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6.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1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2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comments/comment1.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5.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 id="2147483648" r:id="rId2"/>
    <p:sldMasterId id="2147483678" r:id="rId3"/>
  </p:sldMasterIdLst>
  <p:notesMasterIdLst>
    <p:notesMasterId r:id="rId119"/>
  </p:notesMasterIdLst>
  <p:handoutMasterIdLst>
    <p:handoutMasterId r:id="rId120"/>
  </p:handoutMasterIdLst>
  <p:sldIdLst>
    <p:sldId id="791" r:id="rId4"/>
    <p:sldId id="792" r:id="rId5"/>
    <p:sldId id="458" r:id="rId6"/>
    <p:sldId id="459" r:id="rId7"/>
    <p:sldId id="524" r:id="rId8"/>
    <p:sldId id="525" r:id="rId9"/>
    <p:sldId id="526" r:id="rId10"/>
    <p:sldId id="528" r:id="rId11"/>
    <p:sldId id="570" r:id="rId12"/>
    <p:sldId id="571" r:id="rId13"/>
    <p:sldId id="572" r:id="rId14"/>
    <p:sldId id="573" r:id="rId15"/>
    <p:sldId id="574" r:id="rId16"/>
    <p:sldId id="569" r:id="rId17"/>
    <p:sldId id="531" r:id="rId18"/>
    <p:sldId id="576" r:id="rId19"/>
    <p:sldId id="575" r:id="rId20"/>
    <p:sldId id="533" r:id="rId21"/>
    <p:sldId id="536" r:id="rId22"/>
    <p:sldId id="537" r:id="rId23"/>
    <p:sldId id="538" r:id="rId24"/>
    <p:sldId id="539" r:id="rId25"/>
    <p:sldId id="540" r:id="rId26"/>
    <p:sldId id="541" r:id="rId27"/>
    <p:sldId id="542" r:id="rId28"/>
    <p:sldId id="577" r:id="rId29"/>
    <p:sldId id="543" r:id="rId30"/>
    <p:sldId id="544" r:id="rId31"/>
    <p:sldId id="545" r:id="rId32"/>
    <p:sldId id="546" r:id="rId33"/>
    <p:sldId id="580" r:id="rId34"/>
    <p:sldId id="581" r:id="rId35"/>
    <p:sldId id="582" r:id="rId36"/>
    <p:sldId id="547" r:id="rId37"/>
    <p:sldId id="548" r:id="rId38"/>
    <p:sldId id="578" r:id="rId39"/>
    <p:sldId id="583" r:id="rId40"/>
    <p:sldId id="584" r:id="rId41"/>
    <p:sldId id="585" r:id="rId42"/>
    <p:sldId id="586" r:id="rId43"/>
    <p:sldId id="587" r:id="rId44"/>
    <p:sldId id="588" r:id="rId45"/>
    <p:sldId id="589" r:id="rId46"/>
    <p:sldId id="590" r:id="rId47"/>
    <p:sldId id="591" r:id="rId48"/>
    <p:sldId id="592" r:id="rId49"/>
    <p:sldId id="594" r:id="rId50"/>
    <p:sldId id="595" r:id="rId51"/>
    <p:sldId id="579" r:id="rId52"/>
    <p:sldId id="549" r:id="rId53"/>
    <p:sldId id="550" r:id="rId54"/>
    <p:sldId id="551" r:id="rId55"/>
    <p:sldId id="552" r:id="rId56"/>
    <p:sldId id="553" r:id="rId57"/>
    <p:sldId id="554" r:id="rId58"/>
    <p:sldId id="555" r:id="rId59"/>
    <p:sldId id="556" r:id="rId60"/>
    <p:sldId id="557" r:id="rId61"/>
    <p:sldId id="558" r:id="rId62"/>
    <p:sldId id="559" r:id="rId63"/>
    <p:sldId id="560" r:id="rId64"/>
    <p:sldId id="561" r:id="rId65"/>
    <p:sldId id="562" r:id="rId66"/>
    <p:sldId id="563" r:id="rId67"/>
    <p:sldId id="564" r:id="rId68"/>
    <p:sldId id="565" r:id="rId69"/>
    <p:sldId id="566" r:id="rId70"/>
    <p:sldId id="630" r:id="rId71"/>
    <p:sldId id="631" r:id="rId72"/>
    <p:sldId id="633" r:id="rId73"/>
    <p:sldId id="635" r:id="rId74"/>
    <p:sldId id="634" r:id="rId75"/>
    <p:sldId id="632" r:id="rId76"/>
    <p:sldId id="636" r:id="rId77"/>
    <p:sldId id="637" r:id="rId78"/>
    <p:sldId id="638" r:id="rId79"/>
    <p:sldId id="639" r:id="rId80"/>
    <p:sldId id="596" r:id="rId81"/>
    <p:sldId id="597" r:id="rId82"/>
    <p:sldId id="598" r:id="rId83"/>
    <p:sldId id="599" r:id="rId84"/>
    <p:sldId id="600" r:id="rId85"/>
    <p:sldId id="601" r:id="rId86"/>
    <p:sldId id="602" r:id="rId87"/>
    <p:sldId id="603" r:id="rId88"/>
    <p:sldId id="604" r:id="rId89"/>
    <p:sldId id="605" r:id="rId90"/>
    <p:sldId id="606" r:id="rId91"/>
    <p:sldId id="607" r:id="rId92"/>
    <p:sldId id="608" r:id="rId93"/>
    <p:sldId id="609" r:id="rId94"/>
    <p:sldId id="610" r:id="rId95"/>
    <p:sldId id="611" r:id="rId96"/>
    <p:sldId id="612" r:id="rId97"/>
    <p:sldId id="613" r:id="rId98"/>
    <p:sldId id="614" r:id="rId99"/>
    <p:sldId id="615" r:id="rId100"/>
    <p:sldId id="616" r:id="rId101"/>
    <p:sldId id="617" r:id="rId102"/>
    <p:sldId id="622" r:id="rId103"/>
    <p:sldId id="568" r:id="rId104"/>
    <p:sldId id="640" r:id="rId105"/>
    <p:sldId id="641" r:id="rId106"/>
    <p:sldId id="623" r:id="rId107"/>
    <p:sldId id="618" r:id="rId108"/>
    <p:sldId id="619" r:id="rId109"/>
    <p:sldId id="620" r:id="rId110"/>
    <p:sldId id="621" r:id="rId111"/>
    <p:sldId id="624" r:id="rId112"/>
    <p:sldId id="625" r:id="rId113"/>
    <p:sldId id="626" r:id="rId114"/>
    <p:sldId id="627" r:id="rId115"/>
    <p:sldId id="628" r:id="rId116"/>
    <p:sldId id="629" r:id="rId117"/>
    <p:sldId id="523" r:id="rId118"/>
  </p:sldIdLst>
  <p:sldSz cx="9144000" cy="6858000" type="screen4x3"/>
  <p:notesSz cx="6797675" cy="9926638"/>
  <p:defaultTextStyle>
    <a:defPPr>
      <a:defRPr lang="pt-BR"/>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ge Surian" initials="JS" lastIdx="1" clrIdx="0">
    <p:extLst>
      <p:ext uri="{19B8F6BF-5375-455C-9EA6-DF929625EA0E}">
        <p15:presenceInfo xmlns:p15="http://schemas.microsoft.com/office/powerpoint/2012/main" userId="Jorge Suri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99FF"/>
    <a:srgbClr val="CC3399"/>
    <a:srgbClr val="FFFF00"/>
    <a:srgbClr val="FF7C80"/>
    <a:srgbClr val="00CC00"/>
    <a:srgbClr val="006600"/>
    <a:srgbClr val="1B1569"/>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774" autoAdjust="0"/>
  </p:normalViewPr>
  <p:slideViewPr>
    <p:cSldViewPr>
      <p:cViewPr varScale="1">
        <p:scale>
          <a:sx n="76" d="100"/>
          <a:sy n="76" d="100"/>
        </p:scale>
        <p:origin x="330" y="78"/>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69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s>
</file>

<file path=ppt/_rels/viewProps.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slide" Target="slides/slide21.xml"/><Relationship Id="rId1" Type="http://schemas.openxmlformats.org/officeDocument/2006/relationships/slide" Target="slides/slide2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23T12:16:50.213" idx="1">
    <p:pos x="10" y="10"/>
    <p:text/>
    <p:extLst>
      <p:ext uri="{C676402C-5697-4E1C-873F-D02D1690AC5C}">
        <p15:threadingInfo xmlns:p15="http://schemas.microsoft.com/office/powerpoint/2012/main" timeZoneBias="18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pt-BR"/>
          </a:p>
        </p:txBody>
      </p:sp>
      <p:sp>
        <p:nvSpPr>
          <p:cNvPr id="25603"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pt-BR"/>
          </a:p>
        </p:txBody>
      </p:sp>
      <p:sp>
        <p:nvSpPr>
          <p:cNvPr id="25604"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pt-BR"/>
          </a:p>
        </p:txBody>
      </p:sp>
      <p:sp>
        <p:nvSpPr>
          <p:cNvPr id="25605"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3173C6F9-8FE5-42C9-8148-1BAE5C08AB54}" type="slidenum">
              <a:rPr lang="pt-BR"/>
              <a:pPr>
                <a:defRPr/>
              </a:pPr>
              <a:t>‹nº›</a:t>
            </a:fld>
            <a:endParaRPr lang="pt-B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pt-BR"/>
          </a:p>
        </p:txBody>
      </p:sp>
      <p:sp>
        <p:nvSpPr>
          <p:cNvPr id="26627"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pt-BR"/>
          </a:p>
        </p:txBody>
      </p:sp>
      <p:sp>
        <p:nvSpPr>
          <p:cNvPr id="37892"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6630"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pt-BR"/>
          </a:p>
        </p:txBody>
      </p:sp>
      <p:sp>
        <p:nvSpPr>
          <p:cNvPr id="26631"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EF24496-64BE-4AE2-8810-0BE614B1744A}" type="slidenum">
              <a:rPr lang="pt-BR"/>
              <a:pPr>
                <a:defRPr/>
              </a:pPr>
              <a:t>‹nº›</a:t>
            </a:fld>
            <a:endParaRPr 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917575" y="744538"/>
            <a:ext cx="4962525" cy="3722687"/>
          </a:xfrm>
          <a:ln/>
        </p:spPr>
      </p:sp>
      <p:sp>
        <p:nvSpPr>
          <p:cNvPr id="38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357452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Imagem de Slide 1"/>
          <p:cNvSpPr>
            <a:spLocks noGrp="1" noRot="1" noChangeAspect="1" noTextEdit="1"/>
          </p:cNvSpPr>
          <p:nvPr>
            <p:ph type="sldImg"/>
          </p:nvPr>
        </p:nvSpPr>
        <p:spPr>
          <a:xfrm>
            <a:off x="917575" y="744538"/>
            <a:ext cx="4962525" cy="3722687"/>
          </a:xfrm>
          <a:ln/>
        </p:spPr>
      </p:sp>
      <p:sp>
        <p:nvSpPr>
          <p:cNvPr id="78851" name="Espaço Reservado para Anotações 2"/>
          <p:cNvSpPr>
            <a:spLocks noGrp="1"/>
          </p:cNvSpPr>
          <p:nvPr>
            <p:ph type="body" idx="1"/>
          </p:nvPr>
        </p:nvSpPr>
        <p:spPr>
          <a:noFill/>
          <a:ln/>
        </p:spPr>
        <p:txBody>
          <a:bodyPr/>
          <a:lstStyle/>
          <a:p>
            <a:pPr eaLnBrk="1" hangingPunct="1"/>
            <a:endParaRPr lang="pt-BR" altLang="pt-BR"/>
          </a:p>
        </p:txBody>
      </p:sp>
      <p:sp>
        <p:nvSpPr>
          <p:cNvPr id="78852" name="Espaço Reservado para Número de Slide 3"/>
          <p:cNvSpPr>
            <a:spLocks noGrp="1"/>
          </p:cNvSpPr>
          <p:nvPr>
            <p:ph type="sldNum" sz="quarter" idx="5"/>
          </p:nvPr>
        </p:nvSpPr>
        <p:spPr>
          <a:xfrm>
            <a:off x="3885903" y="8685894"/>
            <a:ext cx="2970609" cy="456595"/>
          </a:xfrm>
          <a:noFill/>
        </p:spPr>
        <p:txBody>
          <a:bodyPr lIns="100669" tIns="50335" rIns="100669" bIns="50335"/>
          <a:lstStyle/>
          <a:p>
            <a:pPr defTabSz="1006083"/>
            <a:fld id="{DA44A02C-8071-448E-B2C7-409E5263E807}" type="slidenum">
              <a:rPr lang="pt-BR" altLang="pt-BR" sz="2000">
                <a:solidFill>
                  <a:srgbClr val="EEECE1"/>
                </a:solidFill>
              </a:rPr>
              <a:pPr defTabSz="1006083"/>
              <a:t>19</a:t>
            </a:fld>
            <a:endParaRPr lang="pt-BR" altLang="pt-BR" sz="2000" dirty="0">
              <a:solidFill>
                <a:srgbClr val="EEECE1"/>
              </a:solidFill>
            </a:endParaRPr>
          </a:p>
        </p:txBody>
      </p:sp>
    </p:spTree>
    <p:extLst>
      <p:ext uri="{BB962C8B-B14F-4D97-AF65-F5344CB8AC3E}">
        <p14:creationId xmlns:p14="http://schemas.microsoft.com/office/powerpoint/2010/main" val="445569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ço Reservado para Imagem de Slide 1"/>
          <p:cNvSpPr>
            <a:spLocks noGrp="1" noRot="1" noChangeAspect="1" noTextEdit="1"/>
          </p:cNvSpPr>
          <p:nvPr>
            <p:ph type="sldImg"/>
          </p:nvPr>
        </p:nvSpPr>
        <p:spPr>
          <a:xfrm>
            <a:off x="917575" y="744538"/>
            <a:ext cx="4962525" cy="3722687"/>
          </a:xfrm>
          <a:ln/>
        </p:spPr>
      </p:sp>
      <p:sp>
        <p:nvSpPr>
          <p:cNvPr id="80899" name="Espaço Reservado para Anotações 2"/>
          <p:cNvSpPr>
            <a:spLocks noGrp="1"/>
          </p:cNvSpPr>
          <p:nvPr>
            <p:ph type="body" idx="1"/>
          </p:nvPr>
        </p:nvSpPr>
        <p:spPr>
          <a:noFill/>
          <a:ln/>
        </p:spPr>
        <p:txBody>
          <a:bodyPr/>
          <a:lstStyle/>
          <a:p>
            <a:pPr eaLnBrk="1" hangingPunct="1"/>
            <a:endParaRPr lang="pt-BR" altLang="pt-BR"/>
          </a:p>
        </p:txBody>
      </p:sp>
      <p:sp>
        <p:nvSpPr>
          <p:cNvPr id="80900" name="Espaço Reservado para Número de Slide 3"/>
          <p:cNvSpPr>
            <a:spLocks noGrp="1"/>
          </p:cNvSpPr>
          <p:nvPr>
            <p:ph type="sldNum" sz="quarter" idx="5"/>
          </p:nvPr>
        </p:nvSpPr>
        <p:spPr>
          <a:xfrm>
            <a:off x="3885903" y="11166929"/>
            <a:ext cx="2970609" cy="588131"/>
          </a:xfrm>
          <a:noFill/>
        </p:spPr>
        <p:txBody>
          <a:bodyPr lIns="100669" tIns="50335" rIns="100669" bIns="50335"/>
          <a:lstStyle/>
          <a:p>
            <a:pPr defTabSz="1006083"/>
            <a:fld id="{878D9779-C615-465B-BA64-734CAF67AF3C}" type="slidenum">
              <a:rPr lang="pt-BR" altLang="pt-BR" sz="2000"/>
              <a:pPr defTabSz="1006083"/>
              <a:t>20</a:t>
            </a:fld>
            <a:endParaRPr lang="pt-BR" altLang="pt-BR" sz="2000" dirty="0"/>
          </a:p>
        </p:txBody>
      </p:sp>
    </p:spTree>
    <p:extLst>
      <p:ext uri="{BB962C8B-B14F-4D97-AF65-F5344CB8AC3E}">
        <p14:creationId xmlns:p14="http://schemas.microsoft.com/office/powerpoint/2010/main" val="1719490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ço Reservado para Imagem de Slide 1"/>
          <p:cNvSpPr>
            <a:spLocks noGrp="1" noRot="1" noChangeAspect="1" noTextEdit="1"/>
          </p:cNvSpPr>
          <p:nvPr>
            <p:ph type="sldImg"/>
          </p:nvPr>
        </p:nvSpPr>
        <p:spPr>
          <a:xfrm>
            <a:off x="917575" y="744538"/>
            <a:ext cx="4962525" cy="3722687"/>
          </a:xfrm>
          <a:ln/>
        </p:spPr>
      </p:sp>
      <p:sp>
        <p:nvSpPr>
          <p:cNvPr id="82947" name="Espaço Reservado para Anotações 2"/>
          <p:cNvSpPr>
            <a:spLocks noGrp="1"/>
          </p:cNvSpPr>
          <p:nvPr>
            <p:ph type="body" idx="1"/>
          </p:nvPr>
        </p:nvSpPr>
        <p:spPr>
          <a:noFill/>
          <a:ln/>
        </p:spPr>
        <p:txBody>
          <a:bodyPr/>
          <a:lstStyle/>
          <a:p>
            <a:pPr eaLnBrk="1" hangingPunct="1"/>
            <a:endParaRPr lang="pt-BR" altLang="pt-BR"/>
          </a:p>
        </p:txBody>
      </p:sp>
      <p:sp>
        <p:nvSpPr>
          <p:cNvPr id="82948" name="Espaço Reservado para Número de Slide 3"/>
          <p:cNvSpPr>
            <a:spLocks noGrp="1"/>
          </p:cNvSpPr>
          <p:nvPr>
            <p:ph type="sldNum" sz="quarter" idx="5"/>
          </p:nvPr>
        </p:nvSpPr>
        <p:spPr>
          <a:xfrm>
            <a:off x="3885903" y="11166929"/>
            <a:ext cx="2970609" cy="588131"/>
          </a:xfrm>
          <a:noFill/>
        </p:spPr>
        <p:txBody>
          <a:bodyPr lIns="100669" tIns="50335" rIns="100669" bIns="50335"/>
          <a:lstStyle/>
          <a:p>
            <a:pPr defTabSz="1006083"/>
            <a:fld id="{B0F5A5C3-56D1-451D-971A-EE0F42758C19}" type="slidenum">
              <a:rPr lang="pt-BR" altLang="pt-BR" sz="2000"/>
              <a:pPr defTabSz="1006083"/>
              <a:t>21</a:t>
            </a:fld>
            <a:endParaRPr lang="pt-BR" altLang="pt-BR" sz="2000" dirty="0"/>
          </a:p>
        </p:txBody>
      </p:sp>
    </p:spTree>
    <p:extLst>
      <p:ext uri="{BB962C8B-B14F-4D97-AF65-F5344CB8AC3E}">
        <p14:creationId xmlns:p14="http://schemas.microsoft.com/office/powerpoint/2010/main" val="17188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ço Reservado para Imagem de Slide 1"/>
          <p:cNvSpPr>
            <a:spLocks noGrp="1" noRot="1" noChangeAspect="1" noTextEdit="1"/>
          </p:cNvSpPr>
          <p:nvPr>
            <p:ph type="sldImg"/>
          </p:nvPr>
        </p:nvSpPr>
        <p:spPr>
          <a:xfrm>
            <a:off x="917575" y="744538"/>
            <a:ext cx="4962525" cy="3722687"/>
          </a:xfrm>
          <a:ln/>
        </p:spPr>
      </p:sp>
      <p:sp>
        <p:nvSpPr>
          <p:cNvPr id="84995" name="Espaço Reservado para Anotações 2"/>
          <p:cNvSpPr>
            <a:spLocks noGrp="1"/>
          </p:cNvSpPr>
          <p:nvPr>
            <p:ph type="body" idx="1"/>
          </p:nvPr>
        </p:nvSpPr>
        <p:spPr>
          <a:noFill/>
          <a:ln/>
        </p:spPr>
        <p:txBody>
          <a:bodyPr/>
          <a:lstStyle/>
          <a:p>
            <a:pPr eaLnBrk="1" hangingPunct="1"/>
            <a:endParaRPr lang="pt-BR" altLang="pt-BR"/>
          </a:p>
        </p:txBody>
      </p:sp>
      <p:sp>
        <p:nvSpPr>
          <p:cNvPr id="84996" name="Espaço Reservado para Número de Slide 3"/>
          <p:cNvSpPr>
            <a:spLocks noGrp="1"/>
          </p:cNvSpPr>
          <p:nvPr>
            <p:ph type="sldNum" sz="quarter" idx="5"/>
          </p:nvPr>
        </p:nvSpPr>
        <p:spPr>
          <a:xfrm>
            <a:off x="3885903" y="11166929"/>
            <a:ext cx="2970609" cy="588131"/>
          </a:xfrm>
          <a:noFill/>
        </p:spPr>
        <p:txBody>
          <a:bodyPr lIns="100669" tIns="50335" rIns="100669" bIns="50335"/>
          <a:lstStyle/>
          <a:p>
            <a:pPr defTabSz="1006083"/>
            <a:fld id="{3FE290A8-F247-446E-8F89-423A94F07953}" type="slidenum">
              <a:rPr lang="pt-BR" altLang="pt-BR" sz="2000"/>
              <a:pPr defTabSz="1006083"/>
              <a:t>22</a:t>
            </a:fld>
            <a:endParaRPr lang="pt-BR" altLang="pt-BR" sz="2000" dirty="0"/>
          </a:p>
        </p:txBody>
      </p:sp>
    </p:spTree>
    <p:extLst>
      <p:ext uri="{BB962C8B-B14F-4D97-AF65-F5344CB8AC3E}">
        <p14:creationId xmlns:p14="http://schemas.microsoft.com/office/powerpoint/2010/main" val="4081829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917575" y="744538"/>
            <a:ext cx="4962525" cy="3722687"/>
          </a:xfrm>
        </p:spPr>
      </p:sp>
      <p:sp>
        <p:nvSpPr>
          <p:cNvPr id="3" name="Espaço Reservado para Anotações 2"/>
          <p:cNvSpPr>
            <a:spLocks noGrp="1"/>
          </p:cNvSpPr>
          <p:nvPr>
            <p:ph type="body" idx="1"/>
          </p:nvPr>
        </p:nvSpPr>
        <p:spPr/>
        <p:txBody>
          <a:bodyPr>
            <a:normAutofit/>
          </a:bodyPr>
          <a:lstStyle/>
          <a:p>
            <a:endParaRPr lang="en-US" dirty="0"/>
          </a:p>
        </p:txBody>
      </p:sp>
      <p:sp>
        <p:nvSpPr>
          <p:cNvPr id="4" name="Espaço Reservado para Número de Slide 3"/>
          <p:cNvSpPr>
            <a:spLocks noGrp="1"/>
          </p:cNvSpPr>
          <p:nvPr>
            <p:ph type="sldNum" sz="quarter" idx="10"/>
          </p:nvPr>
        </p:nvSpPr>
        <p:spPr/>
        <p:txBody>
          <a:bodyPr/>
          <a:lstStyle/>
          <a:p>
            <a:fld id="{BC3EB263-34CD-400B-9227-9080BEF6BE07}" type="slidenum">
              <a:rPr lang="en-US" smtClean="0"/>
              <a:pPr/>
              <a:t>24</a:t>
            </a:fld>
            <a:endParaRPr lang="en-US"/>
          </a:p>
        </p:txBody>
      </p:sp>
    </p:spTree>
    <p:extLst>
      <p:ext uri="{BB962C8B-B14F-4D97-AF65-F5344CB8AC3E}">
        <p14:creationId xmlns:p14="http://schemas.microsoft.com/office/powerpoint/2010/main" val="2592194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685DEA1E-E0FD-4D27-B4B4-44039720ED03}" type="slidenum">
              <a:rPr lang="pt-BR" altLang="pt-BR" sz="2000">
                <a:solidFill>
                  <a:srgbClr val="EEECE1"/>
                </a:solidFill>
                <a:latin typeface="Calibri" pitchFamily="34" charset="0"/>
              </a:rPr>
              <a:pPr defTabSz="1006083"/>
              <a:t>31</a:t>
            </a:fld>
            <a:endParaRPr lang="pt-BR" altLang="pt-BR" sz="2000" dirty="0">
              <a:solidFill>
                <a:srgbClr val="EEECE1"/>
              </a:solidFill>
              <a:latin typeface="Calibri" pitchFamily="34" charset="0"/>
            </a:endParaRPr>
          </a:p>
        </p:txBody>
      </p:sp>
      <p:sp>
        <p:nvSpPr>
          <p:cNvPr id="52227" name="Rectangle 2"/>
          <p:cNvSpPr>
            <a:spLocks noGrp="1" noRot="1" noChangeAspect="1" noChangeArrowheads="1" noTextEdit="1"/>
          </p:cNvSpPr>
          <p:nvPr>
            <p:ph type="sldImg"/>
          </p:nvPr>
        </p:nvSpPr>
        <p:spPr>
          <a:xfrm>
            <a:off x="917575" y="744538"/>
            <a:ext cx="4962525" cy="3722687"/>
          </a:xfrm>
          <a:ln/>
        </p:spPr>
      </p:sp>
      <p:sp>
        <p:nvSpPr>
          <p:cNvPr id="52228"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169258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472F69A1-3740-473F-ABC7-ABDE8706EDB9}" type="slidenum">
              <a:rPr lang="pt-BR" altLang="pt-BR" sz="2000">
                <a:solidFill>
                  <a:srgbClr val="EEECE1"/>
                </a:solidFill>
                <a:latin typeface="Calibri" pitchFamily="34" charset="0"/>
              </a:rPr>
              <a:pPr defTabSz="1006083"/>
              <a:t>32</a:t>
            </a:fld>
            <a:endParaRPr lang="pt-BR" altLang="pt-BR" sz="2000" dirty="0">
              <a:solidFill>
                <a:srgbClr val="EEECE1"/>
              </a:solidFill>
              <a:latin typeface="Calibri" pitchFamily="34" charset="0"/>
            </a:endParaRPr>
          </a:p>
        </p:txBody>
      </p:sp>
      <p:sp>
        <p:nvSpPr>
          <p:cNvPr id="54275" name="Rectangle 2"/>
          <p:cNvSpPr>
            <a:spLocks noGrp="1" noRot="1" noChangeAspect="1" noChangeArrowheads="1" noTextEdit="1"/>
          </p:cNvSpPr>
          <p:nvPr>
            <p:ph type="sldImg"/>
          </p:nvPr>
        </p:nvSpPr>
        <p:spPr>
          <a:xfrm>
            <a:off x="917575" y="744538"/>
            <a:ext cx="4962525" cy="3722687"/>
          </a:xfrm>
          <a:ln/>
        </p:spPr>
      </p:sp>
      <p:sp>
        <p:nvSpPr>
          <p:cNvPr id="54276"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3811359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50058A45-246C-4E09-BD27-2093C0C908EE}" type="slidenum">
              <a:rPr lang="pt-BR" altLang="pt-BR" sz="2000">
                <a:solidFill>
                  <a:srgbClr val="EEECE1"/>
                </a:solidFill>
                <a:latin typeface="Calibri" pitchFamily="34" charset="0"/>
              </a:rPr>
              <a:pPr defTabSz="1006083"/>
              <a:t>33</a:t>
            </a:fld>
            <a:endParaRPr lang="pt-BR" altLang="pt-BR" sz="2000" dirty="0">
              <a:solidFill>
                <a:srgbClr val="EEECE1"/>
              </a:solidFill>
              <a:latin typeface="Calibri" pitchFamily="34" charset="0"/>
            </a:endParaRPr>
          </a:p>
        </p:txBody>
      </p:sp>
      <p:sp>
        <p:nvSpPr>
          <p:cNvPr id="56323" name="Rectangle 2"/>
          <p:cNvSpPr>
            <a:spLocks noGrp="1" noRot="1" noChangeAspect="1" noChangeArrowheads="1" noTextEdit="1"/>
          </p:cNvSpPr>
          <p:nvPr>
            <p:ph type="sldImg"/>
          </p:nvPr>
        </p:nvSpPr>
        <p:spPr>
          <a:xfrm>
            <a:off x="917575" y="744538"/>
            <a:ext cx="4962525" cy="3722687"/>
          </a:xfrm>
          <a:ln/>
        </p:spPr>
      </p:sp>
      <p:sp>
        <p:nvSpPr>
          <p:cNvPr id="56324"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298592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200B3FDD-3749-44E4-993F-E70F431F9568}" type="slidenum">
              <a:rPr lang="pt-BR" altLang="pt-BR" sz="2000">
                <a:solidFill>
                  <a:srgbClr val="EEECE1"/>
                </a:solidFill>
                <a:latin typeface="Calibri" pitchFamily="34" charset="0"/>
              </a:rPr>
              <a:pPr defTabSz="1006083"/>
              <a:t>37</a:t>
            </a:fld>
            <a:endParaRPr lang="pt-BR" altLang="pt-BR" sz="2000" dirty="0">
              <a:solidFill>
                <a:srgbClr val="EEECE1"/>
              </a:solidFill>
              <a:latin typeface="Calibri" pitchFamily="34" charset="0"/>
            </a:endParaRPr>
          </a:p>
        </p:txBody>
      </p:sp>
      <p:sp>
        <p:nvSpPr>
          <p:cNvPr id="60419" name="Rectangle 2"/>
          <p:cNvSpPr>
            <a:spLocks noGrp="1" noRot="1" noChangeAspect="1" noChangeArrowheads="1" noTextEdit="1"/>
          </p:cNvSpPr>
          <p:nvPr>
            <p:ph type="sldImg"/>
          </p:nvPr>
        </p:nvSpPr>
        <p:spPr>
          <a:xfrm>
            <a:off x="917575" y="744538"/>
            <a:ext cx="4962525" cy="3722687"/>
          </a:xfrm>
          <a:ln/>
        </p:spPr>
      </p:sp>
      <p:sp>
        <p:nvSpPr>
          <p:cNvPr id="60420"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1580015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A9D0384D-56AF-4FD5-8155-C7D1B0CEB73F}" type="slidenum">
              <a:rPr lang="pt-BR" altLang="pt-BR" sz="2000">
                <a:solidFill>
                  <a:srgbClr val="EEECE1"/>
                </a:solidFill>
                <a:latin typeface="Calibri" pitchFamily="34" charset="0"/>
              </a:rPr>
              <a:pPr defTabSz="1006083"/>
              <a:t>38</a:t>
            </a:fld>
            <a:endParaRPr lang="pt-BR" altLang="pt-BR" sz="2000" dirty="0">
              <a:solidFill>
                <a:srgbClr val="EEECE1"/>
              </a:solidFill>
              <a:latin typeface="Calibri" pitchFamily="34" charset="0"/>
            </a:endParaRPr>
          </a:p>
        </p:txBody>
      </p:sp>
      <p:sp>
        <p:nvSpPr>
          <p:cNvPr id="62467" name="Rectangle 2"/>
          <p:cNvSpPr>
            <a:spLocks noGrp="1" noRot="1" noChangeAspect="1" noChangeArrowheads="1" noTextEdit="1"/>
          </p:cNvSpPr>
          <p:nvPr>
            <p:ph type="sldImg"/>
          </p:nvPr>
        </p:nvSpPr>
        <p:spPr>
          <a:xfrm>
            <a:off x="917575" y="744538"/>
            <a:ext cx="4962525" cy="3722687"/>
          </a:xfrm>
          <a:ln/>
        </p:spPr>
      </p:sp>
      <p:sp>
        <p:nvSpPr>
          <p:cNvPr id="62468"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1325341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ço Reservado para Imagem de Slide 1"/>
          <p:cNvSpPr>
            <a:spLocks noGrp="1" noRot="1" noChangeAspect="1" noTextEdit="1"/>
          </p:cNvSpPr>
          <p:nvPr>
            <p:ph type="sldImg"/>
          </p:nvPr>
        </p:nvSpPr>
        <p:spPr>
          <a:xfrm>
            <a:off x="917575" y="744538"/>
            <a:ext cx="4962525" cy="3722687"/>
          </a:xfrm>
          <a:ln/>
        </p:spPr>
      </p:sp>
      <p:sp>
        <p:nvSpPr>
          <p:cNvPr id="54275" name="Espaço Reservado para Anotações 2"/>
          <p:cNvSpPr>
            <a:spLocks noGrp="1"/>
          </p:cNvSpPr>
          <p:nvPr>
            <p:ph type="body" idx="1"/>
          </p:nvPr>
        </p:nvSpPr>
        <p:spPr>
          <a:noFill/>
          <a:ln/>
        </p:spPr>
        <p:txBody>
          <a:bodyPr/>
          <a:lstStyle/>
          <a:p>
            <a:pPr eaLnBrk="1" hangingPunct="1"/>
            <a:endParaRPr lang="pt-BR" altLang="pt-BR"/>
          </a:p>
        </p:txBody>
      </p:sp>
      <p:sp>
        <p:nvSpPr>
          <p:cNvPr id="54276" name="Espaço Reservado para Número de Slide 3"/>
          <p:cNvSpPr>
            <a:spLocks noGrp="1"/>
          </p:cNvSpPr>
          <p:nvPr>
            <p:ph type="sldNum" sz="quarter" idx="5"/>
          </p:nvPr>
        </p:nvSpPr>
        <p:spPr>
          <a:xfrm>
            <a:off x="3885903" y="8685894"/>
            <a:ext cx="2970609" cy="456595"/>
          </a:xfrm>
          <a:noFill/>
        </p:spPr>
        <p:txBody>
          <a:bodyPr lIns="100669" tIns="50335" rIns="100669" bIns="50335"/>
          <a:lstStyle/>
          <a:p>
            <a:pPr defTabSz="1006083"/>
            <a:fld id="{8B795DEC-6E60-4A98-9795-C666204E65DC}" type="slidenum">
              <a:rPr lang="pt-BR" altLang="pt-BR" sz="2000">
                <a:solidFill>
                  <a:srgbClr val="EEECE1"/>
                </a:solidFill>
              </a:rPr>
              <a:pPr defTabSz="1006083"/>
              <a:t>5</a:t>
            </a:fld>
            <a:endParaRPr lang="pt-BR" altLang="pt-BR" sz="2000" dirty="0">
              <a:solidFill>
                <a:srgbClr val="EEECE1"/>
              </a:solidFill>
            </a:endParaRPr>
          </a:p>
        </p:txBody>
      </p:sp>
    </p:spTree>
    <p:extLst>
      <p:ext uri="{BB962C8B-B14F-4D97-AF65-F5344CB8AC3E}">
        <p14:creationId xmlns:p14="http://schemas.microsoft.com/office/powerpoint/2010/main" val="2684554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5E8DC435-6158-4697-983D-D3EE6EA9E6A3}" type="slidenum">
              <a:rPr lang="pt-BR" altLang="pt-BR" sz="2000">
                <a:solidFill>
                  <a:srgbClr val="EEECE1"/>
                </a:solidFill>
                <a:latin typeface="Calibri" pitchFamily="34" charset="0"/>
              </a:rPr>
              <a:pPr defTabSz="1006083"/>
              <a:t>39</a:t>
            </a:fld>
            <a:endParaRPr lang="pt-BR" altLang="pt-BR" sz="2000" dirty="0">
              <a:solidFill>
                <a:srgbClr val="EEECE1"/>
              </a:solidFill>
              <a:latin typeface="Calibri" pitchFamily="34" charset="0"/>
            </a:endParaRPr>
          </a:p>
        </p:txBody>
      </p:sp>
      <p:sp>
        <p:nvSpPr>
          <p:cNvPr id="64515" name="Rectangle 2"/>
          <p:cNvSpPr>
            <a:spLocks noGrp="1" noRot="1" noChangeAspect="1" noChangeArrowheads="1" noTextEdit="1"/>
          </p:cNvSpPr>
          <p:nvPr>
            <p:ph type="sldImg"/>
          </p:nvPr>
        </p:nvSpPr>
        <p:spPr>
          <a:xfrm>
            <a:off x="917575" y="744538"/>
            <a:ext cx="4962525" cy="3722687"/>
          </a:xfrm>
          <a:ln/>
        </p:spPr>
      </p:sp>
      <p:sp>
        <p:nvSpPr>
          <p:cNvPr id="64516"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78411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3F4CDEA1-1754-46C9-8A35-5D82DD3FC729}" type="slidenum">
              <a:rPr lang="pt-BR" altLang="pt-BR" sz="2000">
                <a:solidFill>
                  <a:srgbClr val="EEECE1"/>
                </a:solidFill>
                <a:latin typeface="Calibri" pitchFamily="34" charset="0"/>
              </a:rPr>
              <a:pPr defTabSz="1006083"/>
              <a:t>40</a:t>
            </a:fld>
            <a:endParaRPr lang="pt-BR" altLang="pt-BR" sz="2000" dirty="0">
              <a:solidFill>
                <a:srgbClr val="EEECE1"/>
              </a:solidFill>
              <a:latin typeface="Calibri" pitchFamily="34" charset="0"/>
            </a:endParaRPr>
          </a:p>
        </p:txBody>
      </p:sp>
      <p:sp>
        <p:nvSpPr>
          <p:cNvPr id="66563" name="Rectangle 2"/>
          <p:cNvSpPr>
            <a:spLocks noGrp="1" noRot="1" noChangeAspect="1" noChangeArrowheads="1" noTextEdit="1"/>
          </p:cNvSpPr>
          <p:nvPr>
            <p:ph type="sldImg"/>
          </p:nvPr>
        </p:nvSpPr>
        <p:spPr>
          <a:xfrm>
            <a:off x="917575" y="744538"/>
            <a:ext cx="4962525" cy="3722687"/>
          </a:xfrm>
          <a:ln/>
        </p:spPr>
      </p:sp>
      <p:sp>
        <p:nvSpPr>
          <p:cNvPr id="66564"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721635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8AA70354-C251-44DC-9B0F-2DA159E08D5C}" type="slidenum">
              <a:rPr lang="pt-BR" altLang="pt-BR" sz="2000">
                <a:solidFill>
                  <a:srgbClr val="EEECE1"/>
                </a:solidFill>
                <a:latin typeface="Calibri" pitchFamily="34" charset="0"/>
              </a:rPr>
              <a:pPr defTabSz="1006083"/>
              <a:t>41</a:t>
            </a:fld>
            <a:endParaRPr lang="pt-BR" altLang="pt-BR" sz="2000" dirty="0">
              <a:solidFill>
                <a:srgbClr val="EEECE1"/>
              </a:solidFill>
              <a:latin typeface="Calibri" pitchFamily="34" charset="0"/>
            </a:endParaRPr>
          </a:p>
        </p:txBody>
      </p:sp>
      <p:sp>
        <p:nvSpPr>
          <p:cNvPr id="68611" name="Rectangle 2"/>
          <p:cNvSpPr>
            <a:spLocks noGrp="1" noRot="1" noChangeAspect="1" noChangeArrowheads="1" noTextEdit="1"/>
          </p:cNvSpPr>
          <p:nvPr>
            <p:ph type="sldImg"/>
          </p:nvPr>
        </p:nvSpPr>
        <p:spPr>
          <a:xfrm>
            <a:off x="917575" y="744538"/>
            <a:ext cx="4962525" cy="3722687"/>
          </a:xfrm>
          <a:ln/>
        </p:spPr>
      </p:sp>
      <p:sp>
        <p:nvSpPr>
          <p:cNvPr id="68612"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976256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B3207639-2CEF-4188-AF37-4F0F05B665FF}" type="slidenum">
              <a:rPr lang="pt-BR" altLang="pt-BR" sz="2000">
                <a:solidFill>
                  <a:srgbClr val="EEECE1"/>
                </a:solidFill>
                <a:latin typeface="Calibri" pitchFamily="34" charset="0"/>
              </a:rPr>
              <a:pPr defTabSz="1006083"/>
              <a:t>42</a:t>
            </a:fld>
            <a:endParaRPr lang="pt-BR" altLang="pt-BR" sz="2000" dirty="0">
              <a:solidFill>
                <a:srgbClr val="EEECE1"/>
              </a:solidFill>
              <a:latin typeface="Calibri" pitchFamily="34" charset="0"/>
            </a:endParaRPr>
          </a:p>
        </p:txBody>
      </p:sp>
      <p:sp>
        <p:nvSpPr>
          <p:cNvPr id="70659" name="Rectangle 2"/>
          <p:cNvSpPr>
            <a:spLocks noGrp="1" noRot="1" noChangeAspect="1" noChangeArrowheads="1" noTextEdit="1"/>
          </p:cNvSpPr>
          <p:nvPr>
            <p:ph type="sldImg"/>
          </p:nvPr>
        </p:nvSpPr>
        <p:spPr>
          <a:xfrm>
            <a:off x="917575" y="744538"/>
            <a:ext cx="4962525" cy="3722687"/>
          </a:xfrm>
          <a:ln/>
        </p:spPr>
      </p:sp>
      <p:sp>
        <p:nvSpPr>
          <p:cNvPr id="70660"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2300159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F40A7642-BCD8-49DC-864C-C851D08A0F16}" type="slidenum">
              <a:rPr lang="pt-BR" altLang="pt-BR" sz="2000">
                <a:solidFill>
                  <a:srgbClr val="EEECE1"/>
                </a:solidFill>
                <a:latin typeface="Calibri" pitchFamily="34" charset="0"/>
              </a:rPr>
              <a:pPr defTabSz="1006083"/>
              <a:t>43</a:t>
            </a:fld>
            <a:endParaRPr lang="pt-BR" altLang="pt-BR" sz="2000" dirty="0">
              <a:solidFill>
                <a:srgbClr val="EEECE1"/>
              </a:solidFill>
              <a:latin typeface="Calibri" pitchFamily="34" charset="0"/>
            </a:endParaRPr>
          </a:p>
        </p:txBody>
      </p:sp>
      <p:sp>
        <p:nvSpPr>
          <p:cNvPr id="74755" name="Rectangle 2"/>
          <p:cNvSpPr>
            <a:spLocks noGrp="1" noRot="1" noChangeAspect="1" noChangeArrowheads="1" noTextEdit="1"/>
          </p:cNvSpPr>
          <p:nvPr>
            <p:ph type="sldImg"/>
          </p:nvPr>
        </p:nvSpPr>
        <p:spPr>
          <a:xfrm>
            <a:off x="917575" y="744538"/>
            <a:ext cx="4962525" cy="3722687"/>
          </a:xfrm>
          <a:ln/>
        </p:spPr>
      </p:sp>
      <p:sp>
        <p:nvSpPr>
          <p:cNvPr id="74756"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231025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BCC554F9-BC47-47EB-B161-D79F213BEEF5}" type="slidenum">
              <a:rPr lang="pt-BR" altLang="pt-BR" sz="2000">
                <a:solidFill>
                  <a:srgbClr val="EEECE1"/>
                </a:solidFill>
                <a:latin typeface="Calibri" pitchFamily="34" charset="0"/>
              </a:rPr>
              <a:pPr defTabSz="1006083"/>
              <a:t>44</a:t>
            </a:fld>
            <a:endParaRPr lang="pt-BR" altLang="pt-BR" sz="2000" dirty="0">
              <a:solidFill>
                <a:srgbClr val="EEECE1"/>
              </a:solidFill>
              <a:latin typeface="Calibri" pitchFamily="34" charset="0"/>
            </a:endParaRPr>
          </a:p>
        </p:txBody>
      </p:sp>
      <p:sp>
        <p:nvSpPr>
          <p:cNvPr id="76803" name="Rectangle 2"/>
          <p:cNvSpPr>
            <a:spLocks noGrp="1" noRot="1" noChangeAspect="1" noChangeArrowheads="1" noTextEdit="1"/>
          </p:cNvSpPr>
          <p:nvPr>
            <p:ph type="sldImg"/>
          </p:nvPr>
        </p:nvSpPr>
        <p:spPr>
          <a:xfrm>
            <a:off x="917575" y="744538"/>
            <a:ext cx="4962525" cy="3722687"/>
          </a:xfrm>
          <a:ln/>
        </p:spPr>
      </p:sp>
      <p:sp>
        <p:nvSpPr>
          <p:cNvPr id="76804"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3134340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xfrm>
            <a:off x="3885903" y="8685894"/>
            <a:ext cx="2970609" cy="456595"/>
          </a:xfrm>
          <a:noFill/>
        </p:spPr>
        <p:txBody>
          <a:bodyPr lIns="100669" tIns="50335" rIns="100669" bIns="50335"/>
          <a:lstStyle/>
          <a:p>
            <a:pPr defTabSz="1006083"/>
            <a:fld id="{54A00FB7-5C9F-41E3-BDE8-BD6ACFBD2206}" type="slidenum">
              <a:rPr lang="pt-BR" altLang="pt-BR" sz="2000">
                <a:solidFill>
                  <a:srgbClr val="EEECE1"/>
                </a:solidFill>
                <a:latin typeface="Calibri" pitchFamily="34" charset="0"/>
              </a:rPr>
              <a:pPr defTabSz="1006083"/>
              <a:t>45</a:t>
            </a:fld>
            <a:endParaRPr lang="pt-BR" altLang="pt-BR" sz="2000" dirty="0">
              <a:solidFill>
                <a:srgbClr val="EEECE1"/>
              </a:solidFill>
              <a:latin typeface="Calibri" pitchFamily="34" charset="0"/>
            </a:endParaRPr>
          </a:p>
        </p:txBody>
      </p:sp>
      <p:sp>
        <p:nvSpPr>
          <p:cNvPr id="78851" name="Rectangle 2"/>
          <p:cNvSpPr>
            <a:spLocks noGrp="1" noRot="1" noChangeAspect="1" noChangeArrowheads="1" noTextEdit="1"/>
          </p:cNvSpPr>
          <p:nvPr>
            <p:ph type="sldImg"/>
          </p:nvPr>
        </p:nvSpPr>
        <p:spPr>
          <a:xfrm>
            <a:off x="917575" y="744538"/>
            <a:ext cx="4962525" cy="3722687"/>
          </a:xfrm>
          <a:ln/>
        </p:spPr>
      </p:sp>
      <p:sp>
        <p:nvSpPr>
          <p:cNvPr id="78852" name="Rectangle 3"/>
          <p:cNvSpPr>
            <a:spLocks noGrp="1" noChangeArrowheads="1"/>
          </p:cNvSpPr>
          <p:nvPr>
            <p:ph type="body" idx="1"/>
          </p:nvPr>
        </p:nvSpPr>
        <p:spPr>
          <a:xfrm>
            <a:off x="915294" y="4343703"/>
            <a:ext cx="5027414" cy="4115405"/>
          </a:xfrm>
          <a:noFill/>
          <a:ln/>
        </p:spPr>
        <p:txBody>
          <a:bodyPr/>
          <a:lstStyle/>
          <a:p>
            <a:pPr eaLnBrk="1" hangingPunct="1"/>
            <a:endParaRPr lang="pt-BR" altLang="pt-BR"/>
          </a:p>
        </p:txBody>
      </p:sp>
    </p:spTree>
    <p:extLst>
      <p:ext uri="{BB962C8B-B14F-4D97-AF65-F5344CB8AC3E}">
        <p14:creationId xmlns:p14="http://schemas.microsoft.com/office/powerpoint/2010/main" val="1757918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917575" y="744538"/>
            <a:ext cx="4962525" cy="3722687"/>
          </a:xfrm>
          <a:ln/>
        </p:spPr>
      </p:sp>
      <p:sp>
        <p:nvSpPr>
          <p:cNvPr id="84995" name="Notes Placeholder 2"/>
          <p:cNvSpPr>
            <a:spLocks noGrp="1"/>
          </p:cNvSpPr>
          <p:nvPr>
            <p:ph type="body" idx="1"/>
          </p:nvPr>
        </p:nvSpPr>
        <p:spPr>
          <a:noFill/>
          <a:ln/>
        </p:spPr>
        <p:txBody>
          <a:bodyPr/>
          <a:lstStyle/>
          <a:p>
            <a:pPr eaLnBrk="1" hangingPunct="1">
              <a:spcBef>
                <a:spcPct val="0"/>
              </a:spcBef>
            </a:pPr>
            <a:r>
              <a:rPr lang="en-US" altLang="pt-BR"/>
              <a:t>Same arguments as DW vs Hadoop </a:t>
            </a:r>
          </a:p>
        </p:txBody>
      </p:sp>
      <p:sp>
        <p:nvSpPr>
          <p:cNvPr id="84996" name="Slide Number Placeholder 3"/>
          <p:cNvSpPr>
            <a:spLocks noGrp="1"/>
          </p:cNvSpPr>
          <p:nvPr>
            <p:ph type="sldNum" sz="quarter" idx="5"/>
          </p:nvPr>
        </p:nvSpPr>
        <p:spPr>
          <a:noFill/>
        </p:spPr>
        <p:txBody>
          <a:bodyPr/>
          <a:lstStyle/>
          <a:p>
            <a:fld id="{DE766F95-F584-4A2A-BD61-C1A2026E2239}" type="slidenum">
              <a:rPr lang="en-US" altLang="pt-BR">
                <a:solidFill>
                  <a:srgbClr val="000000"/>
                </a:solidFill>
              </a:rPr>
              <a:pPr/>
              <a:t>46</a:t>
            </a:fld>
            <a:endParaRPr lang="en-US" altLang="pt-BR">
              <a:solidFill>
                <a:srgbClr val="000000"/>
              </a:solidFill>
            </a:endParaRPr>
          </a:p>
        </p:txBody>
      </p:sp>
    </p:spTree>
    <p:extLst>
      <p:ext uri="{BB962C8B-B14F-4D97-AF65-F5344CB8AC3E}">
        <p14:creationId xmlns:p14="http://schemas.microsoft.com/office/powerpoint/2010/main" val="3592020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917575" y="744538"/>
            <a:ext cx="4962525" cy="3722687"/>
          </a:xfrm>
        </p:spPr>
      </p:sp>
      <p:sp>
        <p:nvSpPr>
          <p:cNvPr id="3" name="Espaço Reservado para Anotações 2"/>
          <p:cNvSpPr>
            <a:spLocks noGrp="1"/>
          </p:cNvSpPr>
          <p:nvPr>
            <p:ph type="body" idx="1"/>
          </p:nvPr>
        </p:nvSpPr>
        <p:spPr/>
        <p:txBody>
          <a:bodyPr>
            <a:normAutofit/>
          </a:bodyPr>
          <a:lstStyle/>
          <a:p>
            <a:endParaRPr lang="en-US" dirty="0"/>
          </a:p>
        </p:txBody>
      </p:sp>
      <p:sp>
        <p:nvSpPr>
          <p:cNvPr id="4" name="Espaço Reservado para Número de Slide 3"/>
          <p:cNvSpPr>
            <a:spLocks noGrp="1"/>
          </p:cNvSpPr>
          <p:nvPr>
            <p:ph type="sldNum" sz="quarter" idx="10"/>
          </p:nvPr>
        </p:nvSpPr>
        <p:spPr/>
        <p:txBody>
          <a:bodyPr/>
          <a:lstStyle/>
          <a:p>
            <a:fld id="{BC3EB263-34CD-400B-9227-9080BEF6BE07}" type="slidenum">
              <a:rPr lang="en-US" smtClean="0"/>
              <a:pPr/>
              <a:t>49</a:t>
            </a:fld>
            <a:endParaRPr lang="en-US"/>
          </a:p>
        </p:txBody>
      </p:sp>
    </p:spTree>
    <p:extLst>
      <p:ext uri="{BB962C8B-B14F-4D97-AF65-F5344CB8AC3E}">
        <p14:creationId xmlns:p14="http://schemas.microsoft.com/office/powerpoint/2010/main" val="3608137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xfrm>
            <a:off x="3884414" y="8685894"/>
            <a:ext cx="2972098" cy="456595"/>
          </a:xfrm>
          <a:noFill/>
        </p:spPr>
        <p:txBody>
          <a:bodyPr/>
          <a:lstStyle/>
          <a:p>
            <a:fld id="{0E589C17-DB5C-4E38-ACDB-8EC8D0664205}" type="slidenum">
              <a:rPr lang="pt-BR" altLang="pt-BR">
                <a:solidFill>
                  <a:srgbClr val="EEECE1"/>
                </a:solidFill>
                <a:cs typeface="Arial" charset="0"/>
              </a:rPr>
              <a:pPr/>
              <a:t>55</a:t>
            </a:fld>
            <a:endParaRPr lang="pt-BR" altLang="pt-BR">
              <a:solidFill>
                <a:srgbClr val="EEECE1"/>
              </a:solidFill>
              <a:cs typeface="Arial" charset="0"/>
            </a:endParaRPr>
          </a:p>
        </p:txBody>
      </p:sp>
      <p:sp>
        <p:nvSpPr>
          <p:cNvPr id="94211" name="Rectangle 2"/>
          <p:cNvSpPr>
            <a:spLocks noGrp="1" noRot="1" noChangeAspect="1" noChangeArrowheads="1" noTextEdit="1"/>
          </p:cNvSpPr>
          <p:nvPr>
            <p:ph type="sldImg"/>
          </p:nvPr>
        </p:nvSpPr>
        <p:spPr>
          <a:xfrm>
            <a:off x="917575" y="744538"/>
            <a:ext cx="4962525" cy="3722687"/>
          </a:xfrm>
          <a:ln/>
        </p:spPr>
      </p:sp>
      <p:sp>
        <p:nvSpPr>
          <p:cNvPr id="94212" name="Rectangle 3"/>
          <p:cNvSpPr>
            <a:spLocks noGrp="1" noChangeArrowheads="1"/>
          </p:cNvSpPr>
          <p:nvPr>
            <p:ph type="body" idx="1"/>
          </p:nvPr>
        </p:nvSpPr>
        <p:spPr>
          <a:noFill/>
          <a:ln/>
        </p:spPr>
        <p:txBody>
          <a:bodyPr/>
          <a:lstStyle/>
          <a:p>
            <a:pPr eaLnBrk="1" hangingPunct="1"/>
            <a:endParaRPr lang="pt-BR" altLang="pt-BR"/>
          </a:p>
        </p:txBody>
      </p:sp>
    </p:spTree>
    <p:extLst>
      <p:ext uri="{BB962C8B-B14F-4D97-AF65-F5344CB8AC3E}">
        <p14:creationId xmlns:p14="http://schemas.microsoft.com/office/powerpoint/2010/main" val="198767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ço Reservado para Imagem de Slide 1"/>
          <p:cNvSpPr>
            <a:spLocks noGrp="1" noRot="1" noChangeAspect="1" noTextEdit="1"/>
          </p:cNvSpPr>
          <p:nvPr>
            <p:ph type="sldImg"/>
          </p:nvPr>
        </p:nvSpPr>
        <p:spPr>
          <a:xfrm>
            <a:off x="917575" y="744538"/>
            <a:ext cx="4962525" cy="3722687"/>
          </a:xfrm>
          <a:ln/>
        </p:spPr>
      </p:sp>
      <p:sp>
        <p:nvSpPr>
          <p:cNvPr id="56323" name="Espaço Reservado para Anotações 2"/>
          <p:cNvSpPr>
            <a:spLocks noGrp="1"/>
          </p:cNvSpPr>
          <p:nvPr>
            <p:ph type="body" idx="1"/>
          </p:nvPr>
        </p:nvSpPr>
        <p:spPr>
          <a:noFill/>
          <a:ln/>
        </p:spPr>
        <p:txBody>
          <a:bodyPr/>
          <a:lstStyle/>
          <a:p>
            <a:pPr eaLnBrk="1" hangingPunct="1"/>
            <a:endParaRPr lang="pt-BR" altLang="pt-BR"/>
          </a:p>
        </p:txBody>
      </p:sp>
      <p:sp>
        <p:nvSpPr>
          <p:cNvPr id="56324" name="Espaço Reservado para Número de Slide 3"/>
          <p:cNvSpPr>
            <a:spLocks noGrp="1"/>
          </p:cNvSpPr>
          <p:nvPr>
            <p:ph type="sldNum" sz="quarter" idx="5"/>
          </p:nvPr>
        </p:nvSpPr>
        <p:spPr>
          <a:xfrm>
            <a:off x="3885903" y="8685894"/>
            <a:ext cx="2970609" cy="456595"/>
          </a:xfrm>
          <a:noFill/>
        </p:spPr>
        <p:txBody>
          <a:bodyPr lIns="100669" tIns="50335" rIns="100669" bIns="50335"/>
          <a:lstStyle/>
          <a:p>
            <a:pPr defTabSz="1006083"/>
            <a:fld id="{07597900-9B63-43A5-BE01-C35545367746}" type="slidenum">
              <a:rPr lang="pt-BR" altLang="pt-BR" sz="2000">
                <a:solidFill>
                  <a:srgbClr val="EEECE1"/>
                </a:solidFill>
              </a:rPr>
              <a:pPr defTabSz="1006083"/>
              <a:t>6</a:t>
            </a:fld>
            <a:endParaRPr lang="pt-BR" altLang="pt-BR" sz="2000" dirty="0">
              <a:solidFill>
                <a:srgbClr val="EEECE1"/>
              </a:solidFill>
            </a:endParaRPr>
          </a:p>
        </p:txBody>
      </p:sp>
    </p:spTree>
    <p:extLst>
      <p:ext uri="{BB962C8B-B14F-4D97-AF65-F5344CB8AC3E}">
        <p14:creationId xmlns:p14="http://schemas.microsoft.com/office/powerpoint/2010/main" val="2990101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917575" y="744538"/>
            <a:ext cx="4962525" cy="3722687"/>
          </a:xfrm>
        </p:spPr>
      </p:sp>
      <p:sp>
        <p:nvSpPr>
          <p:cNvPr id="3" name="Espaço Reservado para Anotações 2"/>
          <p:cNvSpPr>
            <a:spLocks noGrp="1"/>
          </p:cNvSpPr>
          <p:nvPr>
            <p:ph type="body" idx="1"/>
          </p:nvPr>
        </p:nvSpPr>
        <p:spPr/>
        <p:txBody>
          <a:bodyPr>
            <a:normAutofit/>
          </a:bodyPr>
          <a:lstStyle/>
          <a:p>
            <a:endParaRPr lang="en-US" dirty="0"/>
          </a:p>
        </p:txBody>
      </p:sp>
      <p:sp>
        <p:nvSpPr>
          <p:cNvPr id="4" name="Espaço Reservado para Número de Slide 3"/>
          <p:cNvSpPr>
            <a:spLocks noGrp="1"/>
          </p:cNvSpPr>
          <p:nvPr>
            <p:ph type="sldNum" sz="quarter" idx="10"/>
          </p:nvPr>
        </p:nvSpPr>
        <p:spPr/>
        <p:txBody>
          <a:bodyPr/>
          <a:lstStyle/>
          <a:p>
            <a:fld id="{BC3EB263-34CD-400B-9227-9080BEF6BE07}" type="slidenum">
              <a:rPr lang="en-US" smtClean="0"/>
              <a:pPr/>
              <a:t>56</a:t>
            </a:fld>
            <a:endParaRPr lang="en-US"/>
          </a:p>
        </p:txBody>
      </p:sp>
    </p:spTree>
    <p:extLst>
      <p:ext uri="{BB962C8B-B14F-4D97-AF65-F5344CB8AC3E}">
        <p14:creationId xmlns:p14="http://schemas.microsoft.com/office/powerpoint/2010/main" val="301806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xfrm>
            <a:off x="3884414" y="8685894"/>
            <a:ext cx="2972098" cy="456595"/>
          </a:xfrm>
          <a:noFill/>
        </p:spPr>
        <p:txBody>
          <a:bodyPr/>
          <a:lstStyle/>
          <a:p>
            <a:fld id="{9F3440C9-7465-4E30-B92D-8551D2B340AC}" type="slidenum">
              <a:rPr lang="en-US" altLang="pt-BR">
                <a:solidFill>
                  <a:srgbClr val="EEECE1"/>
                </a:solidFill>
                <a:cs typeface="Arial" charset="0"/>
              </a:rPr>
              <a:pPr/>
              <a:t>61</a:t>
            </a:fld>
            <a:endParaRPr lang="en-US" altLang="pt-BR">
              <a:solidFill>
                <a:srgbClr val="EEECE1"/>
              </a:solidFill>
              <a:cs typeface="Arial" charset="0"/>
            </a:endParaRPr>
          </a:p>
        </p:txBody>
      </p:sp>
      <p:sp>
        <p:nvSpPr>
          <p:cNvPr id="100355" name="Rectangle 2"/>
          <p:cNvSpPr>
            <a:spLocks noGrp="1" noRot="1" noChangeAspect="1" noChangeArrowheads="1" noTextEdit="1"/>
          </p:cNvSpPr>
          <p:nvPr>
            <p:ph type="sldImg"/>
          </p:nvPr>
        </p:nvSpPr>
        <p:spPr>
          <a:xfrm>
            <a:off x="1144588" y="685800"/>
            <a:ext cx="4570412" cy="3429000"/>
          </a:xfrm>
          <a:ln/>
        </p:spPr>
      </p:sp>
      <p:sp>
        <p:nvSpPr>
          <p:cNvPr id="100356" name="Rectangle 3"/>
          <p:cNvSpPr>
            <a:spLocks noGrp="1" noChangeArrowheads="1"/>
          </p:cNvSpPr>
          <p:nvPr>
            <p:ph type="body" idx="1"/>
          </p:nvPr>
        </p:nvSpPr>
        <p:spPr>
          <a:noFill/>
          <a:ln/>
        </p:spPr>
        <p:txBody>
          <a:bodyPr/>
          <a:lstStyle/>
          <a:p>
            <a:endParaRPr lang="pt-BR" altLang="pt-BR"/>
          </a:p>
        </p:txBody>
      </p:sp>
    </p:spTree>
    <p:extLst>
      <p:ext uri="{BB962C8B-B14F-4D97-AF65-F5344CB8AC3E}">
        <p14:creationId xmlns:p14="http://schemas.microsoft.com/office/powerpoint/2010/main" val="1665035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ço Reservado para Imagem de Slide 1"/>
          <p:cNvSpPr>
            <a:spLocks noGrp="1" noRot="1" noChangeAspect="1" noTextEdit="1"/>
          </p:cNvSpPr>
          <p:nvPr>
            <p:ph type="sldImg"/>
          </p:nvPr>
        </p:nvSpPr>
        <p:spPr>
          <a:xfrm>
            <a:off x="917575" y="744538"/>
            <a:ext cx="4962525" cy="3722687"/>
          </a:xfrm>
          <a:ln/>
        </p:spPr>
      </p:sp>
      <p:sp>
        <p:nvSpPr>
          <p:cNvPr id="105475" name="Espaço Reservado para Anotações 2"/>
          <p:cNvSpPr>
            <a:spLocks noGrp="1"/>
          </p:cNvSpPr>
          <p:nvPr>
            <p:ph type="body" idx="1"/>
          </p:nvPr>
        </p:nvSpPr>
        <p:spPr>
          <a:noFill/>
          <a:ln/>
        </p:spPr>
        <p:txBody>
          <a:bodyPr/>
          <a:lstStyle/>
          <a:p>
            <a:endParaRPr lang="pt-BR" altLang="pt-BR"/>
          </a:p>
        </p:txBody>
      </p:sp>
    </p:spTree>
    <p:extLst>
      <p:ext uri="{BB962C8B-B14F-4D97-AF65-F5344CB8AC3E}">
        <p14:creationId xmlns:p14="http://schemas.microsoft.com/office/powerpoint/2010/main" val="1794635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xfrm>
            <a:off x="3884414" y="8685894"/>
            <a:ext cx="2972098" cy="456595"/>
          </a:xfrm>
          <a:noFill/>
        </p:spPr>
        <p:txBody>
          <a:bodyPr/>
          <a:lstStyle/>
          <a:p>
            <a:fld id="{D7AE98CB-A257-4CC3-A15F-DE694B960751}" type="slidenum">
              <a:rPr lang="en-US" altLang="pt-BR">
                <a:solidFill>
                  <a:srgbClr val="1F497D"/>
                </a:solidFill>
                <a:latin typeface="Calibri" pitchFamily="34" charset="0"/>
              </a:rPr>
              <a:pPr/>
              <a:t>89</a:t>
            </a:fld>
            <a:endParaRPr lang="en-US" altLang="pt-BR">
              <a:solidFill>
                <a:srgbClr val="1F497D"/>
              </a:solidFill>
              <a:latin typeface="Calibri" pitchFamily="34" charset="0"/>
            </a:endParaRPr>
          </a:p>
        </p:txBody>
      </p:sp>
      <p:sp>
        <p:nvSpPr>
          <p:cNvPr id="38915" name="Rectangle 2"/>
          <p:cNvSpPr>
            <a:spLocks noGrp="1" noRot="1" noChangeAspect="1" noChangeArrowheads="1" noTextEdit="1"/>
          </p:cNvSpPr>
          <p:nvPr>
            <p:ph type="sldImg"/>
          </p:nvPr>
        </p:nvSpPr>
        <p:spPr>
          <a:xfrm>
            <a:off x="2549525" y="874713"/>
            <a:ext cx="3284538" cy="2463800"/>
          </a:xfrm>
          <a:ln/>
        </p:spPr>
      </p:sp>
      <p:grpSp>
        <p:nvGrpSpPr>
          <p:cNvPr id="2" name="Group 3"/>
          <p:cNvGrpSpPr>
            <a:grpSpLocks/>
          </p:cNvGrpSpPr>
          <p:nvPr/>
        </p:nvGrpSpPr>
        <p:grpSpPr bwMode="auto">
          <a:xfrm>
            <a:off x="991196" y="7193643"/>
            <a:ext cx="5154729" cy="1397000"/>
            <a:chOff x="624" y="4532"/>
            <a:chExt cx="3248" cy="879"/>
          </a:xfrm>
        </p:grpSpPr>
        <p:sp>
          <p:nvSpPr>
            <p:cNvPr id="38919" name="Rectangle 4"/>
            <p:cNvSpPr>
              <a:spLocks noChangeArrowheads="1"/>
            </p:cNvSpPr>
            <p:nvPr/>
          </p:nvSpPr>
          <p:spPr bwMode="auto">
            <a:xfrm>
              <a:off x="624" y="4662"/>
              <a:ext cx="3247" cy="749"/>
            </a:xfrm>
            <a:prstGeom prst="rect">
              <a:avLst/>
            </a:prstGeom>
            <a:noFill/>
            <a:ln w="12700">
              <a:solidFill>
                <a:schemeClr val="tx1"/>
              </a:solidFill>
              <a:miter lim="800000"/>
              <a:headEnd/>
              <a:tailEnd/>
            </a:ln>
          </p:spPr>
          <p:txBody>
            <a:bodyPr wrap="none" anchor="ctr"/>
            <a:lstStyle/>
            <a:p>
              <a:endParaRPr lang="pt-BR" altLang="pt-BR">
                <a:solidFill>
                  <a:srgbClr val="1F497D"/>
                </a:solidFill>
                <a:latin typeface="Calibri" pitchFamily="34" charset="0"/>
              </a:endParaRPr>
            </a:p>
          </p:txBody>
        </p:sp>
        <p:sp>
          <p:nvSpPr>
            <p:cNvPr id="38920" name="Rectangle 5"/>
            <p:cNvSpPr>
              <a:spLocks noChangeArrowheads="1"/>
            </p:cNvSpPr>
            <p:nvPr/>
          </p:nvSpPr>
          <p:spPr bwMode="auto">
            <a:xfrm>
              <a:off x="624" y="4662"/>
              <a:ext cx="3247" cy="749"/>
            </a:xfrm>
            <a:prstGeom prst="rect">
              <a:avLst/>
            </a:prstGeom>
            <a:noFill/>
            <a:ln w="12700">
              <a:solidFill>
                <a:schemeClr val="tx1"/>
              </a:solidFill>
              <a:miter lim="800000"/>
              <a:headEnd/>
              <a:tailEnd/>
            </a:ln>
          </p:spPr>
          <p:txBody>
            <a:bodyPr wrap="none" anchor="ctr"/>
            <a:lstStyle/>
            <a:p>
              <a:endParaRPr lang="pt-BR" altLang="pt-BR">
                <a:solidFill>
                  <a:srgbClr val="1F497D"/>
                </a:solidFill>
                <a:latin typeface="Calibri" pitchFamily="34" charset="0"/>
              </a:endParaRPr>
            </a:p>
          </p:txBody>
        </p:sp>
        <p:sp>
          <p:nvSpPr>
            <p:cNvPr id="38921" name="Text Box 6"/>
            <p:cNvSpPr txBox="1">
              <a:spLocks noChangeArrowheads="1"/>
            </p:cNvSpPr>
            <p:nvPr/>
          </p:nvSpPr>
          <p:spPr bwMode="auto">
            <a:xfrm>
              <a:off x="656" y="4703"/>
              <a:ext cx="2920" cy="333"/>
            </a:xfrm>
            <a:prstGeom prst="rect">
              <a:avLst/>
            </a:prstGeom>
            <a:noFill/>
            <a:ln w="12700">
              <a:noFill/>
              <a:miter lim="800000"/>
              <a:headEnd type="none" w="sm" len="sm"/>
              <a:tailEnd type="none" w="sm" len="sm"/>
            </a:ln>
          </p:spPr>
          <p:txBody>
            <a:bodyPr wrap="none" lIns="96661" tIns="48331" rIns="96661" bIns="48331">
              <a:spAutoFit/>
            </a:bodyPr>
            <a:lstStyle/>
            <a:p>
              <a:pPr defTabSz="914485"/>
              <a:r>
                <a:rPr lang="pt-BR" altLang="pt-BR" sz="900" dirty="0">
                  <a:solidFill>
                    <a:srgbClr val="1F497D"/>
                  </a:solidFill>
                  <a:latin typeface="Calibri" pitchFamily="34" charset="0"/>
                </a:rPr>
                <a:t>Objetivo: Explicar o objetivo das camadas de </a:t>
              </a:r>
              <a:r>
                <a:rPr lang="pt-BR" altLang="pt-BR" sz="900" dirty="0" err="1">
                  <a:solidFill>
                    <a:srgbClr val="1F497D"/>
                  </a:solidFill>
                  <a:latin typeface="Calibri" pitchFamily="34" charset="0"/>
                </a:rPr>
                <a:t>infra-estrutura</a:t>
              </a:r>
              <a:r>
                <a:rPr lang="pt-BR" altLang="pt-BR" sz="900" dirty="0">
                  <a:solidFill>
                    <a:srgbClr val="1F497D"/>
                  </a:solidFill>
                  <a:latin typeface="Calibri" pitchFamily="34" charset="0"/>
                </a:rPr>
                <a:t> no ambiente de DW.</a:t>
              </a:r>
            </a:p>
            <a:p>
              <a:pPr defTabSz="914485"/>
              <a:r>
                <a:rPr lang="pt-BR" altLang="pt-BR" sz="900" dirty="0">
                  <a:solidFill>
                    <a:srgbClr val="1F497D"/>
                  </a:solidFill>
                  <a:latin typeface="Calibri" pitchFamily="34" charset="0"/>
                </a:rPr>
                <a:t>Orientações:</a:t>
              </a:r>
            </a:p>
            <a:p>
              <a:pPr marL="456491" lvl="1" defTabSz="914485">
                <a:buFontTx/>
                <a:buChar char="•"/>
              </a:pPr>
              <a:r>
                <a:rPr lang="pt-BR" altLang="pt-BR" sz="900" dirty="0">
                  <a:solidFill>
                    <a:srgbClr val="1F497D"/>
                  </a:solidFill>
                  <a:latin typeface="Calibri" pitchFamily="34" charset="0"/>
                </a:rPr>
                <a:t>  Comentar que existem ferramentas que fazem o gerenciamento dos </a:t>
              </a:r>
              <a:r>
                <a:rPr lang="en-US" altLang="pt-BR" sz="900" dirty="0" err="1">
                  <a:solidFill>
                    <a:srgbClr val="1F497D"/>
                  </a:solidFill>
                  <a:latin typeface="Calibri" pitchFamily="34" charset="0"/>
                </a:rPr>
                <a:t>metadados</a:t>
              </a:r>
              <a:r>
                <a:rPr lang="en-US" altLang="pt-BR" sz="900" dirty="0">
                  <a:solidFill>
                    <a:srgbClr val="1F497D"/>
                  </a:solidFill>
                  <a:latin typeface="Calibri" pitchFamily="34" charset="0"/>
                </a:rPr>
                <a:t>.</a:t>
              </a:r>
            </a:p>
          </p:txBody>
        </p:sp>
        <p:sp>
          <p:nvSpPr>
            <p:cNvPr id="38922" name="Rectangle 7"/>
            <p:cNvSpPr>
              <a:spLocks noChangeArrowheads="1"/>
            </p:cNvSpPr>
            <p:nvPr/>
          </p:nvSpPr>
          <p:spPr bwMode="auto">
            <a:xfrm>
              <a:off x="3100" y="4532"/>
              <a:ext cx="772" cy="147"/>
            </a:xfrm>
            <a:prstGeom prst="rect">
              <a:avLst/>
            </a:prstGeom>
            <a:noFill/>
            <a:ln w="9525">
              <a:noFill/>
              <a:miter lim="800000"/>
              <a:headEnd/>
              <a:tailEnd/>
            </a:ln>
          </p:spPr>
          <p:txBody>
            <a:bodyPr wrap="none" lIns="95655" tIns="46988" rIns="95655" bIns="46988">
              <a:spAutoFit/>
            </a:bodyPr>
            <a:lstStyle/>
            <a:p>
              <a:pPr defTabSz="761320"/>
              <a:r>
                <a:rPr lang="pt-BR" altLang="pt-BR" sz="900" dirty="0">
                  <a:solidFill>
                    <a:srgbClr val="000000"/>
                  </a:solidFill>
                  <a:latin typeface="Calibri" pitchFamily="34" charset="0"/>
                </a:rPr>
                <a:t>Notas para o instrutor</a:t>
              </a:r>
              <a:endParaRPr lang="en-US" altLang="pt-BR" sz="900" dirty="0">
                <a:solidFill>
                  <a:srgbClr val="000000"/>
                </a:solidFill>
                <a:latin typeface="Calibri" pitchFamily="34" charset="0"/>
              </a:endParaRPr>
            </a:p>
          </p:txBody>
        </p:sp>
      </p:grpSp>
      <p:sp>
        <p:nvSpPr>
          <p:cNvPr id="38917" name="Rectangle 8"/>
          <p:cNvSpPr>
            <a:spLocks noChangeArrowheads="1"/>
          </p:cNvSpPr>
          <p:nvPr/>
        </p:nvSpPr>
        <p:spPr bwMode="auto">
          <a:xfrm>
            <a:off x="4610695" y="217714"/>
            <a:ext cx="1811239" cy="369966"/>
          </a:xfrm>
          <a:prstGeom prst="rect">
            <a:avLst/>
          </a:prstGeom>
          <a:noFill/>
          <a:ln w="9525">
            <a:noFill/>
            <a:miter lim="800000"/>
            <a:headEnd/>
            <a:tailEnd/>
          </a:ln>
        </p:spPr>
        <p:txBody>
          <a:bodyPr lIns="93654" tIns="46034" rIns="93654" bIns="46034">
            <a:spAutoFit/>
          </a:bodyPr>
          <a:lstStyle/>
          <a:p>
            <a:pPr defTabSz="937009"/>
            <a:r>
              <a:rPr lang="pt-BR" altLang="pt-BR" sz="900" dirty="0">
                <a:solidFill>
                  <a:srgbClr val="1F497D"/>
                </a:solidFill>
                <a:latin typeface="Calibri" pitchFamily="34" charset="0"/>
              </a:rPr>
              <a:t>II - Conhecendo o ambiente de DW</a:t>
            </a:r>
            <a:endParaRPr lang="en-US" altLang="pt-BR" sz="900" dirty="0">
              <a:solidFill>
                <a:srgbClr val="1F497D"/>
              </a:solidFill>
              <a:latin typeface="Calibri" pitchFamily="34" charset="0"/>
            </a:endParaRPr>
          </a:p>
        </p:txBody>
      </p:sp>
      <p:sp>
        <p:nvSpPr>
          <p:cNvPr id="38918" name="Rectangle 9"/>
          <p:cNvSpPr>
            <a:spLocks noGrp="1" noChangeArrowheads="1"/>
          </p:cNvSpPr>
          <p:nvPr>
            <p:ph type="body" idx="1"/>
          </p:nvPr>
        </p:nvSpPr>
        <p:spPr>
          <a:xfrm>
            <a:off x="913805" y="3989917"/>
            <a:ext cx="5487293" cy="4481286"/>
          </a:xfrm>
          <a:noFill/>
          <a:ln/>
        </p:spPr>
        <p:txBody>
          <a:bodyPr/>
          <a:lstStyle/>
          <a:p>
            <a:endParaRPr lang="pt-PT" altLang="pt-BR"/>
          </a:p>
        </p:txBody>
      </p:sp>
    </p:spTree>
    <p:extLst>
      <p:ext uri="{BB962C8B-B14F-4D97-AF65-F5344CB8AC3E}">
        <p14:creationId xmlns:p14="http://schemas.microsoft.com/office/powerpoint/2010/main" val="1672655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xfrm>
            <a:off x="3884414" y="8685894"/>
            <a:ext cx="2972098" cy="456595"/>
          </a:xfrm>
          <a:noFill/>
        </p:spPr>
        <p:txBody>
          <a:bodyPr/>
          <a:lstStyle/>
          <a:p>
            <a:fld id="{273B7205-F351-4C0F-8220-0669247CD402}" type="slidenum">
              <a:rPr lang="en-US" altLang="pt-BR">
                <a:solidFill>
                  <a:srgbClr val="1F497D"/>
                </a:solidFill>
                <a:latin typeface="Calibri" pitchFamily="34" charset="0"/>
              </a:rPr>
              <a:pPr/>
              <a:t>90</a:t>
            </a:fld>
            <a:endParaRPr lang="en-US" altLang="pt-BR">
              <a:solidFill>
                <a:srgbClr val="1F497D"/>
              </a:solidFill>
              <a:latin typeface="Calibri" pitchFamily="34" charset="0"/>
            </a:endParaRPr>
          </a:p>
        </p:txBody>
      </p:sp>
      <p:sp>
        <p:nvSpPr>
          <p:cNvPr id="40963" name="Rectangle 2"/>
          <p:cNvSpPr>
            <a:spLocks noGrp="1" noRot="1" noChangeAspect="1" noChangeArrowheads="1" noTextEdit="1"/>
          </p:cNvSpPr>
          <p:nvPr>
            <p:ph type="sldImg"/>
          </p:nvPr>
        </p:nvSpPr>
        <p:spPr>
          <a:xfrm>
            <a:off x="2549525" y="874713"/>
            <a:ext cx="3284538" cy="2463800"/>
          </a:xfrm>
          <a:ln/>
        </p:spPr>
      </p:sp>
      <p:grpSp>
        <p:nvGrpSpPr>
          <p:cNvPr id="2" name="Group 3"/>
          <p:cNvGrpSpPr>
            <a:grpSpLocks/>
          </p:cNvGrpSpPr>
          <p:nvPr/>
        </p:nvGrpSpPr>
        <p:grpSpPr bwMode="auto">
          <a:xfrm>
            <a:off x="991196" y="7193643"/>
            <a:ext cx="5154729" cy="1397000"/>
            <a:chOff x="624" y="4532"/>
            <a:chExt cx="3248" cy="879"/>
          </a:xfrm>
        </p:grpSpPr>
        <p:sp>
          <p:nvSpPr>
            <p:cNvPr id="40967" name="Rectangle 4"/>
            <p:cNvSpPr>
              <a:spLocks noChangeArrowheads="1"/>
            </p:cNvSpPr>
            <p:nvPr/>
          </p:nvSpPr>
          <p:spPr bwMode="auto">
            <a:xfrm>
              <a:off x="624" y="4662"/>
              <a:ext cx="3247" cy="749"/>
            </a:xfrm>
            <a:prstGeom prst="rect">
              <a:avLst/>
            </a:prstGeom>
            <a:noFill/>
            <a:ln w="12700">
              <a:solidFill>
                <a:schemeClr val="tx1"/>
              </a:solidFill>
              <a:miter lim="800000"/>
              <a:headEnd/>
              <a:tailEnd/>
            </a:ln>
          </p:spPr>
          <p:txBody>
            <a:bodyPr wrap="none" anchor="ctr"/>
            <a:lstStyle/>
            <a:p>
              <a:endParaRPr lang="pt-BR" altLang="pt-BR">
                <a:solidFill>
                  <a:srgbClr val="1F497D"/>
                </a:solidFill>
                <a:latin typeface="Calibri" pitchFamily="34" charset="0"/>
              </a:endParaRPr>
            </a:p>
          </p:txBody>
        </p:sp>
        <p:sp>
          <p:nvSpPr>
            <p:cNvPr id="40968" name="Rectangle 5"/>
            <p:cNvSpPr>
              <a:spLocks noChangeArrowheads="1"/>
            </p:cNvSpPr>
            <p:nvPr/>
          </p:nvSpPr>
          <p:spPr bwMode="auto">
            <a:xfrm>
              <a:off x="624" y="4662"/>
              <a:ext cx="3247" cy="749"/>
            </a:xfrm>
            <a:prstGeom prst="rect">
              <a:avLst/>
            </a:prstGeom>
            <a:noFill/>
            <a:ln w="12700">
              <a:solidFill>
                <a:schemeClr val="tx1"/>
              </a:solidFill>
              <a:miter lim="800000"/>
              <a:headEnd/>
              <a:tailEnd/>
            </a:ln>
          </p:spPr>
          <p:txBody>
            <a:bodyPr wrap="none" anchor="ctr"/>
            <a:lstStyle/>
            <a:p>
              <a:endParaRPr lang="pt-BR" altLang="pt-BR">
                <a:solidFill>
                  <a:srgbClr val="1F497D"/>
                </a:solidFill>
                <a:latin typeface="Calibri" pitchFamily="34" charset="0"/>
              </a:endParaRPr>
            </a:p>
          </p:txBody>
        </p:sp>
        <p:sp>
          <p:nvSpPr>
            <p:cNvPr id="40969" name="Text Box 6"/>
            <p:cNvSpPr txBox="1">
              <a:spLocks noChangeArrowheads="1"/>
            </p:cNvSpPr>
            <p:nvPr/>
          </p:nvSpPr>
          <p:spPr bwMode="auto">
            <a:xfrm>
              <a:off x="656" y="4703"/>
              <a:ext cx="2920" cy="333"/>
            </a:xfrm>
            <a:prstGeom prst="rect">
              <a:avLst/>
            </a:prstGeom>
            <a:noFill/>
            <a:ln w="12700">
              <a:noFill/>
              <a:miter lim="800000"/>
              <a:headEnd type="none" w="sm" len="sm"/>
              <a:tailEnd type="none" w="sm" len="sm"/>
            </a:ln>
          </p:spPr>
          <p:txBody>
            <a:bodyPr wrap="none" lIns="96661" tIns="48331" rIns="96661" bIns="48331">
              <a:spAutoFit/>
            </a:bodyPr>
            <a:lstStyle/>
            <a:p>
              <a:pPr defTabSz="914485"/>
              <a:r>
                <a:rPr lang="pt-BR" altLang="pt-BR" sz="900" dirty="0">
                  <a:solidFill>
                    <a:srgbClr val="1F497D"/>
                  </a:solidFill>
                  <a:latin typeface="Calibri" pitchFamily="34" charset="0"/>
                </a:rPr>
                <a:t>Objetivo: Explicar o objetivo das camadas de </a:t>
              </a:r>
              <a:r>
                <a:rPr lang="pt-BR" altLang="pt-BR" sz="900" dirty="0" err="1">
                  <a:solidFill>
                    <a:srgbClr val="1F497D"/>
                  </a:solidFill>
                  <a:latin typeface="Calibri" pitchFamily="34" charset="0"/>
                </a:rPr>
                <a:t>infra-estrutura</a:t>
              </a:r>
              <a:r>
                <a:rPr lang="pt-BR" altLang="pt-BR" sz="900" dirty="0">
                  <a:solidFill>
                    <a:srgbClr val="1F497D"/>
                  </a:solidFill>
                  <a:latin typeface="Calibri" pitchFamily="34" charset="0"/>
                </a:rPr>
                <a:t> no ambiente de DW.</a:t>
              </a:r>
            </a:p>
            <a:p>
              <a:pPr defTabSz="914485"/>
              <a:r>
                <a:rPr lang="pt-BR" altLang="pt-BR" sz="900" dirty="0">
                  <a:solidFill>
                    <a:srgbClr val="1F497D"/>
                  </a:solidFill>
                  <a:latin typeface="Calibri" pitchFamily="34" charset="0"/>
                </a:rPr>
                <a:t>Orientações:</a:t>
              </a:r>
            </a:p>
            <a:p>
              <a:pPr marL="456491" lvl="1" defTabSz="914485">
                <a:buFontTx/>
                <a:buChar char="•"/>
              </a:pPr>
              <a:r>
                <a:rPr lang="pt-BR" altLang="pt-BR" sz="900" dirty="0">
                  <a:solidFill>
                    <a:srgbClr val="1F497D"/>
                  </a:solidFill>
                  <a:latin typeface="Calibri" pitchFamily="34" charset="0"/>
                </a:rPr>
                <a:t>  Comentar que existem ferramentas que fazem o gerenciamento dos </a:t>
              </a:r>
              <a:r>
                <a:rPr lang="en-US" altLang="pt-BR" sz="900" dirty="0" err="1">
                  <a:solidFill>
                    <a:srgbClr val="1F497D"/>
                  </a:solidFill>
                  <a:latin typeface="Calibri" pitchFamily="34" charset="0"/>
                </a:rPr>
                <a:t>metadados</a:t>
              </a:r>
              <a:r>
                <a:rPr lang="en-US" altLang="pt-BR" sz="900" dirty="0">
                  <a:solidFill>
                    <a:srgbClr val="1F497D"/>
                  </a:solidFill>
                  <a:latin typeface="Calibri" pitchFamily="34" charset="0"/>
                </a:rPr>
                <a:t>.</a:t>
              </a:r>
            </a:p>
          </p:txBody>
        </p:sp>
        <p:sp>
          <p:nvSpPr>
            <p:cNvPr id="40970" name="Rectangle 7"/>
            <p:cNvSpPr>
              <a:spLocks noChangeArrowheads="1"/>
            </p:cNvSpPr>
            <p:nvPr/>
          </p:nvSpPr>
          <p:spPr bwMode="auto">
            <a:xfrm>
              <a:off x="3100" y="4532"/>
              <a:ext cx="772" cy="147"/>
            </a:xfrm>
            <a:prstGeom prst="rect">
              <a:avLst/>
            </a:prstGeom>
            <a:noFill/>
            <a:ln w="9525">
              <a:noFill/>
              <a:miter lim="800000"/>
              <a:headEnd/>
              <a:tailEnd/>
            </a:ln>
          </p:spPr>
          <p:txBody>
            <a:bodyPr wrap="none" lIns="95655" tIns="46988" rIns="95655" bIns="46988">
              <a:spAutoFit/>
            </a:bodyPr>
            <a:lstStyle/>
            <a:p>
              <a:pPr defTabSz="761320"/>
              <a:r>
                <a:rPr lang="pt-BR" altLang="pt-BR" sz="900" dirty="0">
                  <a:solidFill>
                    <a:srgbClr val="000000"/>
                  </a:solidFill>
                  <a:latin typeface="Calibri" pitchFamily="34" charset="0"/>
                </a:rPr>
                <a:t>Notas para o instrutor</a:t>
              </a:r>
              <a:endParaRPr lang="en-US" altLang="pt-BR" sz="900" dirty="0">
                <a:solidFill>
                  <a:srgbClr val="000000"/>
                </a:solidFill>
                <a:latin typeface="Calibri" pitchFamily="34" charset="0"/>
              </a:endParaRPr>
            </a:p>
          </p:txBody>
        </p:sp>
      </p:grpSp>
      <p:sp>
        <p:nvSpPr>
          <p:cNvPr id="40965" name="Rectangle 8"/>
          <p:cNvSpPr>
            <a:spLocks noChangeArrowheads="1"/>
          </p:cNvSpPr>
          <p:nvPr/>
        </p:nvSpPr>
        <p:spPr bwMode="auto">
          <a:xfrm>
            <a:off x="4610695" y="217714"/>
            <a:ext cx="1811239" cy="369966"/>
          </a:xfrm>
          <a:prstGeom prst="rect">
            <a:avLst/>
          </a:prstGeom>
          <a:noFill/>
          <a:ln w="9525">
            <a:noFill/>
            <a:miter lim="800000"/>
            <a:headEnd/>
            <a:tailEnd/>
          </a:ln>
        </p:spPr>
        <p:txBody>
          <a:bodyPr lIns="93654" tIns="46034" rIns="93654" bIns="46034">
            <a:spAutoFit/>
          </a:bodyPr>
          <a:lstStyle/>
          <a:p>
            <a:pPr defTabSz="937009"/>
            <a:r>
              <a:rPr lang="pt-BR" altLang="pt-BR" sz="900" dirty="0">
                <a:solidFill>
                  <a:srgbClr val="1F497D"/>
                </a:solidFill>
                <a:latin typeface="Calibri" pitchFamily="34" charset="0"/>
              </a:rPr>
              <a:t>II - Conhecendo o ambiente de DW</a:t>
            </a:r>
            <a:endParaRPr lang="en-US" altLang="pt-BR" sz="900" dirty="0">
              <a:solidFill>
                <a:srgbClr val="1F497D"/>
              </a:solidFill>
              <a:latin typeface="Calibri" pitchFamily="34" charset="0"/>
            </a:endParaRPr>
          </a:p>
        </p:txBody>
      </p:sp>
      <p:sp>
        <p:nvSpPr>
          <p:cNvPr id="40966" name="Rectangle 9"/>
          <p:cNvSpPr>
            <a:spLocks noGrp="1" noChangeArrowheads="1"/>
          </p:cNvSpPr>
          <p:nvPr>
            <p:ph type="body" idx="1"/>
          </p:nvPr>
        </p:nvSpPr>
        <p:spPr>
          <a:xfrm>
            <a:off x="913805" y="3989917"/>
            <a:ext cx="5487293" cy="4481286"/>
          </a:xfrm>
          <a:noFill/>
          <a:ln/>
        </p:spPr>
        <p:txBody>
          <a:bodyPr/>
          <a:lstStyle/>
          <a:p>
            <a:endParaRPr lang="pt-PT" altLang="pt-BR"/>
          </a:p>
        </p:txBody>
      </p:sp>
    </p:spTree>
    <p:extLst>
      <p:ext uri="{BB962C8B-B14F-4D97-AF65-F5344CB8AC3E}">
        <p14:creationId xmlns:p14="http://schemas.microsoft.com/office/powerpoint/2010/main" val="950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152525" y="692150"/>
            <a:ext cx="4554538" cy="3416300"/>
          </a:xfrm>
          <a:ln cap="flat"/>
        </p:spPr>
      </p:sp>
      <p:sp>
        <p:nvSpPr>
          <p:cNvPr id="109571" name="Rectangle 3"/>
          <p:cNvSpPr>
            <a:spLocks noGrp="1" noChangeArrowheads="1"/>
          </p:cNvSpPr>
          <p:nvPr>
            <p:ph type="body" idx="1"/>
          </p:nvPr>
        </p:nvSpPr>
        <p:spPr>
          <a:xfrm>
            <a:off x="940594" y="4357309"/>
            <a:ext cx="4967883" cy="3617989"/>
          </a:xfrm>
          <a:noFill/>
          <a:ln/>
        </p:spPr>
        <p:txBody>
          <a:bodyPr/>
          <a:lstStyle/>
          <a:p>
            <a:endParaRPr lang="pt-BR" altLang="pt-BR"/>
          </a:p>
        </p:txBody>
      </p:sp>
    </p:spTree>
    <p:extLst>
      <p:ext uri="{BB962C8B-B14F-4D97-AF65-F5344CB8AC3E}">
        <p14:creationId xmlns:p14="http://schemas.microsoft.com/office/powerpoint/2010/main" val="2977919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fld id="{4F8B71AF-1090-4DD4-A449-C4B37F142654}" type="slidenum">
              <a:rPr lang="pt-BR" altLang="pt-BR" sz="1000" b="0" smtClean="0">
                <a:solidFill>
                  <a:schemeClr val="tx1"/>
                </a:solidFill>
                <a:latin typeface="Calibri" panose="020F0502020204030204" pitchFamily="34" charset="0"/>
              </a:rPr>
              <a:pPr/>
              <a:t>105</a:t>
            </a:fld>
            <a:endParaRPr lang="pt-BR" altLang="pt-BR" sz="1000" b="0">
              <a:solidFill>
                <a:schemeClr val="tx1"/>
              </a:solidFill>
              <a:latin typeface="Calibri" panose="020F0502020204030204" pitchFamily="34" charset="0"/>
            </a:endParaRPr>
          </a:p>
        </p:txBody>
      </p:sp>
      <p:sp>
        <p:nvSpPr>
          <p:cNvPr id="57347" name="Rectangle 2"/>
          <p:cNvSpPr>
            <a:spLocks noGrp="1" noRot="1" noChangeAspect="1" noChangeArrowheads="1" noTextEdit="1"/>
          </p:cNvSpPr>
          <p:nvPr>
            <p:ph type="sldImg"/>
          </p:nvPr>
        </p:nvSpPr>
        <p:spPr>
          <a:xfrm>
            <a:off x="1266825" y="725488"/>
            <a:ext cx="4783138" cy="3587750"/>
          </a:xfrm>
          <a:ln/>
        </p:spPr>
      </p:sp>
      <p:sp>
        <p:nvSpPr>
          <p:cNvPr id="57348" name="Rectangle 3"/>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650204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fld id="{2B2FACD0-E5AE-4FBC-9CB7-75A500B0653B}" type="slidenum">
              <a:rPr lang="pt-BR" altLang="pt-BR" sz="1000" b="0" smtClean="0">
                <a:solidFill>
                  <a:schemeClr val="tx1"/>
                </a:solidFill>
                <a:latin typeface="Calibri" panose="020F0502020204030204" pitchFamily="34" charset="0"/>
              </a:rPr>
              <a:pPr/>
              <a:t>106</a:t>
            </a:fld>
            <a:endParaRPr lang="pt-BR" altLang="pt-BR" sz="1000" b="0">
              <a:solidFill>
                <a:schemeClr val="tx1"/>
              </a:solidFill>
              <a:latin typeface="Calibri" panose="020F0502020204030204" pitchFamily="34" charset="0"/>
            </a:endParaRPr>
          </a:p>
        </p:txBody>
      </p:sp>
      <p:sp>
        <p:nvSpPr>
          <p:cNvPr id="59395" name="Rectangle 2"/>
          <p:cNvSpPr>
            <a:spLocks noGrp="1" noRot="1" noChangeAspect="1" noChangeArrowheads="1" noTextEdit="1"/>
          </p:cNvSpPr>
          <p:nvPr>
            <p:ph type="sldImg"/>
          </p:nvPr>
        </p:nvSpPr>
        <p:spPr>
          <a:xfrm>
            <a:off x="1266825" y="725488"/>
            <a:ext cx="4783138" cy="3587750"/>
          </a:xfrm>
          <a:ln/>
        </p:spPr>
      </p:sp>
      <p:sp>
        <p:nvSpPr>
          <p:cNvPr id="59396" name="Rectangle 3"/>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244656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fld id="{E11505A8-B989-4ED1-95FE-B0B6A215FA95}" type="slidenum">
              <a:rPr lang="pt-BR" altLang="pt-BR" sz="1000" b="0" smtClean="0">
                <a:solidFill>
                  <a:schemeClr val="tx1"/>
                </a:solidFill>
                <a:latin typeface="Calibri" panose="020F0502020204030204" pitchFamily="34" charset="0"/>
              </a:rPr>
              <a:pPr/>
              <a:t>107</a:t>
            </a:fld>
            <a:endParaRPr lang="pt-BR" altLang="pt-BR" sz="1000" b="0">
              <a:solidFill>
                <a:schemeClr val="tx1"/>
              </a:solidFill>
              <a:latin typeface="Calibri" panose="020F0502020204030204" pitchFamily="34" charset="0"/>
            </a:endParaRPr>
          </a:p>
        </p:txBody>
      </p:sp>
      <p:sp>
        <p:nvSpPr>
          <p:cNvPr id="61443" name="Rectangle 2"/>
          <p:cNvSpPr>
            <a:spLocks noGrp="1" noRot="1" noChangeAspect="1" noChangeArrowheads="1" noTextEdit="1"/>
          </p:cNvSpPr>
          <p:nvPr>
            <p:ph type="sldImg"/>
          </p:nvPr>
        </p:nvSpPr>
        <p:spPr>
          <a:xfrm>
            <a:off x="1266825" y="725488"/>
            <a:ext cx="4783138" cy="3587750"/>
          </a:xfrm>
          <a:ln/>
        </p:spPr>
      </p:sp>
      <p:sp>
        <p:nvSpPr>
          <p:cNvPr id="61444" name="Rectangle 3"/>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441720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fld id="{FA88BA18-5DA0-4781-9334-F319C5BB8B4D}" type="slidenum">
              <a:rPr lang="pt-BR" altLang="pt-BR" sz="1000" b="0" smtClean="0">
                <a:solidFill>
                  <a:schemeClr val="tx1"/>
                </a:solidFill>
                <a:latin typeface="Calibri" panose="020F0502020204030204" pitchFamily="34" charset="0"/>
              </a:rPr>
              <a:pPr/>
              <a:t>108</a:t>
            </a:fld>
            <a:endParaRPr lang="pt-BR" altLang="pt-BR" sz="1000" b="0">
              <a:solidFill>
                <a:schemeClr val="tx1"/>
              </a:solidFill>
              <a:latin typeface="Calibri" panose="020F0502020204030204" pitchFamily="34" charset="0"/>
            </a:endParaRPr>
          </a:p>
        </p:txBody>
      </p:sp>
      <p:sp>
        <p:nvSpPr>
          <p:cNvPr id="63491" name="Rectangle 2"/>
          <p:cNvSpPr>
            <a:spLocks noGrp="1" noRot="1" noChangeAspect="1" noChangeArrowheads="1" noTextEdit="1"/>
          </p:cNvSpPr>
          <p:nvPr>
            <p:ph type="sldImg"/>
          </p:nvPr>
        </p:nvSpPr>
        <p:spPr>
          <a:xfrm>
            <a:off x="1266825" y="725488"/>
            <a:ext cx="4783138" cy="3587750"/>
          </a:xfrm>
          <a:ln/>
        </p:spPr>
      </p:sp>
      <p:sp>
        <p:nvSpPr>
          <p:cNvPr id="63492" name="Rectangle 3"/>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987508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ço Reservado para Imagem de Slide 1"/>
          <p:cNvSpPr>
            <a:spLocks noGrp="1" noRot="1" noChangeAspect="1" noTextEdit="1"/>
          </p:cNvSpPr>
          <p:nvPr>
            <p:ph type="sldImg"/>
          </p:nvPr>
        </p:nvSpPr>
        <p:spPr>
          <a:xfrm>
            <a:off x="917575" y="744538"/>
            <a:ext cx="4962525" cy="3722687"/>
          </a:xfrm>
          <a:ln/>
        </p:spPr>
      </p:sp>
      <p:sp>
        <p:nvSpPr>
          <p:cNvPr id="58371" name="Espaço Reservado para Anotações 2"/>
          <p:cNvSpPr>
            <a:spLocks noGrp="1"/>
          </p:cNvSpPr>
          <p:nvPr>
            <p:ph type="body" idx="1"/>
          </p:nvPr>
        </p:nvSpPr>
        <p:spPr>
          <a:noFill/>
          <a:ln/>
        </p:spPr>
        <p:txBody>
          <a:bodyPr/>
          <a:lstStyle/>
          <a:p>
            <a:pPr eaLnBrk="1" hangingPunct="1"/>
            <a:endParaRPr lang="pt-BR" altLang="pt-BR"/>
          </a:p>
        </p:txBody>
      </p:sp>
      <p:sp>
        <p:nvSpPr>
          <p:cNvPr id="58372" name="Espaço Reservado para Número de Slide 3"/>
          <p:cNvSpPr>
            <a:spLocks noGrp="1"/>
          </p:cNvSpPr>
          <p:nvPr>
            <p:ph type="sldNum" sz="quarter" idx="5"/>
          </p:nvPr>
        </p:nvSpPr>
        <p:spPr>
          <a:xfrm>
            <a:off x="3885903" y="8685894"/>
            <a:ext cx="2970609" cy="456595"/>
          </a:xfrm>
          <a:noFill/>
        </p:spPr>
        <p:txBody>
          <a:bodyPr lIns="100669" tIns="50335" rIns="100669" bIns="50335"/>
          <a:lstStyle/>
          <a:p>
            <a:pPr defTabSz="1006083"/>
            <a:fld id="{172104D3-2B84-451D-BDDA-895F17A72928}" type="slidenum">
              <a:rPr lang="pt-BR" altLang="pt-BR" sz="2000">
                <a:solidFill>
                  <a:srgbClr val="EEECE1"/>
                </a:solidFill>
              </a:rPr>
              <a:pPr defTabSz="1006083"/>
              <a:t>7</a:t>
            </a:fld>
            <a:endParaRPr lang="pt-BR" altLang="pt-BR" sz="2000" dirty="0">
              <a:solidFill>
                <a:srgbClr val="EEECE1"/>
              </a:solidFill>
            </a:endParaRPr>
          </a:p>
        </p:txBody>
      </p:sp>
    </p:spTree>
    <p:extLst>
      <p:ext uri="{BB962C8B-B14F-4D97-AF65-F5344CB8AC3E}">
        <p14:creationId xmlns:p14="http://schemas.microsoft.com/office/powerpoint/2010/main" val="3429529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917575" y="744538"/>
            <a:ext cx="4962525" cy="3722687"/>
          </a:xfrm>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101252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ço Reservado para Imagem de Slide 1"/>
          <p:cNvSpPr>
            <a:spLocks noGrp="1" noRot="1" noChangeAspect="1" noTextEdit="1"/>
          </p:cNvSpPr>
          <p:nvPr>
            <p:ph type="sldImg"/>
          </p:nvPr>
        </p:nvSpPr>
        <p:spPr>
          <a:xfrm>
            <a:off x="917575" y="744538"/>
            <a:ext cx="4962525" cy="3722687"/>
          </a:xfrm>
          <a:ln/>
        </p:spPr>
      </p:sp>
      <p:sp>
        <p:nvSpPr>
          <p:cNvPr id="62467" name="Espaço Reservado para Anotações 2"/>
          <p:cNvSpPr>
            <a:spLocks noGrp="1"/>
          </p:cNvSpPr>
          <p:nvPr>
            <p:ph type="body" idx="1"/>
          </p:nvPr>
        </p:nvSpPr>
        <p:spPr>
          <a:noFill/>
          <a:ln/>
        </p:spPr>
        <p:txBody>
          <a:bodyPr/>
          <a:lstStyle/>
          <a:p>
            <a:r>
              <a:rPr lang="en-US" altLang="pt-BR"/>
              <a:t>Estratégico: ajuda executivos e analistas financeiros e de negócios a desenvolver e apurar  o progresso dos objetivos de longo prazo (aumento de vendas, lucros, redução de custos, retenção de clientes, etc.). Suportado por DW e dirigido a usuários.</a:t>
            </a:r>
          </a:p>
          <a:p>
            <a:r>
              <a:rPr lang="en-US" altLang="pt-BR"/>
              <a:t>Tático: análise de esforços de curto espaço de tempo focado em departamentos (marketing, vendas, serviços, finanças, etc.). Os objetivos são específicos e, normalmente, relacionados a linha de negócios (LOB). Suportado por DW e dirigido a usuários.</a:t>
            </a:r>
          </a:p>
          <a:p>
            <a:r>
              <a:rPr lang="en-US" altLang="pt-BR"/>
              <a:t>Operacional: gerenciar o dia a dia dos negócios / processos. Definição: Conjunto de aplicações, serviços e tecnologias para monitorar, reportar, analisar e gerenciar o desempenho dos negócios das operações diárias da organização. Tem como objetivo reduzir o tempo entre o fato e a tomada de decisão. Nem todos os processos/negócios têm esta necessidade (bolsa de valores).</a:t>
            </a:r>
          </a:p>
          <a:p>
            <a:r>
              <a:rPr lang="en-US" altLang="pt-BR"/>
              <a:t>Os três são importantes em uma empresa: executivo de mkt utiliza o BI estratégico para determinar os tipos de produtos e segmentos de clientes para uma dada campanha. Os gestores de mkt, baseados nas diretrizes atualizam e medem o andamento da campanha com base no Tático. O pessoal de vendas  faz o acompanhamento diário das vendas e pode rapidamente propor/agir para atingir os objetivos.</a:t>
            </a:r>
            <a:endParaRPr lang="pt-BR" altLang="pt-BR"/>
          </a:p>
        </p:txBody>
      </p:sp>
    </p:spTree>
    <p:extLst>
      <p:ext uri="{BB962C8B-B14F-4D97-AF65-F5344CB8AC3E}">
        <p14:creationId xmlns:p14="http://schemas.microsoft.com/office/powerpoint/2010/main" val="140802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ço Reservado para Imagem de Slide 1"/>
          <p:cNvSpPr>
            <a:spLocks noGrp="1" noRot="1" noChangeAspect="1" noTextEdit="1"/>
          </p:cNvSpPr>
          <p:nvPr>
            <p:ph type="sldImg"/>
          </p:nvPr>
        </p:nvSpPr>
        <p:spPr>
          <a:xfrm>
            <a:off x="917575" y="744538"/>
            <a:ext cx="4962525" cy="3722687"/>
          </a:xfrm>
          <a:ln/>
        </p:spPr>
      </p:sp>
      <p:sp>
        <p:nvSpPr>
          <p:cNvPr id="64515" name="Espaço Reservado para Anotações 2"/>
          <p:cNvSpPr>
            <a:spLocks noGrp="1"/>
          </p:cNvSpPr>
          <p:nvPr>
            <p:ph type="body" idx="1"/>
          </p:nvPr>
        </p:nvSpPr>
        <p:spPr>
          <a:noFill/>
          <a:ln/>
        </p:spPr>
        <p:txBody>
          <a:bodyPr/>
          <a:lstStyle/>
          <a:p>
            <a:pPr eaLnBrk="1" hangingPunct="1"/>
            <a:endParaRPr lang="pt-BR" altLang="pt-BR"/>
          </a:p>
        </p:txBody>
      </p:sp>
      <p:sp>
        <p:nvSpPr>
          <p:cNvPr id="64516" name="Espaço Reservado para Número de Slide 3"/>
          <p:cNvSpPr>
            <a:spLocks noGrp="1"/>
          </p:cNvSpPr>
          <p:nvPr>
            <p:ph type="sldNum" sz="quarter" idx="5"/>
          </p:nvPr>
        </p:nvSpPr>
        <p:spPr>
          <a:xfrm>
            <a:off x="3885903" y="8685894"/>
            <a:ext cx="2970609" cy="456595"/>
          </a:xfrm>
          <a:noFill/>
        </p:spPr>
        <p:txBody>
          <a:bodyPr lIns="100669" tIns="50335" rIns="100669" bIns="50335"/>
          <a:lstStyle/>
          <a:p>
            <a:pPr defTabSz="1006083"/>
            <a:fld id="{88CEF9C4-9628-4BD1-A812-DFF3B7E5EBFE}" type="slidenum">
              <a:rPr lang="pt-BR" altLang="pt-BR" sz="2000">
                <a:solidFill>
                  <a:srgbClr val="EEECE1"/>
                </a:solidFill>
              </a:rPr>
              <a:pPr defTabSz="1006083"/>
              <a:t>15</a:t>
            </a:fld>
            <a:endParaRPr lang="pt-BR" altLang="pt-BR" sz="2000" dirty="0">
              <a:solidFill>
                <a:srgbClr val="EEECE1"/>
              </a:solidFill>
            </a:endParaRPr>
          </a:p>
        </p:txBody>
      </p:sp>
    </p:spTree>
    <p:extLst>
      <p:ext uri="{BB962C8B-B14F-4D97-AF65-F5344CB8AC3E}">
        <p14:creationId xmlns:p14="http://schemas.microsoft.com/office/powerpoint/2010/main" val="2310860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ço Reservado para Imagem de Slide 1"/>
          <p:cNvSpPr>
            <a:spLocks noGrp="1" noRot="1" noChangeAspect="1" noTextEdit="1"/>
          </p:cNvSpPr>
          <p:nvPr>
            <p:ph type="sldImg"/>
          </p:nvPr>
        </p:nvSpPr>
        <p:spPr>
          <a:xfrm>
            <a:off x="917575" y="744538"/>
            <a:ext cx="4962525" cy="3722687"/>
          </a:xfrm>
          <a:ln/>
        </p:spPr>
      </p:sp>
      <p:sp>
        <p:nvSpPr>
          <p:cNvPr id="64515" name="Espaço Reservado para Anotações 2"/>
          <p:cNvSpPr>
            <a:spLocks noGrp="1"/>
          </p:cNvSpPr>
          <p:nvPr>
            <p:ph type="body" idx="1"/>
          </p:nvPr>
        </p:nvSpPr>
        <p:spPr>
          <a:noFill/>
          <a:ln/>
        </p:spPr>
        <p:txBody>
          <a:bodyPr/>
          <a:lstStyle/>
          <a:p>
            <a:pPr eaLnBrk="1" hangingPunct="1"/>
            <a:endParaRPr lang="pt-BR" altLang="pt-BR"/>
          </a:p>
        </p:txBody>
      </p:sp>
      <p:sp>
        <p:nvSpPr>
          <p:cNvPr id="64516" name="Espaço Reservado para Número de Slide 3"/>
          <p:cNvSpPr>
            <a:spLocks noGrp="1"/>
          </p:cNvSpPr>
          <p:nvPr>
            <p:ph type="sldNum" sz="quarter" idx="5"/>
          </p:nvPr>
        </p:nvSpPr>
        <p:spPr>
          <a:xfrm>
            <a:off x="3885903" y="8685894"/>
            <a:ext cx="2970609" cy="456595"/>
          </a:xfrm>
          <a:noFill/>
        </p:spPr>
        <p:txBody>
          <a:bodyPr lIns="100669" tIns="50335" rIns="100669" bIns="50335"/>
          <a:lstStyle/>
          <a:p>
            <a:pPr defTabSz="1006083"/>
            <a:fld id="{88CEF9C4-9628-4BD1-A812-DFF3B7E5EBFE}" type="slidenum">
              <a:rPr lang="pt-BR" altLang="pt-BR" sz="2000">
                <a:solidFill>
                  <a:srgbClr val="EEECE1"/>
                </a:solidFill>
              </a:rPr>
              <a:pPr defTabSz="1006083"/>
              <a:t>16</a:t>
            </a:fld>
            <a:endParaRPr lang="pt-BR" altLang="pt-BR" sz="2000" dirty="0">
              <a:solidFill>
                <a:srgbClr val="EEECE1"/>
              </a:solidFill>
            </a:endParaRPr>
          </a:p>
        </p:txBody>
      </p:sp>
    </p:spTree>
    <p:extLst>
      <p:ext uri="{BB962C8B-B14F-4D97-AF65-F5344CB8AC3E}">
        <p14:creationId xmlns:p14="http://schemas.microsoft.com/office/powerpoint/2010/main" val="3059016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ço Reservado para Imagem de Slide 1"/>
          <p:cNvSpPr>
            <a:spLocks noGrp="1" noRot="1" noChangeAspect="1" noTextEdit="1"/>
          </p:cNvSpPr>
          <p:nvPr>
            <p:ph type="sldImg"/>
          </p:nvPr>
        </p:nvSpPr>
        <p:spPr>
          <a:xfrm>
            <a:off x="917575" y="744538"/>
            <a:ext cx="4962525" cy="3722687"/>
          </a:xfrm>
          <a:ln/>
        </p:spPr>
      </p:sp>
      <p:sp>
        <p:nvSpPr>
          <p:cNvPr id="64515" name="Espaço Reservado para Anotações 2"/>
          <p:cNvSpPr>
            <a:spLocks noGrp="1"/>
          </p:cNvSpPr>
          <p:nvPr>
            <p:ph type="body" idx="1"/>
          </p:nvPr>
        </p:nvSpPr>
        <p:spPr>
          <a:noFill/>
          <a:ln/>
        </p:spPr>
        <p:txBody>
          <a:bodyPr/>
          <a:lstStyle/>
          <a:p>
            <a:pPr eaLnBrk="1" hangingPunct="1"/>
            <a:endParaRPr lang="pt-BR" altLang="pt-BR"/>
          </a:p>
        </p:txBody>
      </p:sp>
      <p:sp>
        <p:nvSpPr>
          <p:cNvPr id="64516" name="Espaço Reservado para Número de Slide 3"/>
          <p:cNvSpPr>
            <a:spLocks noGrp="1"/>
          </p:cNvSpPr>
          <p:nvPr>
            <p:ph type="sldNum" sz="quarter" idx="5"/>
          </p:nvPr>
        </p:nvSpPr>
        <p:spPr>
          <a:xfrm>
            <a:off x="3885903" y="8685894"/>
            <a:ext cx="2970609" cy="456595"/>
          </a:xfrm>
          <a:noFill/>
        </p:spPr>
        <p:txBody>
          <a:bodyPr lIns="100669" tIns="50335" rIns="100669" bIns="50335"/>
          <a:lstStyle/>
          <a:p>
            <a:pPr defTabSz="1006083"/>
            <a:fld id="{88CEF9C4-9628-4BD1-A812-DFF3B7E5EBFE}" type="slidenum">
              <a:rPr lang="pt-BR" altLang="pt-BR" sz="2000">
                <a:solidFill>
                  <a:srgbClr val="EEECE1"/>
                </a:solidFill>
              </a:rPr>
              <a:pPr defTabSz="1006083"/>
              <a:t>17</a:t>
            </a:fld>
            <a:endParaRPr lang="pt-BR" altLang="pt-BR" sz="2000" dirty="0">
              <a:solidFill>
                <a:srgbClr val="EEECE1"/>
              </a:solidFill>
            </a:endParaRPr>
          </a:p>
        </p:txBody>
      </p:sp>
    </p:spTree>
    <p:extLst>
      <p:ext uri="{BB962C8B-B14F-4D97-AF65-F5344CB8AC3E}">
        <p14:creationId xmlns:p14="http://schemas.microsoft.com/office/powerpoint/2010/main" val="362101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ço Reservado para Imagem de Slide 1"/>
          <p:cNvSpPr>
            <a:spLocks noGrp="1" noRot="1" noChangeAspect="1" noTextEdit="1"/>
          </p:cNvSpPr>
          <p:nvPr>
            <p:ph type="sldImg"/>
          </p:nvPr>
        </p:nvSpPr>
        <p:spPr>
          <a:xfrm>
            <a:off x="917575" y="744538"/>
            <a:ext cx="4962525" cy="3722687"/>
          </a:xfrm>
          <a:ln/>
        </p:spPr>
      </p:sp>
      <p:sp>
        <p:nvSpPr>
          <p:cNvPr id="66563" name="Espaço Reservado para Anotações 2"/>
          <p:cNvSpPr>
            <a:spLocks noGrp="1"/>
          </p:cNvSpPr>
          <p:nvPr>
            <p:ph type="body" idx="1"/>
          </p:nvPr>
        </p:nvSpPr>
        <p:spPr>
          <a:noFill/>
          <a:ln/>
        </p:spPr>
        <p:txBody>
          <a:bodyPr/>
          <a:lstStyle/>
          <a:p>
            <a:pPr eaLnBrk="1" hangingPunct="1"/>
            <a:endParaRPr lang="pt-BR" altLang="pt-BR"/>
          </a:p>
        </p:txBody>
      </p:sp>
      <p:sp>
        <p:nvSpPr>
          <p:cNvPr id="66564" name="Espaço Reservado para Número de Slide 3"/>
          <p:cNvSpPr>
            <a:spLocks noGrp="1"/>
          </p:cNvSpPr>
          <p:nvPr>
            <p:ph type="sldNum" sz="quarter" idx="5"/>
          </p:nvPr>
        </p:nvSpPr>
        <p:spPr>
          <a:xfrm>
            <a:off x="3885903" y="8685894"/>
            <a:ext cx="2970609" cy="456595"/>
          </a:xfrm>
          <a:noFill/>
        </p:spPr>
        <p:txBody>
          <a:bodyPr lIns="100669" tIns="50335" rIns="100669" bIns="50335"/>
          <a:lstStyle/>
          <a:p>
            <a:pPr defTabSz="1006083"/>
            <a:fld id="{41ED5D11-4381-483F-BEE8-23E6BE6FDC0E}" type="slidenum">
              <a:rPr lang="pt-BR" altLang="pt-BR" sz="2000">
                <a:solidFill>
                  <a:srgbClr val="EEECE1"/>
                </a:solidFill>
              </a:rPr>
              <a:pPr defTabSz="1006083"/>
              <a:t>18</a:t>
            </a:fld>
            <a:endParaRPr lang="pt-BR" altLang="pt-BR" sz="2000" dirty="0">
              <a:solidFill>
                <a:srgbClr val="EEECE1"/>
              </a:solidFill>
            </a:endParaRPr>
          </a:p>
        </p:txBody>
      </p:sp>
    </p:spTree>
    <p:extLst>
      <p:ext uri="{BB962C8B-B14F-4D97-AF65-F5344CB8AC3E}">
        <p14:creationId xmlns:p14="http://schemas.microsoft.com/office/powerpoint/2010/main" val="2390918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endParaRPr lang="en-U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endParaRPr lang="en-US"/>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endParaRPr lang="en-US"/>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tretch>
            <a:fillRect/>
          </a:stretch>
        </p:blipFill>
        <p:spPr>
          <a:xfrm>
            <a:off x="8306046" y="6216481"/>
            <a:ext cx="781050" cy="371475"/>
          </a:xfrm>
          <a:prstGeom prst="rect">
            <a:avLst/>
          </a:prstGeom>
        </p:spPr>
      </p:pic>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endParaRPr lang="en-U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endParaRPr lang="en-US"/>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endParaRPr lang="en-US"/>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endParaRPr lang="en-US"/>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endParaRPr lang="en-US"/>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endParaRPr lang="en-US"/>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endParaRPr lang="en-US"/>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endParaRPr lang="en-US"/>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endParaRPr lang="en-US"/>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tretch>
            <a:fillRect/>
          </a:stretch>
        </p:blipFill>
        <p:spPr>
          <a:xfrm>
            <a:off x="8306046" y="6216481"/>
            <a:ext cx="781050" cy="371475"/>
          </a:xfrm>
          <a:prstGeom prst="rect">
            <a:avLst/>
          </a:prstGeom>
        </p:spPr>
      </p:pic>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endParaRPr lang="en-US"/>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ítulo e 4 partes de conteúdo">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2"/>
          <a:stretch>
            <a:fillRect/>
          </a:stretch>
        </p:blipFill>
        <p:spPr>
          <a:xfrm>
            <a:off x="8306046" y="6216481"/>
            <a:ext cx="781050" cy="371475"/>
          </a:xfrm>
          <a:prstGeom prst="rect">
            <a:avLst/>
          </a:prstGeom>
        </p:spPr>
      </p:pic>
      <p:sp>
        <p:nvSpPr>
          <p:cNvPr id="2" name="Título 1"/>
          <p:cNvSpPr>
            <a:spLocks noGrp="1"/>
          </p:cNvSpPr>
          <p:nvPr>
            <p:ph type="title" sz="quarter"/>
          </p:nvPr>
        </p:nvSpPr>
        <p:spPr>
          <a:xfrm>
            <a:off x="457200" y="274638"/>
            <a:ext cx="8229600" cy="1143000"/>
          </a:xfrm>
          <a:prstGeom prst="rect">
            <a:avLst/>
          </a:prstGeom>
        </p:spPr>
        <p:txBody>
          <a:bodyPr/>
          <a:lstStyle/>
          <a:p>
            <a:r>
              <a:rPr lang="pt-BR"/>
              <a:t>Clique para editar o estilo do título mestre</a:t>
            </a:r>
            <a:endParaRPr lang="en-US"/>
          </a:p>
        </p:txBody>
      </p:sp>
      <p:sp>
        <p:nvSpPr>
          <p:cNvPr id="3" name="Espaço Reservado para Conteúdo 2"/>
          <p:cNvSpPr>
            <a:spLocks noGrp="1"/>
          </p:cNvSpPr>
          <p:nvPr>
            <p:ph sz="quarter" idx="1"/>
          </p:nvPr>
        </p:nvSpPr>
        <p:spPr>
          <a:xfrm>
            <a:off x="457200" y="1600200"/>
            <a:ext cx="4038600" cy="2185988"/>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p:cNvSpPr>
            <a:spLocks noGrp="1"/>
          </p:cNvSpPr>
          <p:nvPr>
            <p:ph sz="quarter" idx="2"/>
          </p:nvPr>
        </p:nvSpPr>
        <p:spPr>
          <a:xfrm>
            <a:off x="4648200" y="1600200"/>
            <a:ext cx="4038600" cy="2185988"/>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Conteúdo 4"/>
          <p:cNvSpPr>
            <a:spLocks noGrp="1"/>
          </p:cNvSpPr>
          <p:nvPr>
            <p:ph sz="quarter" idx="3"/>
          </p:nvPr>
        </p:nvSpPr>
        <p:spPr>
          <a:xfrm>
            <a:off x="457200" y="3938588"/>
            <a:ext cx="4038600" cy="218757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Conteúdo 5"/>
          <p:cNvSpPr>
            <a:spLocks noGrp="1"/>
          </p:cNvSpPr>
          <p:nvPr>
            <p:ph sz="quarter" idx="4"/>
          </p:nvPr>
        </p:nvSpPr>
        <p:spPr>
          <a:xfrm>
            <a:off x="4648200" y="3938588"/>
            <a:ext cx="4038600" cy="218757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a:stretch>
            <a:fillRect/>
          </a:stretch>
        </p:blipFill>
        <p:spPr>
          <a:xfrm>
            <a:off x="8306046" y="6216481"/>
            <a:ext cx="781050" cy="371475"/>
          </a:xfrm>
          <a:prstGeom prst="rect">
            <a:avLst/>
          </a:prstGeom>
        </p:spPr>
      </p:pic>
      <p:sp>
        <p:nvSpPr>
          <p:cNvPr id="8" name="TextBox 7"/>
          <p:cNvSpPr txBox="1"/>
          <p:nvPr userDrawn="1"/>
        </p:nvSpPr>
        <p:spPr>
          <a:xfrm>
            <a:off x="8426945" y="6216481"/>
            <a:ext cx="269626" cy="276999"/>
          </a:xfrm>
          <a:prstGeom prst="rect">
            <a:avLst/>
          </a:prstGeom>
          <a:noFill/>
        </p:spPr>
        <p:txBody>
          <a:bodyPr wrap="none" rtlCol="0">
            <a:spAutoFit/>
          </a:bodyPr>
          <a:lstStyle/>
          <a:p>
            <a:fld id="{A53C5324-E7B2-4328-ABFA-3EE39506D70D}" type="slidenum">
              <a:rPr lang="en-US" sz="1200" smtClean="0">
                <a:solidFill>
                  <a:schemeClr val="bg1"/>
                </a:solidFill>
                <a:latin typeface="Gotham-Bold"/>
                <a:cs typeface="Gotham-Bold"/>
              </a:rPr>
              <a:t>‹nº›</a:t>
            </a:fld>
            <a:endParaRPr lang="en-US" sz="1200" dirty="0">
              <a:solidFill>
                <a:schemeClr val="bg1"/>
              </a:solidFill>
              <a:latin typeface="Gotham-Bold"/>
              <a:cs typeface="Gotham-Bold"/>
            </a:endParaRPr>
          </a:p>
        </p:txBody>
      </p:sp>
      <p:sp>
        <p:nvSpPr>
          <p:cNvPr id="14" name="Rectangle 13"/>
          <p:cNvSpPr/>
          <p:nvPr userDrawn="1"/>
        </p:nvSpPr>
        <p:spPr>
          <a:xfrm>
            <a:off x="765379" y="792479"/>
            <a:ext cx="72000" cy="284481"/>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2"/>
          <p:cNvSpPr>
            <a:spLocks noGrp="1"/>
          </p:cNvSpPr>
          <p:nvPr>
            <p:ph type="body" idx="1" hasCustomPrompt="1"/>
          </p:nvPr>
        </p:nvSpPr>
        <p:spPr>
          <a:xfrm>
            <a:off x="689179" y="1246972"/>
            <a:ext cx="7239000" cy="629337"/>
          </a:xfrm>
          <a:prstGeom prst="rect">
            <a:avLst/>
          </a:prstGeom>
        </p:spPr>
        <p:txBody>
          <a:bodyPr anchor="b"/>
          <a:lstStyle>
            <a:lvl1pPr marL="0" indent="0" algn="l" defTabSz="914400" rtl="0" eaLnBrk="1" latinLnBrk="0" hangingPunct="1">
              <a:lnSpc>
                <a:spcPct val="110000"/>
              </a:lnSpc>
              <a:buClr>
                <a:srgbClr val="303030"/>
              </a:buClr>
              <a:buNone/>
              <a:defRPr lang="en-US" sz="1400" kern="1200" dirty="0">
                <a:solidFill>
                  <a:srgbClr val="303030"/>
                </a:solidFill>
                <a:latin typeface="Gotham-Book"/>
                <a:ea typeface="+mn-ea"/>
                <a:cs typeface="Gotham-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lnSpc>
                <a:spcPct val="110000"/>
              </a:lnSpc>
              <a:buClr>
                <a:srgbClr val="303030"/>
              </a:buClr>
            </a:pPr>
            <a:r>
              <a:rPr lang="en-US" sz="1400" dirty="0" err="1">
                <a:solidFill>
                  <a:srgbClr val="303030"/>
                </a:solidFill>
                <a:latin typeface="Gotham-Book"/>
                <a:cs typeface="Gotham-Book"/>
              </a:rPr>
              <a:t>Lorem</a:t>
            </a:r>
            <a:r>
              <a:rPr lang="en-US" sz="1400" dirty="0">
                <a:solidFill>
                  <a:srgbClr val="303030"/>
                </a:solidFill>
                <a:latin typeface="Gotham-Book"/>
                <a:cs typeface="Gotham-Book"/>
              </a:rPr>
              <a:t> </a:t>
            </a:r>
            <a:r>
              <a:rPr lang="en-US" sz="1400" dirty="0" err="1">
                <a:solidFill>
                  <a:srgbClr val="303030"/>
                </a:solidFill>
                <a:latin typeface="Gotham-Book"/>
                <a:cs typeface="Gotham-Book"/>
              </a:rPr>
              <a:t>ipsum</a:t>
            </a:r>
            <a:r>
              <a:rPr lang="en-US" sz="1400" dirty="0">
                <a:solidFill>
                  <a:srgbClr val="303030"/>
                </a:solidFill>
                <a:latin typeface="Gotham-Book"/>
                <a:cs typeface="Gotham-Book"/>
              </a:rPr>
              <a:t> dolor sit </a:t>
            </a:r>
            <a:r>
              <a:rPr lang="en-US" sz="1400" dirty="0" err="1">
                <a:solidFill>
                  <a:srgbClr val="303030"/>
                </a:solidFill>
                <a:latin typeface="Gotham-Book"/>
                <a:cs typeface="Gotham-Book"/>
              </a:rPr>
              <a:t>amet</a:t>
            </a:r>
            <a:r>
              <a:rPr lang="en-US" sz="1400" dirty="0">
                <a:solidFill>
                  <a:srgbClr val="303030"/>
                </a:solidFill>
                <a:latin typeface="Gotham-Book"/>
                <a:cs typeface="Gotham-Book"/>
              </a:rPr>
              <a:t>, </a:t>
            </a:r>
            <a:r>
              <a:rPr lang="en-US" sz="1400" dirty="0" err="1">
                <a:solidFill>
                  <a:srgbClr val="303030"/>
                </a:solidFill>
                <a:latin typeface="Gotham-Book"/>
                <a:cs typeface="Gotham-Book"/>
              </a:rPr>
              <a:t>consectetur</a:t>
            </a:r>
            <a:r>
              <a:rPr lang="en-US" sz="1400" dirty="0">
                <a:solidFill>
                  <a:srgbClr val="303030"/>
                </a:solidFill>
                <a:latin typeface="Gotham-Book"/>
                <a:cs typeface="Gotham-Book"/>
              </a:rPr>
              <a:t> </a:t>
            </a:r>
            <a:r>
              <a:rPr lang="en-US" sz="1400" dirty="0" err="1">
                <a:solidFill>
                  <a:srgbClr val="303030"/>
                </a:solidFill>
                <a:latin typeface="Gotham-Book"/>
                <a:cs typeface="Gotham-Book"/>
              </a:rPr>
              <a:t>adipiscing</a:t>
            </a:r>
            <a:r>
              <a:rPr lang="en-US" sz="1400" dirty="0">
                <a:solidFill>
                  <a:srgbClr val="303030"/>
                </a:solidFill>
                <a:latin typeface="Gotham-Book"/>
                <a:cs typeface="Gotham-Book"/>
              </a:rPr>
              <a:t> </a:t>
            </a:r>
            <a:r>
              <a:rPr lang="en-US" sz="1400" dirty="0" err="1">
                <a:solidFill>
                  <a:srgbClr val="303030"/>
                </a:solidFill>
                <a:latin typeface="Gotham-Book"/>
                <a:cs typeface="Gotham-Book"/>
              </a:rPr>
              <a:t>elit</a:t>
            </a:r>
            <a:r>
              <a:rPr lang="en-US" sz="1400" dirty="0">
                <a:solidFill>
                  <a:srgbClr val="303030"/>
                </a:solidFill>
                <a:latin typeface="Gotham-Book"/>
                <a:cs typeface="Gotham-Book"/>
              </a:rPr>
              <a:t>. </a:t>
            </a:r>
            <a:r>
              <a:rPr lang="en-US" sz="1400" dirty="0" err="1">
                <a:solidFill>
                  <a:srgbClr val="303030"/>
                </a:solidFill>
                <a:latin typeface="Gotham-Book"/>
                <a:cs typeface="Gotham-Book"/>
              </a:rPr>
              <a:t>Nulla</a:t>
            </a:r>
            <a:r>
              <a:rPr lang="en-US" sz="1400" dirty="0">
                <a:solidFill>
                  <a:srgbClr val="303030"/>
                </a:solidFill>
                <a:latin typeface="Gotham-Book"/>
                <a:cs typeface="Gotham-Book"/>
              </a:rPr>
              <a:t> </a:t>
            </a:r>
            <a:r>
              <a:rPr lang="en-US" sz="1400" dirty="0" err="1">
                <a:solidFill>
                  <a:srgbClr val="303030"/>
                </a:solidFill>
                <a:latin typeface="Gotham-Book"/>
                <a:cs typeface="Gotham-Book"/>
              </a:rPr>
              <a:t>posuere</a:t>
            </a:r>
            <a:r>
              <a:rPr lang="en-US" sz="1400" dirty="0">
                <a:solidFill>
                  <a:srgbClr val="303030"/>
                </a:solidFill>
                <a:latin typeface="Gotham-Book"/>
                <a:cs typeface="Gotham-Book"/>
              </a:rPr>
              <a:t> </a:t>
            </a:r>
            <a:r>
              <a:rPr lang="en-US" sz="1400" dirty="0" err="1">
                <a:solidFill>
                  <a:srgbClr val="303030"/>
                </a:solidFill>
                <a:latin typeface="Gotham-Book"/>
                <a:cs typeface="Gotham-Book"/>
              </a:rPr>
              <a:t>metus</a:t>
            </a:r>
            <a:r>
              <a:rPr lang="en-US" sz="1400" dirty="0">
                <a:solidFill>
                  <a:srgbClr val="303030"/>
                </a:solidFill>
                <a:latin typeface="Gotham-Book"/>
                <a:cs typeface="Gotham-Book"/>
              </a:rPr>
              <a:t> </a:t>
            </a:r>
            <a:r>
              <a:rPr lang="en-US" sz="1400" dirty="0" err="1">
                <a:solidFill>
                  <a:srgbClr val="303030"/>
                </a:solidFill>
                <a:latin typeface="Gotham-Book"/>
                <a:cs typeface="Gotham-Book"/>
              </a:rPr>
              <a:t>vel</a:t>
            </a:r>
            <a:r>
              <a:rPr lang="en-US" sz="1400" dirty="0">
                <a:solidFill>
                  <a:srgbClr val="303030"/>
                </a:solidFill>
                <a:latin typeface="Gotham-Book"/>
                <a:cs typeface="Gotham-Book"/>
              </a:rPr>
              <a:t> dictum </a:t>
            </a:r>
            <a:r>
              <a:rPr lang="en-US" sz="1400" dirty="0" err="1">
                <a:solidFill>
                  <a:srgbClr val="303030"/>
                </a:solidFill>
                <a:latin typeface="Gotham-Book"/>
                <a:cs typeface="Gotham-Book"/>
              </a:rPr>
              <a:t>molestie</a:t>
            </a:r>
            <a:r>
              <a:rPr lang="en-US" sz="1400" dirty="0">
                <a:solidFill>
                  <a:srgbClr val="303030"/>
                </a:solidFill>
                <a:latin typeface="Gotham-Book"/>
                <a:cs typeface="Gotham-Book"/>
              </a:rPr>
              <a:t>. Nam sit </a:t>
            </a:r>
            <a:r>
              <a:rPr lang="en-US" sz="1400" dirty="0" err="1">
                <a:solidFill>
                  <a:srgbClr val="303030"/>
                </a:solidFill>
                <a:latin typeface="Gotham-Book"/>
                <a:cs typeface="Gotham-Book"/>
              </a:rPr>
              <a:t>amet</a:t>
            </a:r>
            <a:r>
              <a:rPr lang="en-US" sz="1400" dirty="0">
                <a:solidFill>
                  <a:srgbClr val="303030"/>
                </a:solidFill>
                <a:latin typeface="Gotham-Book"/>
                <a:cs typeface="Gotham-Book"/>
              </a:rPr>
              <a:t> </a:t>
            </a:r>
            <a:r>
              <a:rPr lang="en-US" sz="1400" dirty="0" err="1">
                <a:solidFill>
                  <a:srgbClr val="303030"/>
                </a:solidFill>
                <a:latin typeface="Gotham-Book"/>
                <a:cs typeface="Gotham-Book"/>
              </a:rPr>
              <a:t>ullamcorper</a:t>
            </a:r>
            <a:r>
              <a:rPr lang="en-US" sz="1400" dirty="0">
                <a:solidFill>
                  <a:srgbClr val="303030"/>
                </a:solidFill>
                <a:latin typeface="Gotham-Book"/>
                <a:cs typeface="Gotham-Book"/>
              </a:rPr>
              <a:t> sem. </a:t>
            </a:r>
            <a:r>
              <a:rPr lang="en-US" sz="1400" dirty="0" err="1">
                <a:solidFill>
                  <a:srgbClr val="303030"/>
                </a:solidFill>
                <a:latin typeface="Gotham-Book"/>
                <a:cs typeface="Gotham-Book"/>
              </a:rPr>
              <a:t>Fusce</a:t>
            </a:r>
            <a:r>
              <a:rPr lang="en-US" sz="1400" dirty="0">
                <a:solidFill>
                  <a:srgbClr val="303030"/>
                </a:solidFill>
                <a:latin typeface="Gotham-Book"/>
                <a:cs typeface="Gotham-Book"/>
              </a:rPr>
              <a:t>.</a:t>
            </a:r>
          </a:p>
        </p:txBody>
      </p:sp>
      <p:sp>
        <p:nvSpPr>
          <p:cNvPr id="31" name="Text Placeholder 2"/>
          <p:cNvSpPr>
            <a:spLocks noGrp="1"/>
          </p:cNvSpPr>
          <p:nvPr>
            <p:ph type="body" idx="10" hasCustomPrompt="1"/>
          </p:nvPr>
        </p:nvSpPr>
        <p:spPr>
          <a:xfrm>
            <a:off x="660399" y="2362200"/>
            <a:ext cx="7705585" cy="2540000"/>
          </a:xfrm>
          <a:prstGeom prst="rect">
            <a:avLst/>
          </a:prstGeom>
        </p:spPr>
        <p:txBody>
          <a:bodyPr anchor="t"/>
          <a:lstStyle>
            <a:lvl1pPr marL="0" marR="0" indent="0" algn="l" defTabSz="914400" rtl="0" eaLnBrk="1" fontAlgn="auto" latinLnBrk="0" hangingPunct="1">
              <a:lnSpc>
                <a:spcPct val="110000"/>
              </a:lnSpc>
              <a:spcBef>
                <a:spcPct val="20000"/>
              </a:spcBef>
              <a:spcAft>
                <a:spcPts val="0"/>
              </a:spcAft>
              <a:buClr>
                <a:srgbClr val="303030"/>
              </a:buClr>
              <a:buSzTx/>
              <a:buFont typeface="Arial"/>
              <a:buNone/>
              <a:tabLst/>
              <a:defRPr lang="en-US" sz="1600" kern="1200" dirty="0" smtClean="0">
                <a:solidFill>
                  <a:srgbClr val="303030"/>
                </a:solidFill>
                <a:latin typeface="Gotham-Book"/>
                <a:ea typeface="+mn-ea"/>
                <a:cs typeface="Gotham-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lnSpc>
                <a:spcPct val="110000"/>
              </a:lnSpc>
              <a:buClr>
                <a:srgbClr val="303030"/>
              </a:buClr>
            </a:pPr>
            <a:r>
              <a:rPr lang="en-US" sz="1600" dirty="0" err="1">
                <a:solidFill>
                  <a:srgbClr val="303030"/>
                </a:solidFill>
                <a:latin typeface="Gotham-Book"/>
                <a:cs typeface="Gotham-Book"/>
              </a:rPr>
              <a:t>Lorem</a:t>
            </a:r>
            <a:r>
              <a:rPr lang="en-US" sz="1600" dirty="0">
                <a:solidFill>
                  <a:srgbClr val="303030"/>
                </a:solidFill>
                <a:latin typeface="Gotham-Book"/>
                <a:cs typeface="Gotham-Book"/>
              </a:rPr>
              <a:t> </a:t>
            </a:r>
            <a:r>
              <a:rPr lang="en-US" sz="1600" dirty="0" err="1">
                <a:solidFill>
                  <a:srgbClr val="303030"/>
                </a:solidFill>
                <a:latin typeface="Gotham-Book"/>
                <a:cs typeface="Gotham-Book"/>
              </a:rPr>
              <a:t>ipsum</a:t>
            </a:r>
            <a:r>
              <a:rPr lang="en-US" sz="1600" dirty="0">
                <a:solidFill>
                  <a:srgbClr val="303030"/>
                </a:solidFill>
                <a:latin typeface="Gotham-Book"/>
                <a:cs typeface="Gotham-Book"/>
              </a:rPr>
              <a:t> dolor sit </a:t>
            </a:r>
            <a:r>
              <a:rPr lang="en-US" sz="1600" dirty="0" err="1">
                <a:solidFill>
                  <a:srgbClr val="303030"/>
                </a:solidFill>
                <a:latin typeface="Gotham-Book"/>
                <a:cs typeface="Gotham-Book"/>
              </a:rPr>
              <a:t>amet</a:t>
            </a:r>
            <a:r>
              <a:rPr lang="en-US" sz="1600" dirty="0">
                <a:solidFill>
                  <a:srgbClr val="303030"/>
                </a:solidFill>
                <a:latin typeface="Gotham-Book"/>
                <a:cs typeface="Gotham-Book"/>
              </a:rPr>
              <a:t>, </a:t>
            </a:r>
            <a:r>
              <a:rPr lang="en-US" sz="1600" dirty="0" err="1">
                <a:solidFill>
                  <a:srgbClr val="303030"/>
                </a:solidFill>
                <a:latin typeface="Gotham-Book"/>
                <a:cs typeface="Gotham-Book"/>
              </a:rPr>
              <a:t>consectetur</a:t>
            </a:r>
            <a:r>
              <a:rPr lang="en-US" sz="1600" dirty="0">
                <a:solidFill>
                  <a:srgbClr val="303030"/>
                </a:solidFill>
                <a:latin typeface="Gotham-Book"/>
                <a:cs typeface="Gotham-Book"/>
              </a:rPr>
              <a:t> </a:t>
            </a:r>
            <a:r>
              <a:rPr lang="en-US" sz="1600" dirty="0" err="1">
                <a:solidFill>
                  <a:srgbClr val="303030"/>
                </a:solidFill>
                <a:latin typeface="Gotham-Book"/>
                <a:cs typeface="Gotham-Book"/>
              </a:rPr>
              <a:t>adipiscing</a:t>
            </a:r>
            <a:r>
              <a:rPr lang="en-US" sz="1600" dirty="0">
                <a:solidFill>
                  <a:srgbClr val="303030"/>
                </a:solidFill>
                <a:latin typeface="Gotham-Book"/>
                <a:cs typeface="Gotham-Book"/>
              </a:rPr>
              <a:t> </a:t>
            </a:r>
            <a:r>
              <a:rPr lang="en-US" sz="1600" dirty="0" err="1">
                <a:solidFill>
                  <a:srgbClr val="303030"/>
                </a:solidFill>
                <a:latin typeface="Gotham-Book"/>
                <a:cs typeface="Gotham-Book"/>
              </a:rPr>
              <a:t>elit</a:t>
            </a:r>
            <a:r>
              <a:rPr lang="en-US" sz="1600" dirty="0">
                <a:solidFill>
                  <a:srgbClr val="303030"/>
                </a:solidFill>
                <a:latin typeface="Gotham-Book"/>
                <a:cs typeface="Gotham-Book"/>
              </a:rPr>
              <a:t>. </a:t>
            </a:r>
            <a:r>
              <a:rPr lang="en-US" sz="1600" dirty="0" err="1">
                <a:solidFill>
                  <a:srgbClr val="303030"/>
                </a:solidFill>
                <a:latin typeface="Gotham-Book"/>
                <a:cs typeface="Gotham-Book"/>
              </a:rPr>
              <a:t>Etiam</a:t>
            </a:r>
            <a:r>
              <a:rPr lang="en-US" sz="1600" dirty="0">
                <a:solidFill>
                  <a:srgbClr val="303030"/>
                </a:solidFill>
                <a:latin typeface="Gotham-Book"/>
                <a:cs typeface="Gotham-Book"/>
              </a:rPr>
              <a:t> non </a:t>
            </a:r>
            <a:r>
              <a:rPr lang="en-US" sz="1600" dirty="0" err="1">
                <a:solidFill>
                  <a:srgbClr val="303030"/>
                </a:solidFill>
                <a:latin typeface="Gotham-Book"/>
                <a:cs typeface="Gotham-Book"/>
              </a:rPr>
              <a:t>neque</a:t>
            </a:r>
            <a:r>
              <a:rPr lang="en-US" sz="1600" dirty="0">
                <a:solidFill>
                  <a:srgbClr val="303030"/>
                </a:solidFill>
                <a:latin typeface="Gotham-Book"/>
                <a:cs typeface="Gotham-Book"/>
              </a:rPr>
              <a:t> </a:t>
            </a:r>
            <a:r>
              <a:rPr lang="en-US" sz="1600" dirty="0" err="1">
                <a:solidFill>
                  <a:srgbClr val="303030"/>
                </a:solidFill>
                <a:latin typeface="Gotham-Book"/>
                <a:cs typeface="Gotham-Book"/>
              </a:rPr>
              <a:t>imperdiet</a:t>
            </a:r>
            <a:r>
              <a:rPr lang="en-US" sz="1600" dirty="0">
                <a:solidFill>
                  <a:srgbClr val="303030"/>
                </a:solidFill>
                <a:latin typeface="Gotham-Book"/>
                <a:cs typeface="Gotham-Book"/>
              </a:rPr>
              <a:t>, </a:t>
            </a:r>
            <a:r>
              <a:rPr lang="en-US" sz="1600" dirty="0" err="1">
                <a:solidFill>
                  <a:srgbClr val="303030"/>
                </a:solidFill>
                <a:latin typeface="Gotham-Book"/>
                <a:cs typeface="Gotham-Book"/>
              </a:rPr>
              <a:t>sodales</a:t>
            </a:r>
            <a:r>
              <a:rPr lang="en-US" sz="1600" dirty="0">
                <a:solidFill>
                  <a:srgbClr val="303030"/>
                </a:solidFill>
                <a:latin typeface="Gotham-Book"/>
                <a:cs typeface="Gotham-Book"/>
              </a:rPr>
              <a:t> </a:t>
            </a:r>
            <a:r>
              <a:rPr lang="en-US" sz="1600" dirty="0" err="1">
                <a:solidFill>
                  <a:srgbClr val="303030"/>
                </a:solidFill>
                <a:latin typeface="Gotham-Book"/>
                <a:cs typeface="Gotham-Book"/>
              </a:rPr>
              <a:t>lectus</a:t>
            </a:r>
            <a:r>
              <a:rPr lang="en-US" sz="1600" dirty="0">
                <a:solidFill>
                  <a:srgbClr val="303030"/>
                </a:solidFill>
                <a:latin typeface="Gotham-Book"/>
                <a:cs typeface="Gotham-Book"/>
              </a:rPr>
              <a:t> </a:t>
            </a:r>
            <a:r>
              <a:rPr lang="en-US" sz="1600" dirty="0" err="1">
                <a:solidFill>
                  <a:srgbClr val="303030"/>
                </a:solidFill>
                <a:latin typeface="Gotham-Book"/>
                <a:cs typeface="Gotham-Book"/>
              </a:rPr>
              <a:t>cursus</a:t>
            </a:r>
            <a:r>
              <a:rPr lang="en-US" sz="1600" dirty="0">
                <a:solidFill>
                  <a:srgbClr val="303030"/>
                </a:solidFill>
                <a:latin typeface="Gotham-Book"/>
                <a:cs typeface="Gotham-Book"/>
              </a:rPr>
              <a:t>, </a:t>
            </a:r>
            <a:r>
              <a:rPr lang="en-US" sz="1600" dirty="0" err="1">
                <a:solidFill>
                  <a:srgbClr val="303030"/>
                </a:solidFill>
                <a:latin typeface="Gotham-Book"/>
                <a:cs typeface="Gotham-Book"/>
              </a:rPr>
              <a:t>ultricies</a:t>
            </a:r>
            <a:r>
              <a:rPr lang="en-US" sz="1600" dirty="0">
                <a:solidFill>
                  <a:srgbClr val="303030"/>
                </a:solidFill>
                <a:latin typeface="Gotham-Book"/>
                <a:cs typeface="Gotham-Book"/>
              </a:rPr>
              <a:t> </a:t>
            </a:r>
            <a:r>
              <a:rPr lang="en-US" sz="1600" dirty="0" err="1">
                <a:solidFill>
                  <a:srgbClr val="303030"/>
                </a:solidFill>
                <a:latin typeface="Gotham-Book"/>
                <a:cs typeface="Gotham-Book"/>
              </a:rPr>
              <a:t>justo</a:t>
            </a:r>
            <a:r>
              <a:rPr lang="en-US" sz="1600" dirty="0">
                <a:solidFill>
                  <a:srgbClr val="303030"/>
                </a:solidFill>
                <a:latin typeface="Gotham-Book"/>
                <a:cs typeface="Gotham-Book"/>
              </a:rPr>
              <a:t>. </a:t>
            </a:r>
            <a:r>
              <a:rPr lang="en-US" sz="1600" dirty="0" err="1">
                <a:solidFill>
                  <a:srgbClr val="303030"/>
                </a:solidFill>
                <a:latin typeface="Gotham-Book"/>
                <a:cs typeface="Gotham-Book"/>
              </a:rPr>
              <a:t>Aliquam</a:t>
            </a:r>
            <a:r>
              <a:rPr lang="en-US" sz="1600" dirty="0">
                <a:solidFill>
                  <a:srgbClr val="303030"/>
                </a:solidFill>
                <a:latin typeface="Gotham-Book"/>
                <a:cs typeface="Gotham-Book"/>
              </a:rPr>
              <a:t> </a:t>
            </a:r>
            <a:r>
              <a:rPr lang="en-US" sz="1600" dirty="0" err="1">
                <a:solidFill>
                  <a:srgbClr val="303030"/>
                </a:solidFill>
                <a:latin typeface="Gotham-Book"/>
                <a:cs typeface="Gotham-Book"/>
              </a:rPr>
              <a:t>egestas</a:t>
            </a:r>
            <a:r>
              <a:rPr lang="en-US" sz="1600" dirty="0">
                <a:solidFill>
                  <a:srgbClr val="303030"/>
                </a:solidFill>
                <a:latin typeface="Gotham-Book"/>
                <a:cs typeface="Gotham-Book"/>
              </a:rPr>
              <a:t> </a:t>
            </a:r>
            <a:r>
              <a:rPr lang="en-US" sz="1600" dirty="0" err="1">
                <a:solidFill>
                  <a:srgbClr val="303030"/>
                </a:solidFill>
                <a:latin typeface="Gotham-Book"/>
                <a:cs typeface="Gotham-Book"/>
              </a:rPr>
              <a:t>fermentum</a:t>
            </a:r>
            <a:r>
              <a:rPr lang="en-US" sz="1600" dirty="0">
                <a:solidFill>
                  <a:srgbClr val="303030"/>
                </a:solidFill>
                <a:latin typeface="Gotham-Book"/>
                <a:cs typeface="Gotham-Book"/>
              </a:rPr>
              <a:t> </a:t>
            </a:r>
            <a:r>
              <a:rPr lang="en-US" sz="1600" dirty="0" err="1">
                <a:solidFill>
                  <a:srgbClr val="303030"/>
                </a:solidFill>
                <a:latin typeface="Gotham-Book"/>
                <a:cs typeface="Gotham-Book"/>
              </a:rPr>
              <a:t>aliquet</a:t>
            </a:r>
            <a:r>
              <a:rPr lang="en-US" sz="1600" dirty="0">
                <a:solidFill>
                  <a:srgbClr val="303030"/>
                </a:solidFill>
                <a:latin typeface="Gotham-Book"/>
                <a:cs typeface="Gotham-Book"/>
              </a:rPr>
              <a:t>. </a:t>
            </a:r>
            <a:r>
              <a:rPr lang="en-US" sz="1600" dirty="0" err="1">
                <a:solidFill>
                  <a:srgbClr val="303030"/>
                </a:solidFill>
                <a:latin typeface="Gotham-Book"/>
                <a:cs typeface="Gotham-Book"/>
              </a:rPr>
              <a:t>Aliquam</a:t>
            </a:r>
            <a:r>
              <a:rPr lang="en-US" sz="1600" dirty="0">
                <a:solidFill>
                  <a:srgbClr val="303030"/>
                </a:solidFill>
                <a:latin typeface="Gotham-Book"/>
                <a:cs typeface="Gotham-Book"/>
              </a:rPr>
              <a:t> </a:t>
            </a:r>
            <a:r>
              <a:rPr lang="en-US" sz="1600" dirty="0" err="1">
                <a:solidFill>
                  <a:srgbClr val="303030"/>
                </a:solidFill>
                <a:latin typeface="Gotham-Book"/>
                <a:cs typeface="Gotham-Book"/>
              </a:rPr>
              <a:t>quis</a:t>
            </a:r>
            <a:r>
              <a:rPr lang="en-US" sz="1600" dirty="0">
                <a:solidFill>
                  <a:srgbClr val="303030"/>
                </a:solidFill>
                <a:latin typeface="Gotham-Book"/>
                <a:cs typeface="Gotham-Book"/>
              </a:rPr>
              <a:t> </a:t>
            </a:r>
            <a:r>
              <a:rPr lang="en-US" sz="1600" dirty="0" err="1">
                <a:solidFill>
                  <a:srgbClr val="303030"/>
                </a:solidFill>
                <a:latin typeface="Gotham-Book"/>
                <a:cs typeface="Gotham-Book"/>
              </a:rPr>
              <a:t>sagittis</a:t>
            </a:r>
            <a:r>
              <a:rPr lang="en-US" sz="1600" dirty="0">
                <a:solidFill>
                  <a:srgbClr val="303030"/>
                </a:solidFill>
                <a:latin typeface="Gotham-Book"/>
                <a:cs typeface="Gotham-Book"/>
              </a:rPr>
              <a:t> </a:t>
            </a:r>
            <a:r>
              <a:rPr lang="en-US" sz="1600" dirty="0" err="1">
                <a:solidFill>
                  <a:srgbClr val="303030"/>
                </a:solidFill>
                <a:latin typeface="Gotham-Book"/>
                <a:cs typeface="Gotham-Book"/>
              </a:rPr>
              <a:t>nunc</a:t>
            </a:r>
            <a:r>
              <a:rPr lang="en-US" sz="1600" dirty="0">
                <a:solidFill>
                  <a:srgbClr val="303030"/>
                </a:solidFill>
                <a:latin typeface="Gotham-Book"/>
                <a:cs typeface="Gotham-Book"/>
              </a:rPr>
              <a:t>, et </a:t>
            </a:r>
            <a:r>
              <a:rPr lang="en-US" sz="1600" dirty="0" err="1">
                <a:solidFill>
                  <a:srgbClr val="303030"/>
                </a:solidFill>
                <a:latin typeface="Gotham-Book"/>
                <a:cs typeface="Gotham-Book"/>
              </a:rPr>
              <a:t>porttitor</a:t>
            </a:r>
            <a:r>
              <a:rPr lang="en-US" sz="1600" dirty="0">
                <a:solidFill>
                  <a:srgbClr val="303030"/>
                </a:solidFill>
                <a:latin typeface="Gotham-Book"/>
                <a:cs typeface="Gotham-Book"/>
              </a:rPr>
              <a:t> ante. </a:t>
            </a:r>
            <a:r>
              <a:rPr lang="en-US" sz="1600" dirty="0" err="1">
                <a:solidFill>
                  <a:srgbClr val="303030"/>
                </a:solidFill>
                <a:latin typeface="Gotham-Book"/>
                <a:cs typeface="Gotham-Book"/>
              </a:rPr>
              <a:t>Fusce</a:t>
            </a:r>
            <a:r>
              <a:rPr lang="en-US" sz="1600" dirty="0">
                <a:solidFill>
                  <a:srgbClr val="303030"/>
                </a:solidFill>
                <a:latin typeface="Gotham-Book"/>
                <a:cs typeface="Gotham-Book"/>
              </a:rPr>
              <a:t> </a:t>
            </a:r>
            <a:r>
              <a:rPr lang="en-US" sz="1600" dirty="0" err="1">
                <a:solidFill>
                  <a:srgbClr val="303030"/>
                </a:solidFill>
                <a:latin typeface="Gotham-Book"/>
                <a:cs typeface="Gotham-Book"/>
              </a:rPr>
              <a:t>sed</a:t>
            </a:r>
            <a:r>
              <a:rPr lang="en-US" sz="1600" dirty="0">
                <a:solidFill>
                  <a:srgbClr val="303030"/>
                </a:solidFill>
                <a:latin typeface="Gotham-Book"/>
                <a:cs typeface="Gotham-Book"/>
              </a:rPr>
              <a:t> </a:t>
            </a:r>
            <a:r>
              <a:rPr lang="en-US" sz="1600" dirty="0" err="1">
                <a:solidFill>
                  <a:srgbClr val="303030"/>
                </a:solidFill>
                <a:latin typeface="Gotham-Book"/>
                <a:cs typeface="Gotham-Book"/>
              </a:rPr>
              <a:t>volutpat</a:t>
            </a:r>
            <a:r>
              <a:rPr lang="en-US" sz="1600" dirty="0">
                <a:solidFill>
                  <a:srgbClr val="303030"/>
                </a:solidFill>
                <a:latin typeface="Gotham-Book"/>
                <a:cs typeface="Gotham-Book"/>
              </a:rPr>
              <a:t> </a:t>
            </a:r>
            <a:r>
              <a:rPr lang="en-US" sz="1600" dirty="0" err="1">
                <a:solidFill>
                  <a:srgbClr val="303030"/>
                </a:solidFill>
                <a:latin typeface="Gotham-Book"/>
                <a:cs typeface="Gotham-Book"/>
              </a:rPr>
              <a:t>nulla</a:t>
            </a:r>
            <a:r>
              <a:rPr lang="en-US" sz="1600" dirty="0">
                <a:solidFill>
                  <a:srgbClr val="303030"/>
                </a:solidFill>
                <a:latin typeface="Gotham-Book"/>
                <a:cs typeface="Gotham-Book"/>
              </a:rPr>
              <a:t>. </a:t>
            </a:r>
            <a:r>
              <a:rPr lang="en-US" sz="1600" dirty="0" err="1">
                <a:solidFill>
                  <a:srgbClr val="303030"/>
                </a:solidFill>
                <a:latin typeface="Gotham-Book"/>
                <a:cs typeface="Gotham-Book"/>
              </a:rPr>
              <a:t>Phasellus</a:t>
            </a:r>
            <a:r>
              <a:rPr lang="en-US" sz="1600" dirty="0">
                <a:solidFill>
                  <a:srgbClr val="303030"/>
                </a:solidFill>
                <a:latin typeface="Gotham-Book"/>
                <a:cs typeface="Gotham-Book"/>
              </a:rPr>
              <a:t> ligula </a:t>
            </a:r>
            <a:r>
              <a:rPr lang="en-US" sz="1600" dirty="0" err="1">
                <a:solidFill>
                  <a:srgbClr val="303030"/>
                </a:solidFill>
                <a:latin typeface="Gotham-Book"/>
                <a:cs typeface="Gotham-Book"/>
              </a:rPr>
              <a:t>ligula</a:t>
            </a:r>
            <a:r>
              <a:rPr lang="en-US" sz="1600" dirty="0">
                <a:solidFill>
                  <a:srgbClr val="303030"/>
                </a:solidFill>
                <a:latin typeface="Gotham-Book"/>
                <a:cs typeface="Gotham-Book"/>
              </a:rPr>
              <a:t>, </a:t>
            </a:r>
            <a:r>
              <a:rPr lang="en-US" sz="1600" dirty="0" err="1">
                <a:solidFill>
                  <a:srgbClr val="303030"/>
                </a:solidFill>
                <a:latin typeface="Gotham-Book"/>
                <a:cs typeface="Gotham-Book"/>
              </a:rPr>
              <a:t>dignissim</a:t>
            </a:r>
            <a:r>
              <a:rPr lang="en-US" sz="1600" dirty="0">
                <a:solidFill>
                  <a:srgbClr val="303030"/>
                </a:solidFill>
                <a:latin typeface="Gotham-Book"/>
                <a:cs typeface="Gotham-Book"/>
              </a:rPr>
              <a:t> ac </a:t>
            </a:r>
            <a:r>
              <a:rPr lang="en-US" sz="1600" dirty="0" err="1">
                <a:solidFill>
                  <a:srgbClr val="303030"/>
                </a:solidFill>
                <a:latin typeface="Gotham-Book"/>
                <a:cs typeface="Gotham-Book"/>
              </a:rPr>
              <a:t>viverra</a:t>
            </a:r>
            <a:r>
              <a:rPr lang="en-US" sz="1600" dirty="0">
                <a:solidFill>
                  <a:srgbClr val="303030"/>
                </a:solidFill>
                <a:latin typeface="Gotham-Book"/>
                <a:cs typeface="Gotham-Book"/>
              </a:rPr>
              <a:t> vitae, </a:t>
            </a:r>
            <a:r>
              <a:rPr lang="en-US" sz="1600" dirty="0" err="1">
                <a:solidFill>
                  <a:srgbClr val="303030"/>
                </a:solidFill>
                <a:latin typeface="Gotham-Book"/>
                <a:cs typeface="Gotham-Book"/>
              </a:rPr>
              <a:t>laoreet</a:t>
            </a:r>
            <a:r>
              <a:rPr lang="en-US" sz="1600" dirty="0">
                <a:solidFill>
                  <a:srgbClr val="303030"/>
                </a:solidFill>
                <a:latin typeface="Gotham-Book"/>
                <a:cs typeface="Gotham-Book"/>
              </a:rPr>
              <a:t> sit </a:t>
            </a:r>
            <a:r>
              <a:rPr lang="en-US" sz="1600" dirty="0" err="1">
                <a:solidFill>
                  <a:srgbClr val="303030"/>
                </a:solidFill>
                <a:latin typeface="Gotham-Book"/>
                <a:cs typeface="Gotham-Book"/>
              </a:rPr>
              <a:t>amet</a:t>
            </a:r>
            <a:r>
              <a:rPr lang="en-US" sz="1600" dirty="0">
                <a:solidFill>
                  <a:srgbClr val="303030"/>
                </a:solidFill>
                <a:latin typeface="Gotham-Book"/>
                <a:cs typeface="Gotham-Book"/>
              </a:rPr>
              <a:t> </a:t>
            </a:r>
            <a:r>
              <a:rPr lang="en-US" sz="1600" dirty="0" err="1">
                <a:solidFill>
                  <a:srgbClr val="303030"/>
                </a:solidFill>
                <a:latin typeface="Gotham-Book"/>
                <a:cs typeface="Gotham-Book"/>
              </a:rPr>
              <a:t>turpis</a:t>
            </a:r>
            <a:r>
              <a:rPr lang="en-US" sz="1600" dirty="0">
                <a:solidFill>
                  <a:srgbClr val="303030"/>
                </a:solidFill>
                <a:latin typeface="Gotham-Book"/>
                <a:cs typeface="Gotham-Book"/>
              </a:rPr>
              <a:t>. </a:t>
            </a:r>
            <a:r>
              <a:rPr lang="en-US" sz="1600" dirty="0" err="1">
                <a:solidFill>
                  <a:srgbClr val="303030"/>
                </a:solidFill>
                <a:latin typeface="Gotham-Book"/>
                <a:cs typeface="Gotham-Book"/>
              </a:rPr>
              <a:t>Fusce</a:t>
            </a:r>
            <a:r>
              <a:rPr lang="en-US" sz="1600" dirty="0">
                <a:solidFill>
                  <a:srgbClr val="303030"/>
                </a:solidFill>
                <a:latin typeface="Gotham-Book"/>
                <a:cs typeface="Gotham-Book"/>
              </a:rPr>
              <a:t> </a:t>
            </a:r>
            <a:r>
              <a:rPr lang="en-US" sz="1600" dirty="0" err="1">
                <a:solidFill>
                  <a:srgbClr val="303030"/>
                </a:solidFill>
                <a:latin typeface="Gotham-Book"/>
                <a:cs typeface="Gotham-Book"/>
              </a:rPr>
              <a:t>commodo</a:t>
            </a:r>
            <a:r>
              <a:rPr lang="en-US" sz="1600" dirty="0">
                <a:solidFill>
                  <a:srgbClr val="303030"/>
                </a:solidFill>
                <a:latin typeface="Gotham-Book"/>
                <a:cs typeface="Gotham-Book"/>
              </a:rPr>
              <a:t> </a:t>
            </a:r>
            <a:r>
              <a:rPr lang="en-US" sz="1600" dirty="0" err="1">
                <a:solidFill>
                  <a:srgbClr val="303030"/>
                </a:solidFill>
                <a:latin typeface="Gotham-Book"/>
                <a:cs typeface="Gotham-Book"/>
              </a:rPr>
              <a:t>urna</a:t>
            </a:r>
            <a:r>
              <a:rPr lang="en-US" sz="1600" dirty="0">
                <a:solidFill>
                  <a:srgbClr val="303030"/>
                </a:solidFill>
                <a:latin typeface="Gotham-Book"/>
                <a:cs typeface="Gotham-Book"/>
              </a:rPr>
              <a:t> et </a:t>
            </a:r>
            <a:r>
              <a:rPr lang="en-US" sz="1600" dirty="0" err="1">
                <a:solidFill>
                  <a:srgbClr val="303030"/>
                </a:solidFill>
                <a:latin typeface="Gotham-Book"/>
                <a:cs typeface="Gotham-Book"/>
              </a:rPr>
              <a:t>iaculis</a:t>
            </a:r>
            <a:r>
              <a:rPr lang="en-US" sz="1600" dirty="0">
                <a:solidFill>
                  <a:srgbClr val="303030"/>
                </a:solidFill>
                <a:latin typeface="Gotham-Book"/>
                <a:cs typeface="Gotham-Book"/>
              </a:rPr>
              <a:t> semper. </a:t>
            </a:r>
            <a:r>
              <a:rPr lang="en-US" sz="1600" dirty="0" err="1">
                <a:solidFill>
                  <a:srgbClr val="303030"/>
                </a:solidFill>
                <a:latin typeface="Gotham-Book"/>
                <a:cs typeface="Gotham-Book"/>
              </a:rPr>
              <a:t>Suspendisse</a:t>
            </a:r>
            <a:r>
              <a:rPr lang="en-US" sz="1600" dirty="0">
                <a:solidFill>
                  <a:srgbClr val="303030"/>
                </a:solidFill>
                <a:latin typeface="Gotham-Book"/>
                <a:cs typeface="Gotham-Book"/>
              </a:rPr>
              <a:t> </a:t>
            </a:r>
            <a:r>
              <a:rPr lang="en-US" sz="1600" dirty="0" err="1">
                <a:solidFill>
                  <a:srgbClr val="303030"/>
                </a:solidFill>
                <a:latin typeface="Gotham-Book"/>
                <a:cs typeface="Gotham-Book"/>
              </a:rPr>
              <a:t>potenti</a:t>
            </a:r>
            <a:r>
              <a:rPr lang="en-US" sz="1600" dirty="0">
                <a:solidFill>
                  <a:srgbClr val="303030"/>
                </a:solidFill>
                <a:latin typeface="Gotham-Book"/>
                <a:cs typeface="Gotham-Book"/>
              </a:rPr>
              <a:t>. </a:t>
            </a:r>
            <a:r>
              <a:rPr lang="en-US" sz="1600" dirty="0" err="1">
                <a:solidFill>
                  <a:srgbClr val="303030"/>
                </a:solidFill>
                <a:latin typeface="Gotham-Book"/>
                <a:cs typeface="Gotham-Book"/>
              </a:rPr>
              <a:t>Mauris</a:t>
            </a:r>
            <a:r>
              <a:rPr lang="en-US" sz="1600" dirty="0">
                <a:solidFill>
                  <a:srgbClr val="303030"/>
                </a:solidFill>
                <a:latin typeface="Gotham-Book"/>
                <a:cs typeface="Gotham-Book"/>
              </a:rPr>
              <a:t> </a:t>
            </a:r>
            <a:r>
              <a:rPr lang="en-US" sz="1600" dirty="0" err="1">
                <a:solidFill>
                  <a:srgbClr val="303030"/>
                </a:solidFill>
                <a:latin typeface="Gotham-Book"/>
                <a:cs typeface="Gotham-Book"/>
              </a:rPr>
              <a:t>fermentum</a:t>
            </a:r>
            <a:r>
              <a:rPr lang="en-US" sz="1600" dirty="0">
                <a:solidFill>
                  <a:srgbClr val="303030"/>
                </a:solidFill>
                <a:latin typeface="Gotham-Book"/>
                <a:cs typeface="Gotham-Book"/>
              </a:rPr>
              <a:t> </a:t>
            </a:r>
            <a:r>
              <a:rPr lang="en-US" sz="1600" dirty="0" err="1">
                <a:solidFill>
                  <a:srgbClr val="303030"/>
                </a:solidFill>
                <a:latin typeface="Gotham-Book"/>
                <a:cs typeface="Gotham-Book"/>
              </a:rPr>
              <a:t>elit</a:t>
            </a:r>
            <a:r>
              <a:rPr lang="en-US" sz="1600" dirty="0">
                <a:solidFill>
                  <a:srgbClr val="303030"/>
                </a:solidFill>
                <a:latin typeface="Gotham-Book"/>
                <a:cs typeface="Gotham-Book"/>
              </a:rPr>
              <a:t> </a:t>
            </a:r>
            <a:r>
              <a:rPr lang="en-US" sz="1600" dirty="0" err="1">
                <a:solidFill>
                  <a:srgbClr val="303030"/>
                </a:solidFill>
                <a:latin typeface="Gotham-Book"/>
                <a:cs typeface="Gotham-Book"/>
              </a:rPr>
              <a:t>enim</a:t>
            </a:r>
            <a:r>
              <a:rPr lang="en-US" sz="1600" dirty="0">
                <a:solidFill>
                  <a:srgbClr val="303030"/>
                </a:solidFill>
                <a:latin typeface="Gotham-Book"/>
                <a:cs typeface="Gotham-Book"/>
              </a:rPr>
              <a:t>, sit </a:t>
            </a:r>
            <a:r>
              <a:rPr lang="en-US" sz="1600" dirty="0" err="1">
                <a:solidFill>
                  <a:srgbClr val="303030"/>
                </a:solidFill>
                <a:latin typeface="Gotham-Book"/>
                <a:cs typeface="Gotham-Book"/>
              </a:rPr>
              <a:t>amet</a:t>
            </a:r>
            <a:r>
              <a:rPr lang="en-US" sz="1600" dirty="0">
                <a:solidFill>
                  <a:srgbClr val="303030"/>
                </a:solidFill>
                <a:latin typeface="Gotham-Book"/>
                <a:cs typeface="Gotham-Book"/>
              </a:rPr>
              <a:t> </a:t>
            </a:r>
            <a:r>
              <a:rPr lang="en-US" sz="1600" dirty="0" err="1">
                <a:solidFill>
                  <a:srgbClr val="303030"/>
                </a:solidFill>
                <a:latin typeface="Gotham-Book"/>
                <a:cs typeface="Gotham-Book"/>
              </a:rPr>
              <a:t>sagittis</a:t>
            </a:r>
            <a:r>
              <a:rPr lang="en-US" sz="1600" dirty="0">
                <a:solidFill>
                  <a:srgbClr val="303030"/>
                </a:solidFill>
                <a:latin typeface="Gotham-Book"/>
                <a:cs typeface="Gotham-Book"/>
              </a:rPr>
              <a:t> </a:t>
            </a:r>
            <a:r>
              <a:rPr lang="en-US" sz="1600" dirty="0" err="1">
                <a:solidFill>
                  <a:srgbClr val="303030"/>
                </a:solidFill>
                <a:latin typeface="Gotham-Book"/>
                <a:cs typeface="Gotham-Book"/>
              </a:rPr>
              <a:t>mauris</a:t>
            </a:r>
            <a:r>
              <a:rPr lang="en-US" sz="1600" dirty="0">
                <a:solidFill>
                  <a:srgbClr val="303030"/>
                </a:solidFill>
                <a:latin typeface="Gotham-Book"/>
                <a:cs typeface="Gotham-Book"/>
              </a:rPr>
              <a:t> </a:t>
            </a:r>
            <a:r>
              <a:rPr lang="en-US" sz="1600" dirty="0" err="1">
                <a:solidFill>
                  <a:srgbClr val="303030"/>
                </a:solidFill>
                <a:latin typeface="Gotham-Book"/>
                <a:cs typeface="Gotham-Book"/>
              </a:rPr>
              <a:t>porttitor</a:t>
            </a:r>
            <a:r>
              <a:rPr lang="en-US" sz="1600" dirty="0">
                <a:solidFill>
                  <a:srgbClr val="303030"/>
                </a:solidFill>
                <a:latin typeface="Gotham-Book"/>
                <a:cs typeface="Gotham-Book"/>
              </a:rPr>
              <a:t> et. </a:t>
            </a:r>
            <a:r>
              <a:rPr lang="en-US" sz="1600" dirty="0" err="1">
                <a:solidFill>
                  <a:srgbClr val="303030"/>
                </a:solidFill>
                <a:latin typeface="Gotham-Book"/>
                <a:cs typeface="Gotham-Book"/>
              </a:rPr>
              <a:t>Nullam</a:t>
            </a:r>
            <a:r>
              <a:rPr lang="en-US" sz="1600" dirty="0">
                <a:solidFill>
                  <a:srgbClr val="303030"/>
                </a:solidFill>
                <a:latin typeface="Gotham-Book"/>
                <a:cs typeface="Gotham-Book"/>
              </a:rPr>
              <a:t> </a:t>
            </a:r>
            <a:r>
              <a:rPr lang="en-US" sz="1600" dirty="0" err="1">
                <a:solidFill>
                  <a:srgbClr val="303030"/>
                </a:solidFill>
                <a:latin typeface="Gotham-Book"/>
                <a:cs typeface="Gotham-Book"/>
              </a:rPr>
              <a:t>rhoncus</a:t>
            </a:r>
            <a:r>
              <a:rPr lang="en-US" sz="1600" dirty="0">
                <a:solidFill>
                  <a:srgbClr val="303030"/>
                </a:solidFill>
                <a:latin typeface="Gotham-Book"/>
                <a:cs typeface="Gotham-Book"/>
              </a:rPr>
              <a:t> </a:t>
            </a:r>
            <a:r>
              <a:rPr lang="en-US" sz="1600" dirty="0" err="1">
                <a:solidFill>
                  <a:srgbClr val="303030"/>
                </a:solidFill>
                <a:latin typeface="Gotham-Book"/>
                <a:cs typeface="Gotham-Book"/>
              </a:rPr>
              <a:t>diam</a:t>
            </a:r>
            <a:r>
              <a:rPr lang="en-US" sz="1600" dirty="0">
                <a:solidFill>
                  <a:srgbClr val="303030"/>
                </a:solidFill>
                <a:latin typeface="Gotham-Book"/>
                <a:cs typeface="Gotham-Book"/>
              </a:rPr>
              <a:t> ac </a:t>
            </a:r>
            <a:r>
              <a:rPr lang="en-US" sz="1600" dirty="0" err="1">
                <a:solidFill>
                  <a:srgbClr val="303030"/>
                </a:solidFill>
                <a:latin typeface="Gotham-Book"/>
                <a:cs typeface="Gotham-Book"/>
              </a:rPr>
              <a:t>turpis</a:t>
            </a:r>
            <a:r>
              <a:rPr lang="en-US" sz="1600" dirty="0">
                <a:solidFill>
                  <a:srgbClr val="303030"/>
                </a:solidFill>
                <a:latin typeface="Gotham-Book"/>
                <a:cs typeface="Gotham-Book"/>
              </a:rPr>
              <a:t> </a:t>
            </a:r>
            <a:r>
              <a:rPr lang="en-US" sz="1600" dirty="0" err="1">
                <a:solidFill>
                  <a:srgbClr val="303030"/>
                </a:solidFill>
                <a:latin typeface="Gotham-Book"/>
                <a:cs typeface="Gotham-Book"/>
              </a:rPr>
              <a:t>egestas</a:t>
            </a:r>
            <a:r>
              <a:rPr lang="en-US" sz="1600" dirty="0">
                <a:solidFill>
                  <a:srgbClr val="303030"/>
                </a:solidFill>
                <a:latin typeface="Gotham-Book"/>
                <a:cs typeface="Gotham-Book"/>
              </a:rPr>
              <a:t> </a:t>
            </a:r>
            <a:r>
              <a:rPr lang="en-US" sz="1600" dirty="0" err="1">
                <a:solidFill>
                  <a:srgbClr val="303030"/>
                </a:solidFill>
                <a:latin typeface="Gotham-Book"/>
                <a:cs typeface="Gotham-Book"/>
              </a:rPr>
              <a:t>varius</a:t>
            </a:r>
            <a:r>
              <a:rPr lang="en-US" sz="1600" dirty="0">
                <a:solidFill>
                  <a:srgbClr val="303030"/>
                </a:solidFill>
                <a:latin typeface="Gotham-Book"/>
                <a:cs typeface="Gotham-Book"/>
              </a:rPr>
              <a:t>. </a:t>
            </a:r>
            <a:r>
              <a:rPr lang="en-US" sz="1600" dirty="0" err="1">
                <a:solidFill>
                  <a:srgbClr val="303030"/>
                </a:solidFill>
                <a:latin typeface="Gotham-Book"/>
                <a:cs typeface="Gotham-Book"/>
              </a:rPr>
              <a:t>Nunc</a:t>
            </a:r>
            <a:r>
              <a:rPr lang="en-US" sz="1600" dirty="0">
                <a:solidFill>
                  <a:srgbClr val="303030"/>
                </a:solidFill>
                <a:latin typeface="Gotham-Book"/>
                <a:cs typeface="Gotham-Book"/>
              </a:rPr>
              <a:t> sit </a:t>
            </a:r>
            <a:r>
              <a:rPr lang="en-US" sz="1600" dirty="0" err="1">
                <a:solidFill>
                  <a:srgbClr val="303030"/>
                </a:solidFill>
                <a:latin typeface="Gotham-Book"/>
                <a:cs typeface="Gotham-Book"/>
              </a:rPr>
              <a:t>amet</a:t>
            </a:r>
            <a:r>
              <a:rPr lang="en-US" sz="1600" dirty="0">
                <a:solidFill>
                  <a:srgbClr val="303030"/>
                </a:solidFill>
                <a:latin typeface="Gotham-Book"/>
                <a:cs typeface="Gotham-Book"/>
              </a:rPr>
              <a:t> </a:t>
            </a:r>
            <a:r>
              <a:rPr lang="en-US" sz="1600" dirty="0" err="1">
                <a:solidFill>
                  <a:srgbClr val="303030"/>
                </a:solidFill>
                <a:latin typeface="Gotham-Book"/>
                <a:cs typeface="Gotham-Book"/>
              </a:rPr>
              <a:t>malesuada</a:t>
            </a:r>
            <a:r>
              <a:rPr lang="en-US" sz="1600" dirty="0">
                <a:solidFill>
                  <a:srgbClr val="303030"/>
                </a:solidFill>
                <a:latin typeface="Gotham-Book"/>
                <a:cs typeface="Gotham-Book"/>
              </a:rPr>
              <a:t> quam. In </a:t>
            </a:r>
            <a:r>
              <a:rPr lang="en-US" sz="1600" dirty="0" err="1">
                <a:solidFill>
                  <a:srgbClr val="303030"/>
                </a:solidFill>
                <a:latin typeface="Gotham-Book"/>
                <a:cs typeface="Gotham-Book"/>
              </a:rPr>
              <a:t>nunc</a:t>
            </a:r>
            <a:r>
              <a:rPr lang="en-US" sz="1600" dirty="0">
                <a:solidFill>
                  <a:srgbClr val="303030"/>
                </a:solidFill>
                <a:latin typeface="Gotham-Book"/>
                <a:cs typeface="Gotham-Book"/>
              </a:rPr>
              <a:t> ex, </a:t>
            </a:r>
            <a:r>
              <a:rPr lang="en-US" sz="1600" dirty="0" err="1">
                <a:solidFill>
                  <a:srgbClr val="303030"/>
                </a:solidFill>
                <a:latin typeface="Gotham-Book"/>
                <a:cs typeface="Gotham-Book"/>
              </a:rPr>
              <a:t>efficitur</a:t>
            </a:r>
            <a:r>
              <a:rPr lang="en-US" sz="1600" dirty="0">
                <a:solidFill>
                  <a:srgbClr val="303030"/>
                </a:solidFill>
                <a:latin typeface="Gotham-Book"/>
                <a:cs typeface="Gotham-Book"/>
              </a:rPr>
              <a:t> et </a:t>
            </a:r>
            <a:r>
              <a:rPr lang="en-US" sz="1600" dirty="0" err="1">
                <a:solidFill>
                  <a:srgbClr val="303030"/>
                </a:solidFill>
                <a:latin typeface="Gotham-Book"/>
                <a:cs typeface="Gotham-Book"/>
              </a:rPr>
              <a:t>ornare</a:t>
            </a:r>
            <a:r>
              <a:rPr lang="en-US" sz="1600" dirty="0">
                <a:solidFill>
                  <a:srgbClr val="303030"/>
                </a:solidFill>
                <a:latin typeface="Gotham-Book"/>
                <a:cs typeface="Gotham-Book"/>
              </a:rPr>
              <a:t> a, </a:t>
            </a:r>
            <a:r>
              <a:rPr lang="en-US" sz="1600" dirty="0" err="1">
                <a:solidFill>
                  <a:srgbClr val="303030"/>
                </a:solidFill>
                <a:latin typeface="Gotham-Book"/>
                <a:cs typeface="Gotham-Book"/>
              </a:rPr>
              <a:t>ornare</a:t>
            </a:r>
            <a:r>
              <a:rPr lang="en-US" sz="1600" dirty="0">
                <a:solidFill>
                  <a:srgbClr val="303030"/>
                </a:solidFill>
                <a:latin typeface="Gotham-Book"/>
                <a:cs typeface="Gotham-Book"/>
              </a:rPr>
              <a:t> </a:t>
            </a:r>
            <a:r>
              <a:rPr lang="en-US" sz="1600" dirty="0" err="1">
                <a:solidFill>
                  <a:srgbClr val="303030"/>
                </a:solidFill>
                <a:latin typeface="Gotham-Book"/>
                <a:cs typeface="Gotham-Book"/>
              </a:rPr>
              <a:t>quis</a:t>
            </a:r>
            <a:r>
              <a:rPr lang="en-US" sz="1600" dirty="0">
                <a:solidFill>
                  <a:srgbClr val="303030"/>
                </a:solidFill>
                <a:latin typeface="Gotham-Book"/>
                <a:cs typeface="Gotham-Book"/>
              </a:rPr>
              <a:t> </a:t>
            </a:r>
            <a:r>
              <a:rPr lang="en-US" sz="1600" dirty="0" err="1">
                <a:solidFill>
                  <a:srgbClr val="303030"/>
                </a:solidFill>
                <a:latin typeface="Gotham-Book"/>
                <a:cs typeface="Gotham-Book"/>
              </a:rPr>
              <a:t>mauris</a:t>
            </a:r>
            <a:r>
              <a:rPr lang="en-US" sz="1600" dirty="0">
                <a:solidFill>
                  <a:srgbClr val="303030"/>
                </a:solidFill>
                <a:latin typeface="Gotham-Book"/>
                <a:cs typeface="Gotham-Book"/>
              </a:rPr>
              <a:t>. </a:t>
            </a:r>
            <a:r>
              <a:rPr lang="en-US" sz="1600" dirty="0" err="1">
                <a:solidFill>
                  <a:srgbClr val="303030"/>
                </a:solidFill>
                <a:latin typeface="Gotham-Book"/>
                <a:cs typeface="Gotham-Book"/>
              </a:rPr>
              <a:t>Vestibulum</a:t>
            </a:r>
            <a:r>
              <a:rPr lang="en-US" sz="1600" dirty="0">
                <a:solidFill>
                  <a:srgbClr val="303030"/>
                </a:solidFill>
                <a:latin typeface="Gotham-Book"/>
                <a:cs typeface="Gotham-Book"/>
              </a:rPr>
              <a:t> </a:t>
            </a:r>
            <a:r>
              <a:rPr lang="en-US" sz="1600" dirty="0" err="1">
                <a:solidFill>
                  <a:srgbClr val="303030"/>
                </a:solidFill>
                <a:latin typeface="Gotham-Book"/>
                <a:cs typeface="Gotham-Book"/>
              </a:rPr>
              <a:t>cursus</a:t>
            </a:r>
            <a:r>
              <a:rPr lang="en-US" sz="1600" dirty="0">
                <a:solidFill>
                  <a:srgbClr val="303030"/>
                </a:solidFill>
                <a:latin typeface="Gotham-Book"/>
                <a:cs typeface="Gotham-Book"/>
              </a:rPr>
              <a:t> </a:t>
            </a:r>
            <a:r>
              <a:rPr lang="en-US" sz="1600" dirty="0" err="1">
                <a:solidFill>
                  <a:srgbClr val="303030"/>
                </a:solidFill>
                <a:latin typeface="Gotham-Book"/>
                <a:cs typeface="Gotham-Book"/>
              </a:rPr>
              <a:t>malesuada</a:t>
            </a:r>
            <a:r>
              <a:rPr lang="en-US" sz="1600" dirty="0">
                <a:solidFill>
                  <a:srgbClr val="303030"/>
                </a:solidFill>
                <a:latin typeface="Gotham-Book"/>
                <a:cs typeface="Gotham-Book"/>
              </a:rPr>
              <a:t> </a:t>
            </a:r>
            <a:r>
              <a:rPr lang="en-US" sz="1600" dirty="0" err="1">
                <a:solidFill>
                  <a:srgbClr val="303030"/>
                </a:solidFill>
                <a:latin typeface="Gotham-Book"/>
                <a:cs typeface="Gotham-Book"/>
              </a:rPr>
              <a:t>elit</a:t>
            </a:r>
            <a:r>
              <a:rPr lang="en-US" sz="1600" dirty="0">
                <a:solidFill>
                  <a:srgbClr val="303030"/>
                </a:solidFill>
                <a:latin typeface="Gotham-Book"/>
                <a:cs typeface="Gotham-Book"/>
              </a:rPr>
              <a:t> </a:t>
            </a:r>
            <a:r>
              <a:rPr lang="en-US" sz="1600" dirty="0" err="1">
                <a:solidFill>
                  <a:srgbClr val="303030"/>
                </a:solidFill>
                <a:latin typeface="Gotham-Book"/>
                <a:cs typeface="Gotham-Book"/>
              </a:rPr>
              <a:t>sed</a:t>
            </a:r>
            <a:r>
              <a:rPr lang="en-US" sz="1600" dirty="0">
                <a:solidFill>
                  <a:srgbClr val="303030"/>
                </a:solidFill>
                <a:latin typeface="Gotham-Book"/>
                <a:cs typeface="Gotham-Book"/>
              </a:rPr>
              <a:t> </a:t>
            </a:r>
            <a:r>
              <a:rPr lang="en-US" sz="1600" dirty="0" err="1">
                <a:solidFill>
                  <a:srgbClr val="303030"/>
                </a:solidFill>
                <a:latin typeface="Gotham-Book"/>
                <a:cs typeface="Gotham-Book"/>
              </a:rPr>
              <a:t>luctus</a:t>
            </a:r>
            <a:r>
              <a:rPr lang="en-US" sz="1600" dirty="0">
                <a:solidFill>
                  <a:srgbClr val="303030"/>
                </a:solidFill>
                <a:latin typeface="Gotham-Book"/>
                <a:cs typeface="Gotham-Book"/>
              </a:rPr>
              <a:t>. </a:t>
            </a:r>
            <a:r>
              <a:rPr lang="en-US" sz="1600" dirty="0" err="1">
                <a:solidFill>
                  <a:srgbClr val="303030"/>
                </a:solidFill>
                <a:latin typeface="Gotham-Book"/>
                <a:cs typeface="Gotham-Book"/>
              </a:rPr>
              <a:t>Sed</a:t>
            </a:r>
            <a:r>
              <a:rPr lang="en-US" sz="1600" dirty="0">
                <a:solidFill>
                  <a:srgbClr val="303030"/>
                </a:solidFill>
                <a:latin typeface="Gotham-Book"/>
                <a:cs typeface="Gotham-Book"/>
              </a:rPr>
              <a:t> </a:t>
            </a:r>
            <a:r>
              <a:rPr lang="en-US" sz="1600" dirty="0" err="1">
                <a:solidFill>
                  <a:srgbClr val="303030"/>
                </a:solidFill>
                <a:latin typeface="Gotham-Book"/>
                <a:cs typeface="Gotham-Book"/>
              </a:rPr>
              <a:t>nulla</a:t>
            </a:r>
            <a:r>
              <a:rPr lang="en-US" sz="1600" dirty="0">
                <a:solidFill>
                  <a:srgbClr val="303030"/>
                </a:solidFill>
                <a:latin typeface="Gotham-Book"/>
                <a:cs typeface="Gotham-Book"/>
              </a:rPr>
              <a:t> </a:t>
            </a:r>
            <a:r>
              <a:rPr lang="en-US" sz="1600" dirty="0" err="1">
                <a:solidFill>
                  <a:srgbClr val="303030"/>
                </a:solidFill>
                <a:latin typeface="Gotham-Book"/>
                <a:cs typeface="Gotham-Book"/>
              </a:rPr>
              <a:t>diam</a:t>
            </a:r>
            <a:r>
              <a:rPr lang="en-US" sz="1600" dirty="0">
                <a:solidFill>
                  <a:srgbClr val="303030"/>
                </a:solidFill>
                <a:latin typeface="Gotham-Book"/>
                <a:cs typeface="Gotham-Book"/>
              </a:rPr>
              <a:t>, </a:t>
            </a:r>
            <a:r>
              <a:rPr lang="en-US" sz="1600" dirty="0" err="1">
                <a:solidFill>
                  <a:srgbClr val="303030"/>
                </a:solidFill>
                <a:latin typeface="Gotham-Book"/>
                <a:cs typeface="Gotham-Book"/>
              </a:rPr>
              <a:t>pulvinar</a:t>
            </a:r>
            <a:r>
              <a:rPr lang="en-US" sz="1600" dirty="0">
                <a:solidFill>
                  <a:srgbClr val="303030"/>
                </a:solidFill>
                <a:latin typeface="Gotham-Book"/>
                <a:cs typeface="Gotham-Book"/>
              </a:rPr>
              <a:t> </a:t>
            </a:r>
            <a:r>
              <a:rPr lang="en-US" sz="1600" dirty="0" err="1">
                <a:solidFill>
                  <a:srgbClr val="303030"/>
                </a:solidFill>
                <a:latin typeface="Gotham-Book"/>
                <a:cs typeface="Gotham-Book"/>
              </a:rPr>
              <a:t>ut</a:t>
            </a:r>
            <a:r>
              <a:rPr lang="en-US" sz="1600" dirty="0">
                <a:solidFill>
                  <a:srgbClr val="303030"/>
                </a:solidFill>
                <a:latin typeface="Gotham-Book"/>
                <a:cs typeface="Gotham-Book"/>
              </a:rPr>
              <a:t> </a:t>
            </a:r>
            <a:r>
              <a:rPr lang="en-US" sz="1600" dirty="0" err="1">
                <a:solidFill>
                  <a:srgbClr val="303030"/>
                </a:solidFill>
                <a:latin typeface="Gotham-Book"/>
                <a:cs typeface="Gotham-Book"/>
              </a:rPr>
              <a:t>odio</a:t>
            </a:r>
            <a:r>
              <a:rPr lang="en-US" sz="1600" dirty="0">
                <a:solidFill>
                  <a:srgbClr val="303030"/>
                </a:solidFill>
                <a:latin typeface="Gotham-Book"/>
                <a:cs typeface="Gotham-Book"/>
              </a:rPr>
              <a:t> ac, </a:t>
            </a:r>
            <a:r>
              <a:rPr lang="en-US" sz="1600" dirty="0" err="1">
                <a:solidFill>
                  <a:srgbClr val="303030"/>
                </a:solidFill>
                <a:latin typeface="Gotham-Book"/>
                <a:cs typeface="Gotham-Book"/>
              </a:rPr>
              <a:t>bibendum</a:t>
            </a:r>
            <a:r>
              <a:rPr lang="en-US" sz="1600" dirty="0">
                <a:solidFill>
                  <a:srgbClr val="303030"/>
                </a:solidFill>
                <a:latin typeface="Gotham-Book"/>
                <a:cs typeface="Gotham-Book"/>
              </a:rPr>
              <a:t> </a:t>
            </a:r>
            <a:r>
              <a:rPr lang="en-US" sz="1600" dirty="0" err="1">
                <a:solidFill>
                  <a:srgbClr val="303030"/>
                </a:solidFill>
                <a:latin typeface="Gotham-Book"/>
                <a:cs typeface="Gotham-Book"/>
              </a:rPr>
              <a:t>gravida</a:t>
            </a:r>
            <a:r>
              <a:rPr lang="en-US" sz="1600" dirty="0">
                <a:solidFill>
                  <a:srgbClr val="303030"/>
                </a:solidFill>
                <a:latin typeface="Gotham-Book"/>
                <a:cs typeface="Gotham-Book"/>
              </a:rPr>
              <a:t> est.</a:t>
            </a:r>
          </a:p>
          <a:p>
            <a:pPr>
              <a:lnSpc>
                <a:spcPct val="110000"/>
              </a:lnSpc>
              <a:buClr>
                <a:srgbClr val="303030"/>
              </a:buClr>
            </a:pPr>
            <a:endParaRPr lang="en-US" sz="1600" dirty="0">
              <a:solidFill>
                <a:srgbClr val="303030"/>
              </a:solidFill>
              <a:latin typeface="Gotham-Book"/>
              <a:cs typeface="Gotham-Book"/>
            </a:endParaRPr>
          </a:p>
        </p:txBody>
      </p:sp>
    </p:spTree>
    <p:extLst>
      <p:ext uri="{BB962C8B-B14F-4D97-AF65-F5344CB8AC3E}">
        <p14:creationId xmlns:p14="http://schemas.microsoft.com/office/powerpoint/2010/main" val="1077350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0" name="Imagem 9"/>
          <p:cNvPicPr>
            <a:picLocks noChangeAspect="1"/>
          </p:cNvPicPr>
          <p:nvPr userDrawn="1"/>
        </p:nvPicPr>
        <p:blipFill>
          <a:blip r:embed="rId2"/>
          <a:stretch>
            <a:fillRect/>
          </a:stretch>
        </p:blipFill>
        <p:spPr>
          <a:xfrm>
            <a:off x="8306046" y="6216481"/>
            <a:ext cx="781050" cy="371475"/>
          </a:xfrm>
          <a:prstGeom prst="rect">
            <a:avLst/>
          </a:prstGeom>
        </p:spPr>
      </p:pic>
      <p:sp>
        <p:nvSpPr>
          <p:cNvPr id="5" name="TextBox 7"/>
          <p:cNvSpPr txBox="1"/>
          <p:nvPr userDrawn="1"/>
        </p:nvSpPr>
        <p:spPr>
          <a:xfrm>
            <a:off x="8426450" y="621665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Tree>
    <p:extLst>
      <p:ext uri="{BB962C8B-B14F-4D97-AF65-F5344CB8AC3E}">
        <p14:creationId xmlns:p14="http://schemas.microsoft.com/office/powerpoint/2010/main" val="1238606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4" name="TextBox 23"/>
          <p:cNvSpPr txBox="1"/>
          <p:nvPr userDrawn="1"/>
        </p:nvSpPr>
        <p:spPr>
          <a:xfrm>
            <a:off x="8426945" y="6216481"/>
            <a:ext cx="269626" cy="276999"/>
          </a:xfrm>
          <a:prstGeom prst="rect">
            <a:avLst/>
          </a:prstGeom>
          <a:noFill/>
        </p:spPr>
        <p:txBody>
          <a:bodyPr wrap="none" rtlCol="0">
            <a:spAutoFit/>
          </a:bodyPr>
          <a:lstStyle/>
          <a:p>
            <a:fld id="{A53C5324-E7B2-4328-ABFA-3EE39506D70D}" type="slidenum">
              <a:rPr lang="en-US" sz="1200" smtClean="0">
                <a:solidFill>
                  <a:schemeClr val="bg1"/>
                </a:solidFill>
                <a:latin typeface="Gotham-Bold"/>
                <a:cs typeface="Gotham-Bold"/>
              </a:rPr>
              <a:pPr/>
              <a:t>‹nº›</a:t>
            </a:fld>
            <a:endParaRPr lang="en-US" sz="1200" dirty="0">
              <a:solidFill>
                <a:schemeClr val="bg1"/>
              </a:solidFill>
              <a:latin typeface="Gotham-Bold"/>
              <a:cs typeface="Gotham-Bold"/>
            </a:endParaRPr>
          </a:p>
        </p:txBody>
      </p:sp>
    </p:spTree>
    <p:extLst>
      <p:ext uri="{BB962C8B-B14F-4D97-AF65-F5344CB8AC3E}">
        <p14:creationId xmlns:p14="http://schemas.microsoft.com/office/powerpoint/2010/main" val="3952641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817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3923928"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26374178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1398752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endParaRPr lang="en-US"/>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endParaRPr lang="en-US"/>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endParaRPr lang="en-US"/>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endParaRPr lang="en-US"/>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endParaRPr lang="en-US"/>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3.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2" descr="Resultado de imagem para fiap logo">
            <a:extLst>
              <a:ext uri="{FF2B5EF4-FFF2-40B4-BE49-F238E27FC236}">
                <a16:creationId xmlns:a16="http://schemas.microsoft.com/office/drawing/2014/main" id="{6FFDB61A-FBCB-4310-A847-1CEED98D412F}"/>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347864" y="188640"/>
            <a:ext cx="2164092" cy="7200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17"/>
          <a:stretch>
            <a:fillRect/>
          </a:stretch>
        </p:blipFill>
        <p:spPr>
          <a:xfrm>
            <a:off x="8306046" y="6216481"/>
            <a:ext cx="781050" cy="371475"/>
          </a:xfrm>
          <a:prstGeom prst="rect">
            <a:avLst/>
          </a:prstGeom>
        </p:spPr>
      </p:pic>
      <p:pic>
        <p:nvPicPr>
          <p:cNvPr id="5" name="Picture 2" descr="Resultado de imagem para fiap logo">
            <a:extLst>
              <a:ext uri="{FF2B5EF4-FFF2-40B4-BE49-F238E27FC236}">
                <a16:creationId xmlns:a16="http://schemas.microsoft.com/office/drawing/2014/main" id="{128917D0-7664-4BAD-A7E6-232EF00A7479}"/>
              </a:ext>
            </a:extLst>
          </p:cNvPr>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728123" y="185340"/>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6" r:id="rId14"/>
    <p:sldLayoutId id="2147483677"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2734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6.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notesSlide" Target="../notesSlides/notesSlide35.xml"/><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slideLayout" Target="../slideLayouts/slideLayout26.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tags" Target="../tags/tag105.xml"/><Relationship Id="rId6" Type="http://schemas.openxmlformats.org/officeDocument/2006/relationships/image" Target="../media/image82.png"/><Relationship Id="rId11" Type="http://schemas.openxmlformats.org/officeDocument/2006/relationships/image" Target="../media/image87.jpe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jpe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jpeg"/><Relationship Id="rId14" Type="http://schemas.openxmlformats.org/officeDocument/2006/relationships/image" Target="../media/image90.jpeg"/><Relationship Id="rId22" Type="http://schemas.openxmlformats.org/officeDocument/2006/relationships/image" Target="../media/image98.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100.png"/><Relationship Id="rId4" Type="http://schemas.openxmlformats.org/officeDocument/2006/relationships/image" Target="../media/image99.png"/></Relationships>
</file>

<file path=ppt/slides/_rels/slide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6.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geekbi.files.wordpress.com/2013/09/pqdv_07.png" TargetMode="Externa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6.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7.jpeg"/><Relationship Id="rId5" Type="http://schemas.openxmlformats.org/officeDocument/2006/relationships/notesSlide" Target="../notesSlides/notesSlide9.xml"/><Relationship Id="rId4"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notesSlide" Target="../notesSlides/notesSlide10.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8.jpeg"/><Relationship Id="rId5" Type="http://schemas.openxmlformats.org/officeDocument/2006/relationships/notesSlide" Target="../notesSlides/notesSlide11.xml"/><Relationship Id="rId4"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9.jpeg"/><Relationship Id="rId5" Type="http://schemas.openxmlformats.org/officeDocument/2006/relationships/notesSlide" Target="../notesSlides/notesSlide12.xml"/><Relationship Id="rId4"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13.xml"/><Relationship Id="rId5" Type="http://schemas.openxmlformats.org/officeDocument/2006/relationships/slideLayout" Target="../slideLayouts/slideLayout26.xml"/><Relationship Id="rId4" Type="http://schemas.openxmlformats.org/officeDocument/2006/relationships/tags" Target="../tags/tag3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38.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25.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24.png"/><Relationship Id="rId5" Type="http://schemas.openxmlformats.org/officeDocument/2006/relationships/tags" Target="../tags/tag44.xml"/><Relationship Id="rId10" Type="http://schemas.openxmlformats.org/officeDocument/2006/relationships/image" Target="../media/image23.jpeg"/><Relationship Id="rId4" Type="http://schemas.openxmlformats.org/officeDocument/2006/relationships/tags" Target="../tags/tag43.xml"/><Relationship Id="rId9"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26.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26.xml"/><Relationship Id="rId5" Type="http://schemas.openxmlformats.org/officeDocument/2006/relationships/tags" Target="../tags/tag51.xml"/><Relationship Id="rId4" Type="http://schemas.openxmlformats.org/officeDocument/2006/relationships/tags" Target="../tags/tag50.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6.xml"/><Relationship Id="rId1" Type="http://schemas.openxmlformats.org/officeDocument/2006/relationships/tags" Target="../tags/tag52.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6.xml"/><Relationship Id="rId7" Type="http://schemas.openxmlformats.org/officeDocument/2006/relationships/image" Target="../media/image30.emf"/><Relationship Id="rId2" Type="http://schemas.openxmlformats.org/officeDocument/2006/relationships/tags" Target="../tags/tag5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9.emf"/><Relationship Id="rId4" Type="http://schemas.openxmlformats.org/officeDocument/2006/relationships/oleObject" Target="../embeddings/oleObject1.bin"/><Relationship Id="rId9"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33.jpe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2.png"/><Relationship Id="rId5" Type="http://schemas.openxmlformats.org/officeDocument/2006/relationships/notesSlide" Target="../notesSlides/notesSlide15.xml"/><Relationship Id="rId4"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33.jpeg"/><Relationship Id="rId4"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33.jpeg"/><Relationship Id="rId5" Type="http://schemas.openxmlformats.org/officeDocument/2006/relationships/image" Target="../media/image34.wmf"/><Relationship Id="rId4"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38.jpe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hyperlink" Target="http://www.google.com.br/url?sa=i&amp;source=images&amp;cd=&amp;cad=rja&amp;docid=gpKRsPRnZl2AGM&amp;tbnid=ikGmFP1UO83rzM:&amp;ved=0CAgQjRwwAA&amp;url=http://www.dayainterview.com/DataWarehouseconceptInterivewQuestions.php&amp;ei=IuKTUdvAKIf09gT0kIHIAw&amp;psig=AFQjCNHu_Gnke8n0jaNG0xQdHeciKMWgjQ&amp;ust=1368732578692439" TargetMode="External"/><Relationship Id="rId5" Type="http://schemas.openxmlformats.org/officeDocument/2006/relationships/image" Target="../media/image37.png"/><Relationship Id="rId4"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38.jpe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hyperlink" Target="http://www.google.com.br/url?sa=i&amp;source=images&amp;cd=&amp;cad=rja&amp;docid=gpKRsPRnZl2AGM&amp;tbnid=ikGmFP1UO83rzM:&amp;ved=0CAgQjRwwAA&amp;url=http://www.dayainterview.com/DataWarehouseconceptInterivewQuestions.php&amp;ei=IuKTUdvAKIf09gT0kIHIAw&amp;psig=AFQjCNHu_Gnke8n0jaNG0xQdHeciKMWgjQ&amp;ust=1368732578692439" TargetMode="External"/><Relationship Id="rId5" Type="http://schemas.openxmlformats.org/officeDocument/2006/relationships/notesSlide" Target="../notesSlides/notesSlide19.xml"/><Relationship Id="rId4"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38.jpeg"/><Relationship Id="rId5" Type="http://schemas.openxmlformats.org/officeDocument/2006/relationships/hyperlink" Target="http://www.google.com.br/url?sa=i&amp;source=images&amp;cd=&amp;cad=rja&amp;docid=gpKRsPRnZl2AGM&amp;tbnid=ikGmFP1UO83rzM:&amp;ved=0CAgQjRwwAA&amp;url=http://www.dayainterview.com/DataWarehouseconceptInterivewQuestions.php&amp;ei=IuKTUdvAKIf09gT0kIHIAw&amp;psig=AFQjCNHu_Gnke8n0jaNG0xQdHeciKMWgjQ&amp;ust=1368732578692439" TargetMode="External"/><Relationship Id="rId4"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38.jpe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hyperlink" Target="http://www.google.com.br/url?sa=i&amp;source=images&amp;cd=&amp;cad=rja&amp;docid=gpKRsPRnZl2AGM&amp;tbnid=ikGmFP1UO83rzM:&amp;ved=0CAgQjRwwAA&amp;url=http://www.dayainterview.com/DataWarehouseconceptInterivewQuestions.php&amp;ei=IuKTUdvAKIf09gT0kIHIAw&amp;psig=AFQjCNHu_Gnke8n0jaNG0xQdHeciKMWgjQ&amp;ust=1368732578692439" TargetMode="External"/><Relationship Id="rId5" Type="http://schemas.openxmlformats.org/officeDocument/2006/relationships/notesSlide" Target="../notesSlides/notesSlide21.xml"/><Relationship Id="rId4"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38.jpe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hyperlink" Target="http://www.google.com.br/url?sa=i&amp;source=images&amp;cd=&amp;cad=rja&amp;docid=gpKRsPRnZl2AGM&amp;tbnid=ikGmFP1UO83rzM:&amp;ved=0CAgQjRwwAA&amp;url=http://www.dayainterview.com/DataWarehouseconceptInterivewQuestions.php&amp;ei=IuKTUdvAKIf09gT0kIHIAw&amp;psig=AFQjCNHu_Gnke8n0jaNG0xQdHeciKMWgjQ&amp;ust=1368732578692439" TargetMode="External"/><Relationship Id="rId5" Type="http://schemas.openxmlformats.org/officeDocument/2006/relationships/notesSlide" Target="../notesSlides/notesSlide22.xml"/><Relationship Id="rId4"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34.wmf"/><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8.jpeg"/><Relationship Id="rId5" Type="http://schemas.openxmlformats.org/officeDocument/2006/relationships/hyperlink" Target="http://www.google.com.br/url?sa=i&amp;source=images&amp;cd=&amp;cad=rja&amp;docid=gpKRsPRnZl2AGM&amp;tbnid=ikGmFP1UO83rzM:&amp;ved=0CAgQjRwwAA&amp;url=http://www.dayainterview.com/DataWarehouseconceptInterivewQuestions.php&amp;ei=IuKTUdvAKIf09gT0kIHIAw&amp;psig=AFQjCNHu_Gnke8n0jaNG0xQdHeciKMWgjQ&amp;ust=1368732578692439" TargetMode="External"/><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tags" Target="../tags/tag78.xml"/><Relationship Id="rId7" Type="http://schemas.openxmlformats.org/officeDocument/2006/relationships/hyperlink" Target="http://www.google.com.br/url?sa=i&amp;source=images&amp;cd=&amp;cad=rja&amp;docid=gpKRsPRnZl2AGM&amp;tbnid=ikGmFP1UO83rzM:&amp;ved=0CAgQjRwwAA&amp;url=http://www.dayainterview.com/DataWarehouseconceptInterivewQuestions.php&amp;ei=IuKTUdvAKIf09gT0kIHIAw&amp;psig=AFQjCNHu_Gnke8n0jaNG0xQdHeciKMWgjQ&amp;ust=1368732578692439" TargetMode="Externa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9.png"/><Relationship Id="rId5" Type="http://schemas.openxmlformats.org/officeDocument/2006/relationships/notesSlide" Target="../notesSlides/notesSlide24.xml"/><Relationship Id="rId4"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38.jpe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hyperlink" Target="http://www.google.com.br/url?sa=i&amp;source=images&amp;cd=&amp;cad=rja&amp;docid=gpKRsPRnZl2AGM&amp;tbnid=ikGmFP1UO83rzM:&amp;ved=0CAgQjRwwAA&amp;url=http://www.dayainterview.com/DataWarehouseconceptInterivewQuestions.php&amp;ei=IuKTUdvAKIf09gT0kIHIAw&amp;psig=AFQjCNHu_Gnke8n0jaNG0xQdHeciKMWgjQ&amp;ust=1368732578692439" TargetMode="External"/><Relationship Id="rId5" Type="http://schemas.openxmlformats.org/officeDocument/2006/relationships/notesSlide" Target="../notesSlides/notesSlide25.xml"/><Relationship Id="rId4"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6.xml"/><Relationship Id="rId1" Type="http://schemas.openxmlformats.org/officeDocument/2006/relationships/tags" Target="../tags/tag8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6.xml"/><Relationship Id="rId1" Type="http://schemas.openxmlformats.org/officeDocument/2006/relationships/tags" Target="../tags/tag85.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wmf"/><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45.png"/><Relationship Id="rId4"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6.xml"/><Relationship Id="rId1" Type="http://schemas.openxmlformats.org/officeDocument/2006/relationships/tags" Target="../tags/tag89.xml"/><Relationship Id="rId6" Type="http://schemas.openxmlformats.org/officeDocument/2006/relationships/image" Target="../media/image35.png"/><Relationship Id="rId5" Type="http://schemas.openxmlformats.org/officeDocument/2006/relationships/image" Target="../media/image20.png"/><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tags" Target="../tags/tag90.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9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6.xml"/><Relationship Id="rId1" Type="http://schemas.openxmlformats.org/officeDocument/2006/relationships/tags" Target="../tags/tag9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9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9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ags" Target="../tags/tag95.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6.xml"/><Relationship Id="rId1" Type="http://schemas.openxmlformats.org/officeDocument/2006/relationships/tags" Target="../tags/tag96.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6.xml"/><Relationship Id="rId1" Type="http://schemas.openxmlformats.org/officeDocument/2006/relationships/tags" Target="../tags/tag97.xml"/><Relationship Id="rId5" Type="http://schemas.openxmlformats.org/officeDocument/2006/relationships/image" Target="../media/image55.jpeg"/><Relationship Id="rId4" Type="http://schemas.openxmlformats.org/officeDocument/2006/relationships/image" Target="../media/image54.jpeg"/></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6.xml"/><Relationship Id="rId1" Type="http://schemas.openxmlformats.org/officeDocument/2006/relationships/tags" Target="../tags/tag98.xml"/><Relationship Id="rId5" Type="http://schemas.openxmlformats.org/officeDocument/2006/relationships/image" Target="../media/image55.jpeg"/><Relationship Id="rId4" Type="http://schemas.openxmlformats.org/officeDocument/2006/relationships/image" Target="../media/image54.jpeg"/></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58.png"/><Relationship Id="rId3" Type="http://schemas.openxmlformats.org/officeDocument/2006/relationships/tags" Target="../tags/tag100.xml"/><Relationship Id="rId7" Type="http://schemas.openxmlformats.org/officeDocument/2006/relationships/image" Target="../media/image60.png"/><Relationship Id="rId12" Type="http://schemas.openxmlformats.org/officeDocument/2006/relationships/oleObject" Target="../embeddings/oleObject5.bin"/><Relationship Id="rId17" Type="http://schemas.openxmlformats.org/officeDocument/2006/relationships/oleObject" Target="../embeddings/oleObject7.bin"/><Relationship Id="rId2" Type="http://schemas.openxmlformats.org/officeDocument/2006/relationships/tags" Target="../tags/tag99.xml"/><Relationship Id="rId16" Type="http://schemas.openxmlformats.org/officeDocument/2006/relationships/oleObject" Target="../embeddings/oleObject6.bin"/><Relationship Id="rId1" Type="http://schemas.openxmlformats.org/officeDocument/2006/relationships/vmlDrawing" Target="../drawings/vmlDrawing2.vml"/><Relationship Id="rId6" Type="http://schemas.openxmlformats.org/officeDocument/2006/relationships/image" Target="../media/image59.emf"/><Relationship Id="rId11" Type="http://schemas.openxmlformats.org/officeDocument/2006/relationships/image" Target="../media/image57.png"/><Relationship Id="rId5" Type="http://schemas.openxmlformats.org/officeDocument/2006/relationships/notesSlide" Target="../notesSlides/notesSlide32.xml"/><Relationship Id="rId15" Type="http://schemas.openxmlformats.org/officeDocument/2006/relationships/image" Target="../media/image62.png"/><Relationship Id="rId10" Type="http://schemas.openxmlformats.org/officeDocument/2006/relationships/oleObject" Target="../embeddings/oleObject4.bin"/><Relationship Id="rId4" Type="http://schemas.openxmlformats.org/officeDocument/2006/relationships/slideLayout" Target="../slideLayouts/slideLayout26.xml"/><Relationship Id="rId9" Type="http://schemas.openxmlformats.org/officeDocument/2006/relationships/image" Target="../media/image56.png"/><Relationship Id="rId1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64.jpeg"/><Relationship Id="rId4" Type="http://schemas.openxmlformats.org/officeDocument/2006/relationships/image" Target="../media/image6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hyperlink" Target="http://www.google.com.br/url?sa=i&amp;rct=j&amp;q=&amp;esrc=s&amp;frm=1&amp;source=images&amp;cd=&amp;cad=rja&amp;docid=VPnFIhK-oNYisM&amp;tbnid=ZvEdANB7viUUrM:&amp;ved=0CAUQjRw&amp;url=http://www.mssqltips.com/sqlservertip/2970/microsoft-sql-server-business-intelligence-system-architecture--part-2/&amp;ei=ZCh9UtOTDtHMkAeVlIGYDQ&amp;bvm=bv.56146854,d.eW0&amp;psig=AFQjCNGF2BTaXQpfxc-n9Rf370CiYiPXeQ&amp;ust=1384020352918965"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75.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6.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3">
            <a:extLst>
              <a:ext uri="{FF2B5EF4-FFF2-40B4-BE49-F238E27FC236}">
                <a16:creationId xmlns:a16="http://schemas.microsoft.com/office/drawing/2014/main" id="{7C7F4647-E071-44E2-9B35-51E67708E7AD}"/>
              </a:ext>
            </a:extLst>
          </p:cNvPr>
          <p:cNvSpPr>
            <a:spLocks noChangeArrowheads="1"/>
          </p:cNvSpPr>
          <p:nvPr/>
        </p:nvSpPr>
        <p:spPr bwMode="auto">
          <a:xfrm>
            <a:off x="3923928" y="2564904"/>
            <a:ext cx="4392612"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marL="285750" marR="0" lvl="0" indent="-285750" algn="ctr"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a:rPr>
              <a:t>Artificial Intelligence &amp; Machine Learning</a:t>
            </a:r>
            <a:endParaRPr kumimoji="0" lang="pt-BR"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a:endParaRPr>
          </a:p>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1" lang="pt-PT"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txBox="1">
            <a:spLocks noChangeArrowheads="1"/>
          </p:cNvSpPr>
          <p:nvPr>
            <p:custDataLst>
              <p:tags r:id="rId1"/>
            </p:custDataLst>
          </p:nvPr>
        </p:nvSpPr>
        <p:spPr>
          <a:xfrm>
            <a:off x="0" y="0"/>
            <a:ext cx="6472238" cy="725488"/>
          </a:xfrm>
          <a:prstGeom prst="rect">
            <a:avLst/>
          </a:prstGeom>
        </p:spPr>
        <p:txBody>
          <a:bodyPr>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eaLnBrk="1" hangingPunct="1"/>
            <a:r>
              <a:rPr lang="en-US" altLang="pt-BR" sz="2800" b="1" kern="0" dirty="0"/>
              <a:t>E </a:t>
            </a:r>
            <a:r>
              <a:rPr lang="en-US" altLang="pt-BR" sz="2800" b="1" kern="0" dirty="0" err="1"/>
              <a:t>por</a:t>
            </a:r>
            <a:r>
              <a:rPr lang="en-US" altLang="pt-BR" sz="2800" b="1" kern="0" dirty="0"/>
              <a:t> que </a:t>
            </a:r>
            <a:r>
              <a:rPr lang="en-US" altLang="pt-BR" sz="2800" b="1" kern="0" dirty="0" err="1"/>
              <a:t>usar</a:t>
            </a:r>
            <a:r>
              <a:rPr lang="en-US" altLang="pt-BR" sz="2800" b="1" kern="0" dirty="0"/>
              <a:t>?</a:t>
            </a:r>
            <a:endParaRPr lang="pt-BR" altLang="pt-BR" sz="2800" b="1" kern="0" dirty="0"/>
          </a:p>
        </p:txBody>
      </p:sp>
      <p:pic>
        <p:nvPicPr>
          <p:cNvPr id="4" name="Imagem 2"/>
          <p:cNvPicPr>
            <a:picLocks noChangeAspect="1"/>
          </p:cNvPicPr>
          <p:nvPr/>
        </p:nvPicPr>
        <p:blipFill>
          <a:blip r:embed="rId3" cstate="print"/>
          <a:srcRect/>
          <a:stretch>
            <a:fillRect/>
          </a:stretch>
        </p:blipFill>
        <p:spPr bwMode="auto">
          <a:xfrm>
            <a:off x="179512" y="980728"/>
            <a:ext cx="8353495" cy="4636774"/>
          </a:xfrm>
          <a:prstGeom prst="rect">
            <a:avLst/>
          </a:prstGeom>
          <a:noFill/>
          <a:ln w="9525">
            <a:noFill/>
            <a:miter lim="800000"/>
            <a:headEnd/>
            <a:tailEnd/>
          </a:ln>
        </p:spPr>
      </p:pic>
    </p:spTree>
    <p:extLst>
      <p:ext uri="{BB962C8B-B14F-4D97-AF65-F5344CB8AC3E}">
        <p14:creationId xmlns:p14="http://schemas.microsoft.com/office/powerpoint/2010/main" val="3038113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m 1"/>
          <p:cNvPicPr>
            <a:picLocks noChangeAspect="1"/>
          </p:cNvPicPr>
          <p:nvPr/>
        </p:nvPicPr>
        <p:blipFill>
          <a:blip r:embed="rId2" cstate="print"/>
          <a:srcRect/>
          <a:stretch>
            <a:fillRect/>
          </a:stretch>
        </p:blipFill>
        <p:spPr bwMode="auto">
          <a:xfrm>
            <a:off x="683568" y="980728"/>
            <a:ext cx="7439650" cy="5595590"/>
          </a:xfrm>
          <a:prstGeom prst="rect">
            <a:avLst/>
          </a:prstGeom>
          <a:noFill/>
          <a:ln w="9525">
            <a:noFill/>
            <a:miter lim="800000"/>
            <a:headEnd/>
            <a:tailEnd/>
          </a:ln>
        </p:spPr>
      </p:pic>
      <p:sp>
        <p:nvSpPr>
          <p:cNvPr id="52227" name="Retângulo 2"/>
          <p:cNvSpPr>
            <a:spLocks noChangeArrowheads="1"/>
          </p:cNvSpPr>
          <p:nvPr/>
        </p:nvSpPr>
        <p:spPr bwMode="auto">
          <a:xfrm>
            <a:off x="7359071" y="5661248"/>
            <a:ext cx="766557" cy="461665"/>
          </a:xfrm>
          <a:prstGeom prst="rect">
            <a:avLst/>
          </a:prstGeom>
          <a:noFill/>
          <a:ln w="9525">
            <a:noFill/>
            <a:miter lim="800000"/>
            <a:headEnd/>
            <a:tailEnd/>
          </a:ln>
        </p:spPr>
        <p:txBody>
          <a:bodyPr wrap="none">
            <a:spAutoFit/>
          </a:bodyPr>
          <a:lstStyle/>
          <a:p>
            <a:r>
              <a:rPr lang="en-US" altLang="pt-BR" dirty="0" err="1">
                <a:solidFill>
                  <a:srgbClr val="000000"/>
                </a:solidFill>
                <a:latin typeface="Calibri" pitchFamily="34" charset="0"/>
              </a:rPr>
              <a:t>Hoje</a:t>
            </a:r>
            <a:endParaRPr lang="pt-BR" altLang="pt-BR" dirty="0"/>
          </a:p>
        </p:txBody>
      </p:sp>
    </p:spTree>
    <p:extLst>
      <p:ext uri="{BB962C8B-B14F-4D97-AF65-F5344CB8AC3E}">
        <p14:creationId xmlns:p14="http://schemas.microsoft.com/office/powerpoint/2010/main" val="42803948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idx="4294967295"/>
            <p:custDataLst>
              <p:tags r:id="rId2"/>
            </p:custDataLst>
          </p:nvPr>
        </p:nvSpPr>
        <p:spPr>
          <a:xfrm>
            <a:off x="0" y="0"/>
            <a:ext cx="6472238" cy="725488"/>
          </a:xfrm>
          <a:prstGeom prst="rect">
            <a:avLst/>
          </a:prstGeom>
        </p:spPr>
        <p:txBody>
          <a:bodyPr>
            <a:normAutofit/>
          </a:bodyPr>
          <a:lstStyle/>
          <a:p>
            <a:pPr algn="l"/>
            <a:r>
              <a:rPr lang="pt-BR" altLang="pt-BR" sz="2800" dirty="0"/>
              <a:t>Possibilidades Arquitetônicas</a:t>
            </a:r>
          </a:p>
        </p:txBody>
      </p:sp>
      <p:pic>
        <p:nvPicPr>
          <p:cNvPr id="3" name="Imagem 2">
            <a:extLst>
              <a:ext uri="{FF2B5EF4-FFF2-40B4-BE49-F238E27FC236}">
                <a16:creationId xmlns:a16="http://schemas.microsoft.com/office/drawing/2014/main" id="{470BA11A-11E3-4F4F-B6D5-288C4EC4611C}"/>
              </a:ext>
            </a:extLst>
          </p:cNvPr>
          <p:cNvPicPr>
            <a:picLocks noChangeAspect="1"/>
          </p:cNvPicPr>
          <p:nvPr/>
        </p:nvPicPr>
        <p:blipFill>
          <a:blip r:embed="rId4"/>
          <a:stretch>
            <a:fillRect/>
          </a:stretch>
        </p:blipFill>
        <p:spPr>
          <a:xfrm>
            <a:off x="251520" y="908720"/>
            <a:ext cx="8057261" cy="5305748"/>
          </a:xfrm>
          <a:prstGeom prst="rect">
            <a:avLst/>
          </a:prstGeom>
        </p:spPr>
      </p:pic>
    </p:spTree>
    <p:custDataLst>
      <p:tags r:id="rId1"/>
    </p:custDataLst>
    <p:extLst>
      <p:ext uri="{BB962C8B-B14F-4D97-AF65-F5344CB8AC3E}">
        <p14:creationId xmlns:p14="http://schemas.microsoft.com/office/powerpoint/2010/main" val="37034169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2" name="Tabela 108551"/>
          <p:cNvGraphicFramePr>
            <a:graphicFrameLocks noGrp="1"/>
          </p:cNvGraphicFramePr>
          <p:nvPr/>
        </p:nvGraphicFramePr>
        <p:xfrm>
          <a:off x="317500" y="1268760"/>
          <a:ext cx="8469312" cy="5257800"/>
        </p:xfrm>
        <a:graphic>
          <a:graphicData uri="http://schemas.openxmlformats.org/drawingml/2006/table">
            <a:tbl>
              <a:tblPr firstRow="1" bandRow="1"/>
              <a:tblGrid>
                <a:gridCol w="2117328">
                  <a:extLst>
                    <a:ext uri="{9D8B030D-6E8A-4147-A177-3AD203B41FA5}">
                      <a16:colId xmlns:a16="http://schemas.microsoft.com/office/drawing/2014/main" val="20000"/>
                    </a:ext>
                  </a:extLst>
                </a:gridCol>
                <a:gridCol w="2117328">
                  <a:extLst>
                    <a:ext uri="{9D8B030D-6E8A-4147-A177-3AD203B41FA5}">
                      <a16:colId xmlns:a16="http://schemas.microsoft.com/office/drawing/2014/main" val="20001"/>
                    </a:ext>
                  </a:extLst>
                </a:gridCol>
                <a:gridCol w="2117328">
                  <a:extLst>
                    <a:ext uri="{9D8B030D-6E8A-4147-A177-3AD203B41FA5}">
                      <a16:colId xmlns:a16="http://schemas.microsoft.com/office/drawing/2014/main" val="20002"/>
                    </a:ext>
                  </a:extLst>
                </a:gridCol>
                <a:gridCol w="2117328">
                  <a:extLst>
                    <a:ext uri="{9D8B030D-6E8A-4147-A177-3AD203B41FA5}">
                      <a16:colId xmlns:a16="http://schemas.microsoft.com/office/drawing/2014/main" val="20003"/>
                    </a:ext>
                  </a:extLst>
                </a:gridCol>
              </a:tblGrid>
              <a:tr h="756939">
                <a:tc>
                  <a:txBody>
                    <a:bodyPr/>
                    <a:lstStyle/>
                    <a:p>
                      <a:pPr algn="ctr"/>
                      <a:r>
                        <a:rPr lang="en-US" sz="1600" b="1" dirty="0"/>
                        <a:t>ETL</a:t>
                      </a:r>
                      <a:endParaRPr lang="pt-BR" sz="1600" b="1" dirty="0"/>
                    </a:p>
                  </a:txBody>
                  <a:tcPr marL="91439" marR="91439" marT="45731" marB="45731"/>
                </a:tc>
                <a:tc>
                  <a:txBody>
                    <a:bodyPr/>
                    <a:lstStyle/>
                    <a:p>
                      <a:pPr algn="ctr"/>
                      <a:r>
                        <a:rPr lang="en-US" sz="1600" b="1" dirty="0"/>
                        <a:t>DATA BASES</a:t>
                      </a:r>
                      <a:endParaRPr lang="pt-BR" sz="1600" b="1" dirty="0"/>
                    </a:p>
                  </a:txBody>
                  <a:tcPr marL="91439" marR="91439" marT="45731" marB="45731"/>
                </a:tc>
                <a:tc>
                  <a:txBody>
                    <a:bodyPr/>
                    <a:lstStyle/>
                    <a:p>
                      <a:pPr algn="ctr"/>
                      <a:r>
                        <a:rPr lang="en-US" sz="1600" b="1" dirty="0"/>
                        <a:t>ADVANCED</a:t>
                      </a:r>
                      <a:r>
                        <a:rPr lang="en-US" sz="1600" b="1" baseline="0" dirty="0"/>
                        <a:t> ANALYTICS</a:t>
                      </a:r>
                      <a:endParaRPr lang="pt-BR" sz="1600" b="1" dirty="0"/>
                    </a:p>
                  </a:txBody>
                  <a:tcPr marL="91439" marR="91439" marT="45731" marB="45731"/>
                </a:tc>
                <a:tc>
                  <a:txBody>
                    <a:bodyPr/>
                    <a:lstStyle/>
                    <a:p>
                      <a:pPr algn="ctr"/>
                      <a:r>
                        <a:rPr lang="en-US" sz="1600" b="1" dirty="0"/>
                        <a:t>DATA</a:t>
                      </a:r>
                      <a:r>
                        <a:rPr lang="en-US" sz="1600" b="1" baseline="0" dirty="0"/>
                        <a:t> DISCOVERY OLAP</a:t>
                      </a:r>
                      <a:endParaRPr lang="pt-BR" sz="1600" b="1" dirty="0"/>
                    </a:p>
                  </a:txBody>
                  <a:tcPr marL="91439" marR="91439" marT="45731" marB="45731"/>
                </a:tc>
                <a:extLst>
                  <a:ext uri="{0D108BD9-81ED-4DB2-BD59-A6C34878D82A}">
                    <a16:rowId xmlns:a16="http://schemas.microsoft.com/office/drawing/2014/main" val="10000"/>
                  </a:ext>
                </a:extLst>
              </a:tr>
              <a:tr h="4500861">
                <a:tc>
                  <a:txBody>
                    <a:bodyPr/>
                    <a:lstStyle/>
                    <a:p>
                      <a:endParaRPr lang="pt-BR" sz="1800"/>
                    </a:p>
                  </a:txBody>
                  <a:tcPr marL="91439" marR="91439" marT="45731" marB="45731"/>
                </a:tc>
                <a:tc>
                  <a:txBody>
                    <a:bodyPr/>
                    <a:lstStyle/>
                    <a:p>
                      <a:endParaRPr lang="pt-BR" sz="1800" dirty="0"/>
                    </a:p>
                  </a:txBody>
                  <a:tcPr marL="91439" marR="91439" marT="45731" marB="45731"/>
                </a:tc>
                <a:tc>
                  <a:txBody>
                    <a:bodyPr/>
                    <a:lstStyle/>
                    <a:p>
                      <a:endParaRPr lang="pt-BR" sz="1800"/>
                    </a:p>
                  </a:txBody>
                  <a:tcPr marL="91439" marR="91439" marT="45731" marB="45731"/>
                </a:tc>
                <a:tc>
                  <a:txBody>
                    <a:bodyPr/>
                    <a:lstStyle/>
                    <a:p>
                      <a:endParaRPr lang="pt-BR" sz="1800" dirty="0"/>
                    </a:p>
                  </a:txBody>
                  <a:tcPr marL="91439" marR="91439" marT="45731" marB="45731"/>
                </a:tc>
                <a:extLst>
                  <a:ext uri="{0D108BD9-81ED-4DB2-BD59-A6C34878D82A}">
                    <a16:rowId xmlns:a16="http://schemas.microsoft.com/office/drawing/2014/main" val="10001"/>
                  </a:ext>
                </a:extLst>
              </a:tr>
            </a:tbl>
          </a:graphicData>
        </a:graphic>
      </p:graphicFrame>
      <p:pic>
        <p:nvPicPr>
          <p:cNvPr id="108563" name="Picture 22"/>
          <p:cNvPicPr>
            <a:picLocks noChangeAspect="1" noChangeArrowheads="1"/>
          </p:cNvPicPr>
          <p:nvPr/>
        </p:nvPicPr>
        <p:blipFill>
          <a:blip r:embed="rId4" cstate="print"/>
          <a:srcRect/>
          <a:stretch>
            <a:fillRect/>
          </a:stretch>
        </p:blipFill>
        <p:spPr bwMode="auto">
          <a:xfrm>
            <a:off x="433388" y="2990528"/>
            <a:ext cx="1689100" cy="546100"/>
          </a:xfrm>
          <a:prstGeom prst="rect">
            <a:avLst/>
          </a:prstGeom>
          <a:noFill/>
          <a:ln w="9525">
            <a:solidFill>
              <a:schemeClr val="bg1"/>
            </a:solidFill>
            <a:miter lim="800000"/>
            <a:headEnd/>
            <a:tailEnd/>
          </a:ln>
        </p:spPr>
      </p:pic>
      <p:pic>
        <p:nvPicPr>
          <p:cNvPr id="108564" name="Picture 23"/>
          <p:cNvPicPr>
            <a:picLocks noChangeAspect="1" noChangeArrowheads="1"/>
          </p:cNvPicPr>
          <p:nvPr/>
        </p:nvPicPr>
        <p:blipFill>
          <a:blip r:embed="rId5" cstate="print"/>
          <a:srcRect/>
          <a:stretch>
            <a:fillRect/>
          </a:stretch>
        </p:blipFill>
        <p:spPr bwMode="auto">
          <a:xfrm>
            <a:off x="566738" y="2153915"/>
            <a:ext cx="1368425" cy="674688"/>
          </a:xfrm>
          <a:prstGeom prst="rect">
            <a:avLst/>
          </a:prstGeom>
          <a:noFill/>
          <a:ln w="9525">
            <a:solidFill>
              <a:schemeClr val="bg1"/>
            </a:solidFill>
            <a:miter lim="800000"/>
            <a:headEnd/>
            <a:tailEnd/>
          </a:ln>
        </p:spPr>
      </p:pic>
      <p:pic>
        <p:nvPicPr>
          <p:cNvPr id="108565" name="Picture 3"/>
          <p:cNvPicPr>
            <a:picLocks noChangeAspect="1" noChangeArrowheads="1"/>
          </p:cNvPicPr>
          <p:nvPr/>
        </p:nvPicPr>
        <p:blipFill>
          <a:blip r:embed="rId6" cstate="print"/>
          <a:srcRect/>
          <a:stretch>
            <a:fillRect/>
          </a:stretch>
        </p:blipFill>
        <p:spPr bwMode="auto">
          <a:xfrm>
            <a:off x="457200" y="4189090"/>
            <a:ext cx="1636713" cy="801688"/>
          </a:xfrm>
          <a:prstGeom prst="rect">
            <a:avLst/>
          </a:prstGeom>
          <a:noFill/>
          <a:ln w="9525">
            <a:noFill/>
            <a:miter lim="800000"/>
            <a:headEnd/>
            <a:tailEnd/>
          </a:ln>
        </p:spPr>
      </p:pic>
      <p:pic>
        <p:nvPicPr>
          <p:cNvPr id="108566" name="Picture 7"/>
          <p:cNvPicPr>
            <a:picLocks noChangeAspect="1" noChangeArrowheads="1"/>
          </p:cNvPicPr>
          <p:nvPr/>
        </p:nvPicPr>
        <p:blipFill>
          <a:blip r:embed="rId7" cstate="print"/>
          <a:srcRect/>
          <a:stretch>
            <a:fillRect/>
          </a:stretch>
        </p:blipFill>
        <p:spPr bwMode="auto">
          <a:xfrm>
            <a:off x="4983163" y="3192140"/>
            <a:ext cx="914400" cy="914400"/>
          </a:xfrm>
          <a:prstGeom prst="rect">
            <a:avLst/>
          </a:prstGeom>
          <a:noFill/>
          <a:ln w="9525">
            <a:noFill/>
            <a:miter lim="800000"/>
            <a:headEnd/>
            <a:tailEnd/>
          </a:ln>
        </p:spPr>
      </p:pic>
      <p:pic>
        <p:nvPicPr>
          <p:cNvPr id="108567" name="Picture 10"/>
          <p:cNvPicPr>
            <a:picLocks noChangeAspect="1" noChangeArrowheads="1"/>
          </p:cNvPicPr>
          <p:nvPr/>
        </p:nvPicPr>
        <p:blipFill>
          <a:blip r:embed="rId8" cstate="print"/>
          <a:srcRect/>
          <a:stretch>
            <a:fillRect/>
          </a:stretch>
        </p:blipFill>
        <p:spPr bwMode="auto">
          <a:xfrm>
            <a:off x="4965700" y="5546403"/>
            <a:ext cx="1060450" cy="835025"/>
          </a:xfrm>
          <a:prstGeom prst="rect">
            <a:avLst/>
          </a:prstGeom>
          <a:noFill/>
          <a:ln w="9525">
            <a:noFill/>
            <a:miter lim="800000"/>
            <a:headEnd/>
            <a:tailEnd/>
          </a:ln>
        </p:spPr>
      </p:pic>
      <p:pic>
        <p:nvPicPr>
          <p:cNvPr id="108568" name="Picture 13" descr="E:\Leega\Workshops\imagens\Teradata.jpg"/>
          <p:cNvPicPr>
            <a:picLocks noChangeAspect="1" noChangeArrowheads="1"/>
          </p:cNvPicPr>
          <p:nvPr/>
        </p:nvPicPr>
        <p:blipFill>
          <a:blip r:embed="rId9" cstate="print"/>
          <a:srcRect/>
          <a:stretch>
            <a:fillRect/>
          </a:stretch>
        </p:blipFill>
        <p:spPr bwMode="auto">
          <a:xfrm>
            <a:off x="2695575" y="2965128"/>
            <a:ext cx="1558925" cy="514350"/>
          </a:xfrm>
          <a:prstGeom prst="rect">
            <a:avLst/>
          </a:prstGeom>
          <a:solidFill>
            <a:schemeClr val="bg1"/>
          </a:solidFill>
          <a:ln w="9525">
            <a:noFill/>
            <a:miter lim="800000"/>
            <a:headEnd/>
            <a:tailEnd/>
          </a:ln>
        </p:spPr>
      </p:pic>
      <p:pic>
        <p:nvPicPr>
          <p:cNvPr id="108569" name="Picture 15" descr="E:\Leega\Workshops\imagens\oracle.jpg"/>
          <p:cNvPicPr>
            <a:picLocks noChangeAspect="1" noChangeArrowheads="1"/>
          </p:cNvPicPr>
          <p:nvPr/>
        </p:nvPicPr>
        <p:blipFill>
          <a:blip r:embed="rId10" cstate="print"/>
          <a:srcRect t="22377"/>
          <a:stretch>
            <a:fillRect/>
          </a:stretch>
        </p:blipFill>
        <p:spPr bwMode="auto">
          <a:xfrm>
            <a:off x="2555875" y="2217415"/>
            <a:ext cx="1803400" cy="676275"/>
          </a:xfrm>
          <a:prstGeom prst="rect">
            <a:avLst/>
          </a:prstGeom>
          <a:solidFill>
            <a:schemeClr val="bg1"/>
          </a:solidFill>
          <a:ln w="9525">
            <a:noFill/>
            <a:miter lim="800000"/>
            <a:headEnd/>
            <a:tailEnd/>
          </a:ln>
        </p:spPr>
      </p:pic>
      <p:pic>
        <p:nvPicPr>
          <p:cNvPr id="108570" name="Picture 16" descr="E:\Leega\Workshops\imagens\db2.jpg"/>
          <p:cNvPicPr>
            <a:picLocks noChangeAspect="1" noChangeArrowheads="1"/>
          </p:cNvPicPr>
          <p:nvPr/>
        </p:nvPicPr>
        <p:blipFill>
          <a:blip r:embed="rId11" cstate="print"/>
          <a:srcRect/>
          <a:stretch>
            <a:fillRect/>
          </a:stretch>
        </p:blipFill>
        <p:spPr bwMode="auto">
          <a:xfrm>
            <a:off x="3048000" y="3722365"/>
            <a:ext cx="636588" cy="660400"/>
          </a:xfrm>
          <a:prstGeom prst="rect">
            <a:avLst/>
          </a:prstGeom>
          <a:solidFill>
            <a:schemeClr val="bg1"/>
          </a:solidFill>
          <a:ln w="9525">
            <a:noFill/>
            <a:miter lim="800000"/>
            <a:headEnd/>
            <a:tailEnd/>
          </a:ln>
        </p:spPr>
      </p:pic>
      <p:pic>
        <p:nvPicPr>
          <p:cNvPr id="108571" name="Picture 17" descr="E:\Leega\Workshops\imagens\sql_server.png"/>
          <p:cNvPicPr>
            <a:picLocks noChangeAspect="1" noChangeArrowheads="1"/>
          </p:cNvPicPr>
          <p:nvPr/>
        </p:nvPicPr>
        <p:blipFill>
          <a:blip r:embed="rId12" cstate="print"/>
          <a:srcRect/>
          <a:stretch>
            <a:fillRect/>
          </a:stretch>
        </p:blipFill>
        <p:spPr bwMode="auto">
          <a:xfrm>
            <a:off x="3054350" y="5581328"/>
            <a:ext cx="873125" cy="741362"/>
          </a:xfrm>
          <a:prstGeom prst="rect">
            <a:avLst/>
          </a:prstGeom>
          <a:solidFill>
            <a:schemeClr val="bg1"/>
          </a:solidFill>
          <a:ln w="9525">
            <a:noFill/>
            <a:miter lim="800000"/>
            <a:headEnd/>
            <a:tailEnd/>
          </a:ln>
        </p:spPr>
      </p:pic>
      <p:pic>
        <p:nvPicPr>
          <p:cNvPr id="108572" name="Picture 18"/>
          <p:cNvPicPr>
            <a:picLocks noChangeAspect="1" noChangeArrowheads="1"/>
          </p:cNvPicPr>
          <p:nvPr/>
        </p:nvPicPr>
        <p:blipFill>
          <a:blip r:embed="rId13" cstate="print"/>
          <a:srcRect/>
          <a:stretch>
            <a:fillRect/>
          </a:stretch>
        </p:blipFill>
        <p:spPr bwMode="auto">
          <a:xfrm>
            <a:off x="2905125" y="4490715"/>
            <a:ext cx="1104900" cy="858838"/>
          </a:xfrm>
          <a:prstGeom prst="rect">
            <a:avLst/>
          </a:prstGeom>
          <a:solidFill>
            <a:schemeClr val="bg1"/>
          </a:solidFill>
          <a:ln w="9525">
            <a:noFill/>
            <a:miter lim="800000"/>
            <a:headEnd/>
            <a:tailEnd/>
          </a:ln>
        </p:spPr>
      </p:pic>
      <p:pic>
        <p:nvPicPr>
          <p:cNvPr id="108573" name="Picture 21" descr="E:\Leega\Workshops\imagens\SAS.jpg"/>
          <p:cNvPicPr>
            <a:picLocks noChangeAspect="1" noChangeArrowheads="1"/>
          </p:cNvPicPr>
          <p:nvPr/>
        </p:nvPicPr>
        <p:blipFill>
          <a:blip r:embed="rId14" cstate="print"/>
          <a:srcRect/>
          <a:stretch>
            <a:fillRect/>
          </a:stretch>
        </p:blipFill>
        <p:spPr bwMode="auto">
          <a:xfrm>
            <a:off x="4859338" y="2299965"/>
            <a:ext cx="1074737" cy="366713"/>
          </a:xfrm>
          <a:prstGeom prst="rect">
            <a:avLst/>
          </a:prstGeom>
          <a:noFill/>
          <a:ln w="9525">
            <a:solidFill>
              <a:schemeClr val="bg1"/>
            </a:solidFill>
            <a:miter lim="800000"/>
            <a:headEnd/>
            <a:tailEnd/>
          </a:ln>
        </p:spPr>
      </p:pic>
      <p:pic>
        <p:nvPicPr>
          <p:cNvPr id="108574" name="Imagem 24"/>
          <p:cNvPicPr>
            <a:picLocks noChangeAspect="1"/>
          </p:cNvPicPr>
          <p:nvPr/>
        </p:nvPicPr>
        <p:blipFill>
          <a:blip r:embed="rId15" cstate="print"/>
          <a:srcRect/>
          <a:stretch>
            <a:fillRect/>
          </a:stretch>
        </p:blipFill>
        <p:spPr bwMode="auto">
          <a:xfrm>
            <a:off x="5029200" y="4501828"/>
            <a:ext cx="904875" cy="866775"/>
          </a:xfrm>
          <a:prstGeom prst="rect">
            <a:avLst/>
          </a:prstGeom>
          <a:noFill/>
          <a:ln w="9525">
            <a:noFill/>
            <a:miter lim="800000"/>
            <a:headEnd/>
            <a:tailEnd/>
          </a:ln>
        </p:spPr>
      </p:pic>
      <p:pic>
        <p:nvPicPr>
          <p:cNvPr id="108575" name="Imagem 26"/>
          <p:cNvPicPr>
            <a:picLocks noChangeAspect="1"/>
          </p:cNvPicPr>
          <p:nvPr/>
        </p:nvPicPr>
        <p:blipFill>
          <a:blip r:embed="rId16" cstate="print"/>
          <a:srcRect/>
          <a:stretch>
            <a:fillRect/>
          </a:stretch>
        </p:blipFill>
        <p:spPr bwMode="auto">
          <a:xfrm>
            <a:off x="657225" y="3709665"/>
            <a:ext cx="1241425" cy="349250"/>
          </a:xfrm>
          <a:prstGeom prst="rect">
            <a:avLst/>
          </a:prstGeom>
          <a:noFill/>
          <a:ln w="9525">
            <a:noFill/>
            <a:miter lim="800000"/>
            <a:headEnd/>
            <a:tailEnd/>
          </a:ln>
        </p:spPr>
      </p:pic>
      <p:pic>
        <p:nvPicPr>
          <p:cNvPr id="108576" name="Imagem 27"/>
          <p:cNvPicPr>
            <a:picLocks noChangeAspect="1"/>
          </p:cNvPicPr>
          <p:nvPr/>
        </p:nvPicPr>
        <p:blipFill>
          <a:blip r:embed="rId17" cstate="print"/>
          <a:srcRect/>
          <a:stretch>
            <a:fillRect/>
          </a:stretch>
        </p:blipFill>
        <p:spPr bwMode="auto">
          <a:xfrm>
            <a:off x="6683375" y="2298378"/>
            <a:ext cx="2065338" cy="1008062"/>
          </a:xfrm>
          <a:prstGeom prst="rect">
            <a:avLst/>
          </a:prstGeom>
          <a:noFill/>
          <a:ln w="9525">
            <a:noFill/>
            <a:miter lim="800000"/>
            <a:headEnd/>
            <a:tailEnd/>
          </a:ln>
        </p:spPr>
      </p:pic>
      <p:pic>
        <p:nvPicPr>
          <p:cNvPr id="108577" name="Imagem 28"/>
          <p:cNvPicPr>
            <a:picLocks noChangeAspect="1"/>
          </p:cNvPicPr>
          <p:nvPr/>
        </p:nvPicPr>
        <p:blipFill>
          <a:blip r:embed="rId18" cstate="print"/>
          <a:srcRect/>
          <a:stretch>
            <a:fillRect/>
          </a:stretch>
        </p:blipFill>
        <p:spPr bwMode="auto">
          <a:xfrm>
            <a:off x="6773863" y="3782690"/>
            <a:ext cx="1830387" cy="406400"/>
          </a:xfrm>
          <a:prstGeom prst="rect">
            <a:avLst/>
          </a:prstGeom>
          <a:noFill/>
          <a:ln w="9525">
            <a:noFill/>
            <a:miter lim="800000"/>
            <a:headEnd/>
            <a:tailEnd/>
          </a:ln>
        </p:spPr>
      </p:pic>
      <p:pic>
        <p:nvPicPr>
          <p:cNvPr id="108578" name="Imagem 29"/>
          <p:cNvPicPr>
            <a:picLocks noChangeAspect="1"/>
          </p:cNvPicPr>
          <p:nvPr/>
        </p:nvPicPr>
        <p:blipFill>
          <a:blip r:embed="rId19" cstate="print"/>
          <a:srcRect/>
          <a:stretch>
            <a:fillRect/>
          </a:stretch>
        </p:blipFill>
        <p:spPr bwMode="auto">
          <a:xfrm>
            <a:off x="6880225" y="5459090"/>
            <a:ext cx="1671638" cy="336550"/>
          </a:xfrm>
          <a:prstGeom prst="rect">
            <a:avLst/>
          </a:prstGeom>
          <a:noFill/>
          <a:ln w="9525">
            <a:noFill/>
            <a:miter lim="800000"/>
            <a:headEnd/>
            <a:tailEnd/>
          </a:ln>
        </p:spPr>
      </p:pic>
      <p:pic>
        <p:nvPicPr>
          <p:cNvPr id="108579" name="Imagem 30"/>
          <p:cNvPicPr>
            <a:picLocks noChangeAspect="1"/>
          </p:cNvPicPr>
          <p:nvPr/>
        </p:nvPicPr>
        <p:blipFill>
          <a:blip r:embed="rId20" cstate="print"/>
          <a:srcRect/>
          <a:stretch>
            <a:fillRect/>
          </a:stretch>
        </p:blipFill>
        <p:spPr bwMode="auto">
          <a:xfrm>
            <a:off x="6981825" y="4501828"/>
            <a:ext cx="1271588" cy="482600"/>
          </a:xfrm>
          <a:prstGeom prst="rect">
            <a:avLst/>
          </a:prstGeom>
          <a:noFill/>
          <a:ln w="9525">
            <a:noFill/>
            <a:miter lim="800000"/>
            <a:headEnd/>
            <a:tailEnd/>
          </a:ln>
        </p:spPr>
      </p:pic>
      <p:sp>
        <p:nvSpPr>
          <p:cNvPr id="108580" name="Rectangle 5"/>
          <p:cNvSpPr txBox="1">
            <a:spLocks noChangeArrowheads="1"/>
          </p:cNvSpPr>
          <p:nvPr>
            <p:custDataLst>
              <p:tags r:id="rId1"/>
            </p:custDataLst>
          </p:nvPr>
        </p:nvSpPr>
        <p:spPr bwMode="auto">
          <a:xfrm>
            <a:off x="0" y="1401"/>
            <a:ext cx="7067550" cy="725488"/>
          </a:xfrm>
          <a:prstGeom prst="rect">
            <a:avLst/>
          </a:prstGeom>
          <a:noFill/>
          <a:ln w="9525">
            <a:noFill/>
            <a:miter lim="800000"/>
            <a:headEnd/>
            <a:tailEnd/>
          </a:ln>
        </p:spPr>
        <p:txBody>
          <a:bodyPr anchor="ctr"/>
          <a:lstStyle/>
          <a:p>
            <a:pPr eaLnBrk="1" hangingPunct="1">
              <a:lnSpc>
                <a:spcPct val="90000"/>
              </a:lnSpc>
            </a:pPr>
            <a:r>
              <a:rPr lang="en-US" altLang="pt-BR" sz="2800" dirty="0" err="1">
                <a:solidFill>
                  <a:srgbClr val="000000"/>
                </a:solidFill>
                <a:latin typeface="Calibri" pitchFamily="34" charset="0"/>
              </a:rPr>
              <a:t>Ferramentas</a:t>
            </a:r>
            <a:r>
              <a:rPr lang="en-US" altLang="pt-BR" sz="2800" dirty="0">
                <a:solidFill>
                  <a:srgbClr val="000000"/>
                </a:solidFill>
                <a:latin typeface="Calibri" pitchFamily="34" charset="0"/>
              </a:rPr>
              <a:t> de Mercado</a:t>
            </a:r>
            <a:endParaRPr lang="pt-BR" altLang="pt-BR" sz="2800" dirty="0">
              <a:solidFill>
                <a:srgbClr val="000000"/>
              </a:solidFill>
              <a:latin typeface="Calibri" pitchFamily="34" charset="0"/>
            </a:endParaRPr>
          </a:p>
        </p:txBody>
      </p:sp>
      <p:pic>
        <p:nvPicPr>
          <p:cNvPr id="108581" name="Picture 38" descr="http://www.bizcubed.com.au/wp-content/uploads/2014/08/pentaho-logo-cmyk.png"/>
          <p:cNvPicPr>
            <a:picLocks noChangeAspect="1" noChangeArrowheads="1"/>
          </p:cNvPicPr>
          <p:nvPr/>
        </p:nvPicPr>
        <p:blipFill>
          <a:blip r:embed="rId21" cstate="print"/>
          <a:srcRect/>
          <a:stretch>
            <a:fillRect/>
          </a:stretch>
        </p:blipFill>
        <p:spPr bwMode="auto">
          <a:xfrm>
            <a:off x="401638" y="5154290"/>
            <a:ext cx="1757362" cy="455613"/>
          </a:xfrm>
          <a:prstGeom prst="rect">
            <a:avLst/>
          </a:prstGeom>
          <a:noFill/>
          <a:ln w="9525">
            <a:noFill/>
            <a:miter lim="800000"/>
            <a:headEnd/>
            <a:tailEnd/>
          </a:ln>
        </p:spPr>
      </p:pic>
      <p:pic>
        <p:nvPicPr>
          <p:cNvPr id="108582" name="Picture 40" descr="http://projetaty.com.br/sca/wp-content/uploads/2014/04/talend.png"/>
          <p:cNvPicPr>
            <a:picLocks noChangeAspect="1" noChangeArrowheads="1"/>
          </p:cNvPicPr>
          <p:nvPr/>
        </p:nvPicPr>
        <p:blipFill>
          <a:blip r:embed="rId22" cstate="print"/>
          <a:srcRect/>
          <a:stretch>
            <a:fillRect/>
          </a:stretch>
        </p:blipFill>
        <p:spPr bwMode="auto">
          <a:xfrm>
            <a:off x="692150" y="5771828"/>
            <a:ext cx="1466850" cy="552450"/>
          </a:xfrm>
          <a:prstGeom prst="rect">
            <a:avLst/>
          </a:prstGeom>
          <a:noFill/>
          <a:ln w="9525">
            <a:noFill/>
            <a:miter lim="800000"/>
            <a:headEnd/>
            <a:tailEnd/>
          </a:ln>
        </p:spPr>
      </p:pic>
    </p:spTree>
    <p:extLst>
      <p:ext uri="{BB962C8B-B14F-4D97-AF65-F5344CB8AC3E}">
        <p14:creationId xmlns:p14="http://schemas.microsoft.com/office/powerpoint/2010/main" val="3006577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idx="4294967295"/>
            <p:custDataLst>
              <p:tags r:id="rId2"/>
            </p:custDataLst>
          </p:nvPr>
        </p:nvSpPr>
        <p:spPr>
          <a:xfrm>
            <a:off x="0" y="0"/>
            <a:ext cx="6472238" cy="725488"/>
          </a:xfrm>
          <a:prstGeom prst="rect">
            <a:avLst/>
          </a:prstGeom>
        </p:spPr>
        <p:txBody>
          <a:bodyPr>
            <a:normAutofit/>
          </a:bodyPr>
          <a:lstStyle/>
          <a:p>
            <a:pPr algn="l"/>
            <a:r>
              <a:rPr lang="pt-BR" altLang="pt-BR" sz="2800"/>
              <a:t>BI - Quadrante Mágico</a:t>
            </a:r>
          </a:p>
        </p:txBody>
      </p:sp>
      <p:pic>
        <p:nvPicPr>
          <p:cNvPr id="110595" name="Picture 5" descr="Quadrante Mágico de 2014 da Gartner para Business Intelligence e Análise (grande)"/>
          <p:cNvPicPr>
            <a:picLocks noChangeAspect="1" noChangeArrowheads="1"/>
          </p:cNvPicPr>
          <p:nvPr/>
        </p:nvPicPr>
        <p:blipFill>
          <a:blip r:embed="rId4" cstate="print"/>
          <a:srcRect/>
          <a:stretch>
            <a:fillRect/>
          </a:stretch>
        </p:blipFill>
        <p:spPr bwMode="auto">
          <a:xfrm>
            <a:off x="107950" y="908050"/>
            <a:ext cx="4654550" cy="4849813"/>
          </a:xfrm>
          <a:prstGeom prst="rect">
            <a:avLst/>
          </a:prstGeom>
          <a:noFill/>
          <a:ln w="9525">
            <a:noFill/>
            <a:miter lim="800000"/>
            <a:headEnd/>
            <a:tailEnd/>
          </a:ln>
        </p:spPr>
      </p:pic>
      <p:sp>
        <p:nvSpPr>
          <p:cNvPr id="110596" name="Retângulo 4"/>
          <p:cNvSpPr>
            <a:spLocks noChangeArrowheads="1"/>
          </p:cNvSpPr>
          <p:nvPr/>
        </p:nvSpPr>
        <p:spPr bwMode="auto">
          <a:xfrm>
            <a:off x="251520" y="5805488"/>
            <a:ext cx="4572000" cy="400050"/>
          </a:xfrm>
          <a:prstGeom prst="rect">
            <a:avLst/>
          </a:prstGeom>
          <a:noFill/>
          <a:ln w="9525">
            <a:noFill/>
            <a:miter lim="800000"/>
            <a:headEnd/>
            <a:tailEnd/>
          </a:ln>
        </p:spPr>
        <p:txBody>
          <a:bodyPr>
            <a:spAutoFit/>
          </a:bodyPr>
          <a:lstStyle/>
          <a:p>
            <a:r>
              <a:rPr lang="pt-BR" altLang="pt-BR" sz="1000" dirty="0">
                <a:solidFill>
                  <a:schemeClr val="bg2"/>
                </a:solidFill>
                <a:latin typeface="Calibri" pitchFamily="34" charset="0"/>
              </a:rPr>
              <a:t>http://www.informationweek.com/big-data/big-data-analytics/gartner-bi-magic-quadrant-winners-and-losers/d/d-id/1114013</a:t>
            </a:r>
          </a:p>
        </p:txBody>
      </p:sp>
      <p:pic>
        <p:nvPicPr>
          <p:cNvPr id="110597" name="Picture 9" descr="Figure 1.Magic Quadrant for Data Warehouse Database Management Systems"/>
          <p:cNvPicPr>
            <a:picLocks noChangeAspect="1" noChangeArrowheads="1"/>
          </p:cNvPicPr>
          <p:nvPr/>
        </p:nvPicPr>
        <p:blipFill>
          <a:blip r:embed="rId5" cstate="print"/>
          <a:srcRect/>
          <a:stretch>
            <a:fillRect/>
          </a:stretch>
        </p:blipFill>
        <p:spPr bwMode="auto">
          <a:xfrm>
            <a:off x="4643438" y="1125538"/>
            <a:ext cx="4392612" cy="4391025"/>
          </a:xfrm>
          <a:prstGeom prst="rect">
            <a:avLst/>
          </a:prstGeom>
          <a:noFill/>
          <a:ln w="9525">
            <a:noFill/>
            <a:miter lim="800000"/>
            <a:headEnd/>
            <a:tailEnd/>
          </a:ln>
        </p:spPr>
      </p:pic>
      <p:sp>
        <p:nvSpPr>
          <p:cNvPr id="110598" name="Retângulo 7"/>
          <p:cNvSpPr>
            <a:spLocks noChangeArrowheads="1"/>
          </p:cNvSpPr>
          <p:nvPr/>
        </p:nvSpPr>
        <p:spPr bwMode="auto">
          <a:xfrm>
            <a:off x="4752975" y="765175"/>
            <a:ext cx="4572000" cy="246063"/>
          </a:xfrm>
          <a:prstGeom prst="rect">
            <a:avLst/>
          </a:prstGeom>
          <a:noFill/>
          <a:ln w="9525">
            <a:noFill/>
            <a:miter lim="800000"/>
            <a:headEnd/>
            <a:tailEnd/>
          </a:ln>
        </p:spPr>
        <p:txBody>
          <a:bodyPr>
            <a:spAutoFit/>
          </a:bodyPr>
          <a:lstStyle/>
          <a:p>
            <a:r>
              <a:rPr lang="en-US" altLang="pt-BR" sz="1000">
                <a:solidFill>
                  <a:schemeClr val="bg2"/>
                </a:solidFill>
                <a:latin typeface="Calibri" pitchFamily="34" charset="0"/>
              </a:rPr>
              <a:t>Figure 1. Magic Quadrant for Data Warehouse Database Management Systems </a:t>
            </a:r>
            <a:endParaRPr lang="pt-BR" altLang="pt-BR" sz="1000">
              <a:solidFill>
                <a:schemeClr val="bg2"/>
              </a:solidFill>
              <a:latin typeface="Calibri" pitchFamily="34" charset="0"/>
            </a:endParaRPr>
          </a:p>
        </p:txBody>
      </p:sp>
      <p:sp>
        <p:nvSpPr>
          <p:cNvPr id="110599" name="Retângulo 8"/>
          <p:cNvSpPr>
            <a:spLocks noChangeArrowheads="1"/>
          </p:cNvSpPr>
          <p:nvPr/>
        </p:nvSpPr>
        <p:spPr bwMode="auto">
          <a:xfrm>
            <a:off x="4716016" y="5837238"/>
            <a:ext cx="4572000" cy="400050"/>
          </a:xfrm>
          <a:prstGeom prst="rect">
            <a:avLst/>
          </a:prstGeom>
          <a:noFill/>
          <a:ln w="9525">
            <a:noFill/>
            <a:miter lim="800000"/>
            <a:headEnd/>
            <a:tailEnd/>
          </a:ln>
        </p:spPr>
        <p:txBody>
          <a:bodyPr>
            <a:spAutoFit/>
          </a:bodyPr>
          <a:lstStyle/>
          <a:p>
            <a:r>
              <a:rPr lang="pt-BR" altLang="pt-BR" sz="1000">
                <a:solidFill>
                  <a:schemeClr val="bg2"/>
                </a:solidFill>
                <a:latin typeface="Calibri" pitchFamily="34" charset="0"/>
              </a:rPr>
              <a:t>http://www.gartner.com/technology/reprints.do?id=1-1RP452A&amp;ct=140310&amp;st=sb</a:t>
            </a:r>
          </a:p>
        </p:txBody>
      </p:sp>
    </p:spTree>
    <p:custDataLst>
      <p:tags r:id="rId1"/>
    </p:custDataLst>
    <p:extLst>
      <p:ext uri="{BB962C8B-B14F-4D97-AF65-F5344CB8AC3E}">
        <p14:creationId xmlns:p14="http://schemas.microsoft.com/office/powerpoint/2010/main" val="21150176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m 1"/>
          <p:cNvPicPr>
            <a:picLocks noChangeAspect="1"/>
          </p:cNvPicPr>
          <p:nvPr/>
        </p:nvPicPr>
        <p:blipFill>
          <a:blip r:embed="rId2" cstate="print"/>
          <a:srcRect/>
          <a:stretch>
            <a:fillRect/>
          </a:stretch>
        </p:blipFill>
        <p:spPr bwMode="auto">
          <a:xfrm>
            <a:off x="0" y="0"/>
            <a:ext cx="9126538" cy="6864350"/>
          </a:xfrm>
          <a:prstGeom prst="rect">
            <a:avLst/>
          </a:prstGeom>
          <a:noFill/>
          <a:ln w="9525">
            <a:noFill/>
            <a:miter lim="800000"/>
            <a:headEnd/>
            <a:tailEnd/>
          </a:ln>
        </p:spPr>
      </p:pic>
      <p:sp>
        <p:nvSpPr>
          <p:cNvPr id="52227" name="Retângulo 2"/>
          <p:cNvSpPr>
            <a:spLocks noChangeArrowheads="1"/>
          </p:cNvSpPr>
          <p:nvPr/>
        </p:nvSpPr>
        <p:spPr bwMode="auto">
          <a:xfrm>
            <a:off x="7236296" y="5733256"/>
            <a:ext cx="1016497" cy="461665"/>
          </a:xfrm>
          <a:prstGeom prst="rect">
            <a:avLst/>
          </a:prstGeom>
          <a:noFill/>
          <a:ln w="9525">
            <a:noFill/>
            <a:miter lim="800000"/>
            <a:headEnd/>
            <a:tailEnd/>
          </a:ln>
        </p:spPr>
        <p:txBody>
          <a:bodyPr wrap="none">
            <a:spAutoFit/>
          </a:bodyPr>
          <a:lstStyle/>
          <a:p>
            <a:r>
              <a:rPr lang="en-US" altLang="pt-BR" dirty="0" err="1">
                <a:solidFill>
                  <a:srgbClr val="000000"/>
                </a:solidFill>
                <a:latin typeface="Calibri" pitchFamily="34" charset="0"/>
              </a:rPr>
              <a:t>Futuro</a:t>
            </a:r>
            <a:endParaRPr lang="pt-BR" altLang="pt-BR" dirty="0"/>
          </a:p>
        </p:txBody>
      </p:sp>
    </p:spTree>
    <p:extLst>
      <p:ext uri="{BB962C8B-B14F-4D97-AF65-F5344CB8AC3E}">
        <p14:creationId xmlns:p14="http://schemas.microsoft.com/office/powerpoint/2010/main" val="20049493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0" y="24125"/>
            <a:ext cx="54371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a:spcBef>
                <a:spcPct val="0"/>
              </a:spcBef>
              <a:buClrTx/>
              <a:buSzTx/>
              <a:buFontTx/>
              <a:buNone/>
            </a:pPr>
            <a:r>
              <a:rPr lang="pt-BR" altLang="pt-BR" dirty="0">
                <a:latin typeface="Calibri" panose="020F0502020204030204" pitchFamily="34" charset="0"/>
                <a:cs typeface="Times New Roman" panose="02020603050405020304" pitchFamily="18" charset="0"/>
              </a:rPr>
              <a:t>Arquitetura Típica de um BI</a:t>
            </a:r>
            <a:endParaRPr lang="en-US" altLang="pt-BR" dirty="0">
              <a:latin typeface="Calibri" panose="020F0502020204030204" pitchFamily="34" charset="0"/>
              <a:cs typeface="Times New Roman" panose="02020603050405020304" pitchFamily="18" charset="0"/>
            </a:endParaRPr>
          </a:p>
        </p:txBody>
      </p:sp>
      <p:pic>
        <p:nvPicPr>
          <p:cNvPr id="50178" name="Picture 2"/>
          <p:cNvPicPr>
            <a:picLocks noChangeAspect="1" noChangeArrowheads="1"/>
          </p:cNvPicPr>
          <p:nvPr/>
        </p:nvPicPr>
        <p:blipFill>
          <a:blip r:embed="rId3"/>
          <a:srcRect/>
          <a:stretch>
            <a:fillRect/>
          </a:stretch>
        </p:blipFill>
        <p:spPr bwMode="auto">
          <a:xfrm>
            <a:off x="185738" y="1628775"/>
            <a:ext cx="8707437" cy="396081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20573066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0" y="-99392"/>
            <a:ext cx="630237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a:spcBef>
                <a:spcPct val="0"/>
              </a:spcBef>
              <a:buClrTx/>
              <a:buSzTx/>
              <a:buFontTx/>
              <a:buNone/>
            </a:pPr>
            <a:r>
              <a:rPr lang="pt-BR" altLang="pt-BR" dirty="0">
                <a:latin typeface="Calibri" panose="020F0502020204030204" pitchFamily="34" charset="0"/>
                <a:cs typeface="Times New Roman" panose="02020603050405020304" pitchFamily="18" charset="0"/>
              </a:rPr>
              <a:t>Arquitetura Especulativa de </a:t>
            </a:r>
            <a:r>
              <a:rPr lang="pt-BR" altLang="pt-BR" i="1" dirty="0">
                <a:latin typeface="Calibri" panose="020F0502020204030204" pitchFamily="34" charset="0"/>
                <a:cs typeface="Times New Roman" panose="02020603050405020304" pitchFamily="18" charset="0"/>
              </a:rPr>
              <a:t>Big Data</a:t>
            </a:r>
            <a:r>
              <a:rPr lang="pt-BR" altLang="pt-BR" dirty="0">
                <a:latin typeface="Calibri" panose="020F0502020204030204" pitchFamily="34" charset="0"/>
                <a:cs typeface="Times New Roman" panose="02020603050405020304" pitchFamily="18" charset="0"/>
              </a:rPr>
              <a:t>: </a:t>
            </a:r>
            <a:r>
              <a:rPr lang="pt-BR" altLang="pt-BR" i="1" dirty="0">
                <a:latin typeface="Calibri" panose="020F0502020204030204" pitchFamily="34" charset="0"/>
                <a:cs typeface="Times New Roman" panose="02020603050405020304" pitchFamily="18" charset="0"/>
              </a:rPr>
              <a:t>Open </a:t>
            </a:r>
            <a:r>
              <a:rPr lang="pt-BR" altLang="pt-BR" i="1" dirty="0" err="1">
                <a:latin typeface="Calibri" panose="020F0502020204030204" pitchFamily="34" charset="0"/>
                <a:cs typeface="Times New Roman" panose="02020603050405020304" pitchFamily="18" charset="0"/>
              </a:rPr>
              <a:t>Source</a:t>
            </a:r>
            <a:endParaRPr lang="en-US" altLang="pt-BR" i="1" dirty="0">
              <a:latin typeface="Calibri" panose="020F0502020204030204" pitchFamily="34" charset="0"/>
              <a:cs typeface="Times New Roman" panose="02020603050405020304" pitchFamily="18" charset="0"/>
            </a:endParaRPr>
          </a:p>
        </p:txBody>
      </p:sp>
      <p:pic>
        <p:nvPicPr>
          <p:cNvPr id="58371" name="Image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341438"/>
            <a:ext cx="6480175"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38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34349" y="-99392"/>
            <a:ext cx="630237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a:spcBef>
                <a:spcPct val="0"/>
              </a:spcBef>
              <a:buClrTx/>
              <a:buSzTx/>
              <a:buFontTx/>
              <a:buNone/>
            </a:pPr>
            <a:r>
              <a:rPr lang="pt-BR" altLang="pt-BR" dirty="0">
                <a:latin typeface="Calibri" panose="020F0502020204030204" pitchFamily="34" charset="0"/>
                <a:cs typeface="Times New Roman" panose="02020603050405020304" pitchFamily="18" charset="0"/>
              </a:rPr>
              <a:t>Arquitetura Especulativa de </a:t>
            </a:r>
            <a:r>
              <a:rPr lang="pt-BR" altLang="pt-BR" i="1" dirty="0">
                <a:latin typeface="Calibri" panose="020F0502020204030204" pitchFamily="34" charset="0"/>
                <a:cs typeface="Times New Roman" panose="02020603050405020304" pitchFamily="18" charset="0"/>
              </a:rPr>
              <a:t>Big Data</a:t>
            </a:r>
            <a:r>
              <a:rPr lang="pt-BR" altLang="pt-BR" dirty="0">
                <a:latin typeface="Calibri" panose="020F0502020204030204" pitchFamily="34" charset="0"/>
                <a:cs typeface="Times New Roman" panose="02020603050405020304" pitchFamily="18" charset="0"/>
              </a:rPr>
              <a:t>: </a:t>
            </a:r>
            <a:r>
              <a:rPr lang="pt-BR" altLang="pt-BR" i="1" dirty="0">
                <a:latin typeface="Calibri" panose="020F0502020204030204" pitchFamily="34" charset="0"/>
                <a:cs typeface="Times New Roman" panose="02020603050405020304" pitchFamily="18" charset="0"/>
              </a:rPr>
              <a:t>IBM</a:t>
            </a:r>
            <a:endParaRPr lang="en-US" altLang="pt-BR" i="1" dirty="0">
              <a:latin typeface="Calibri" panose="020F0502020204030204" pitchFamily="34" charset="0"/>
              <a:cs typeface="Times New Roman" panose="02020603050405020304" pitchFamily="18" charset="0"/>
            </a:endParaRPr>
          </a:p>
        </p:txBody>
      </p:sp>
      <p:pic>
        <p:nvPicPr>
          <p:cNvPr id="5" name="Imagem 4"/>
          <p:cNvPicPr>
            <a:picLocks noChangeAspect="1"/>
          </p:cNvPicPr>
          <p:nvPr/>
        </p:nvPicPr>
        <p:blipFill>
          <a:blip r:embed="rId3"/>
          <a:stretch>
            <a:fillRect/>
          </a:stretch>
        </p:blipFill>
        <p:spPr>
          <a:xfrm>
            <a:off x="323026" y="952500"/>
            <a:ext cx="7720286" cy="56447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13187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ChangeArrowheads="1"/>
          </p:cNvSpPr>
          <p:nvPr/>
        </p:nvSpPr>
        <p:spPr bwMode="auto">
          <a:xfrm>
            <a:off x="0" y="0"/>
            <a:ext cx="630237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a:spcBef>
                <a:spcPct val="0"/>
              </a:spcBef>
              <a:buClrTx/>
              <a:buSzTx/>
              <a:buFontTx/>
              <a:buNone/>
            </a:pPr>
            <a:r>
              <a:rPr lang="pt-BR" altLang="pt-BR" dirty="0">
                <a:latin typeface="Calibri" panose="020F0502020204030204" pitchFamily="34" charset="0"/>
                <a:cs typeface="Times New Roman" panose="02020603050405020304" pitchFamily="18" charset="0"/>
              </a:rPr>
              <a:t>Arquitetura Especulativa de </a:t>
            </a:r>
            <a:r>
              <a:rPr lang="pt-BR" altLang="pt-BR" i="1" dirty="0">
                <a:latin typeface="Calibri" panose="020F0502020204030204" pitchFamily="34" charset="0"/>
                <a:cs typeface="Times New Roman" panose="02020603050405020304" pitchFamily="18" charset="0"/>
              </a:rPr>
              <a:t>Big Data</a:t>
            </a:r>
            <a:r>
              <a:rPr lang="pt-BR" altLang="pt-BR" dirty="0">
                <a:latin typeface="Calibri" panose="020F0502020204030204" pitchFamily="34" charset="0"/>
                <a:cs typeface="Times New Roman" panose="02020603050405020304" pitchFamily="18" charset="0"/>
              </a:rPr>
              <a:t>: </a:t>
            </a:r>
            <a:r>
              <a:rPr lang="pt-BR" altLang="pt-BR" i="1" dirty="0">
                <a:latin typeface="Calibri" panose="020F0502020204030204" pitchFamily="34" charset="0"/>
                <a:cs typeface="Times New Roman" panose="02020603050405020304" pitchFamily="18" charset="0"/>
              </a:rPr>
              <a:t>Oracle</a:t>
            </a:r>
            <a:endParaRPr lang="en-US" altLang="pt-BR" i="1" dirty="0">
              <a:latin typeface="Calibri" panose="020F0502020204030204" pitchFamily="34" charset="0"/>
              <a:cs typeface="Times New Roman" panose="02020603050405020304" pitchFamily="18" charset="0"/>
            </a:endParaRPr>
          </a:p>
        </p:txBody>
      </p:sp>
      <p:pic>
        <p:nvPicPr>
          <p:cNvPr id="3" name="Imagem 2"/>
          <p:cNvPicPr>
            <a:picLocks noChangeAspect="1"/>
          </p:cNvPicPr>
          <p:nvPr/>
        </p:nvPicPr>
        <p:blipFill>
          <a:blip r:embed="rId3"/>
          <a:stretch>
            <a:fillRect/>
          </a:stretch>
        </p:blipFill>
        <p:spPr>
          <a:xfrm>
            <a:off x="827088" y="1052513"/>
            <a:ext cx="7302500" cy="52022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39241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4294967295"/>
          </p:nvPr>
        </p:nvSpPr>
        <p:spPr>
          <a:xfrm>
            <a:off x="486852" y="980728"/>
            <a:ext cx="8229600" cy="4525962"/>
          </a:xfrm>
          <a:prstGeom prst="rect">
            <a:avLst/>
          </a:prstGeom>
        </p:spPr>
        <p:txBody>
          <a:bodyPr>
            <a:normAutofit/>
          </a:bodyPr>
          <a:lstStyle/>
          <a:p>
            <a:r>
              <a:rPr lang="pt-BR" sz="2400" dirty="0"/>
              <a:t>Uma questão central, muitas vezes negligenciada, é uma boa modelagem dimensional. Sabemos que um Data </a:t>
            </a:r>
            <a:r>
              <a:rPr lang="pt-BR" sz="2400" dirty="0" err="1"/>
              <a:t>Warehouse</a:t>
            </a:r>
            <a:r>
              <a:rPr lang="pt-BR" sz="2400" dirty="0"/>
              <a:t> mau feito, não poderá propiciar as análises necessárias e incorreremos em três problemas simultaneamente:</a:t>
            </a:r>
          </a:p>
          <a:p>
            <a:endParaRPr lang="pt-BR" sz="2400" dirty="0"/>
          </a:p>
        </p:txBody>
      </p:sp>
      <p:pic>
        <p:nvPicPr>
          <p:cNvPr id="2" name="Imagem 1"/>
          <p:cNvPicPr>
            <a:picLocks noChangeAspect="1"/>
          </p:cNvPicPr>
          <p:nvPr/>
        </p:nvPicPr>
        <p:blipFill>
          <a:blip r:embed="rId2"/>
          <a:stretch>
            <a:fillRect/>
          </a:stretch>
        </p:blipFill>
        <p:spPr>
          <a:xfrm>
            <a:off x="1403648" y="2768767"/>
            <a:ext cx="6396008" cy="3744005"/>
          </a:xfrm>
          <a:prstGeom prst="rect">
            <a:avLst/>
          </a:prstGeom>
        </p:spPr>
      </p:pic>
      <p:sp>
        <p:nvSpPr>
          <p:cNvPr id="6" name="Rectangle 2"/>
          <p:cNvSpPr txBox="1">
            <a:spLocks noChangeArrowheads="1"/>
          </p:cNvSpPr>
          <p:nvPr/>
        </p:nvSpPr>
        <p:spPr>
          <a:xfrm>
            <a:off x="33391" y="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pt-BR" sz="2800" kern="0"/>
              <a:t>Arquitetura com Data Vault</a:t>
            </a:r>
            <a:endParaRPr lang="pt-BR" sz="2800" kern="0" dirty="0"/>
          </a:p>
        </p:txBody>
      </p:sp>
    </p:spTree>
    <p:extLst>
      <p:ext uri="{BB962C8B-B14F-4D97-AF65-F5344CB8AC3E}">
        <p14:creationId xmlns:p14="http://schemas.microsoft.com/office/powerpoint/2010/main" val="336627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txBox="1">
            <a:spLocks noChangeArrowheads="1"/>
          </p:cNvSpPr>
          <p:nvPr>
            <p:custDataLst>
              <p:tags r:id="rId1"/>
            </p:custDataLst>
          </p:nvPr>
        </p:nvSpPr>
        <p:spPr>
          <a:xfrm>
            <a:off x="0" y="0"/>
            <a:ext cx="6472238" cy="725488"/>
          </a:xfrm>
          <a:prstGeom prst="rect">
            <a:avLst/>
          </a:prstGeom>
        </p:spPr>
        <p:txBody>
          <a:bodyPr>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eaLnBrk="1" hangingPunct="1"/>
            <a:r>
              <a:rPr lang="en-US" altLang="pt-BR" sz="2800" b="1" kern="0" dirty="0"/>
              <a:t>E </a:t>
            </a:r>
            <a:r>
              <a:rPr lang="en-US" altLang="pt-BR" sz="2800" b="1" kern="0" dirty="0" err="1"/>
              <a:t>por</a:t>
            </a:r>
            <a:r>
              <a:rPr lang="en-US" altLang="pt-BR" sz="2800" b="1" kern="0" dirty="0"/>
              <a:t> que </a:t>
            </a:r>
            <a:r>
              <a:rPr lang="en-US" altLang="pt-BR" sz="2800" b="1" kern="0" dirty="0" err="1"/>
              <a:t>usar</a:t>
            </a:r>
            <a:r>
              <a:rPr lang="en-US" altLang="pt-BR" sz="2800" b="1" kern="0" dirty="0"/>
              <a:t>?</a:t>
            </a:r>
            <a:endParaRPr lang="pt-BR" altLang="pt-BR" sz="2800" b="1" kern="0" dirty="0"/>
          </a:p>
        </p:txBody>
      </p:sp>
      <p:pic>
        <p:nvPicPr>
          <p:cNvPr id="4" name="Imagem 1"/>
          <p:cNvPicPr>
            <a:picLocks noChangeAspect="1"/>
          </p:cNvPicPr>
          <p:nvPr/>
        </p:nvPicPr>
        <p:blipFill>
          <a:blip r:embed="rId3" cstate="print"/>
          <a:srcRect/>
          <a:stretch>
            <a:fillRect/>
          </a:stretch>
        </p:blipFill>
        <p:spPr bwMode="auto">
          <a:xfrm>
            <a:off x="611560" y="1124744"/>
            <a:ext cx="7872413" cy="5022850"/>
          </a:xfrm>
          <a:prstGeom prst="rect">
            <a:avLst/>
          </a:prstGeom>
          <a:noFill/>
          <a:ln w="9525">
            <a:noFill/>
            <a:miter lim="800000"/>
            <a:headEnd/>
            <a:tailEnd/>
          </a:ln>
        </p:spPr>
      </p:pic>
    </p:spTree>
    <p:extLst>
      <p:ext uri="{BB962C8B-B14F-4D97-AF65-F5344CB8AC3E}">
        <p14:creationId xmlns:p14="http://schemas.microsoft.com/office/powerpoint/2010/main" val="19074899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4294967295"/>
          </p:nvPr>
        </p:nvSpPr>
        <p:spPr>
          <a:xfrm>
            <a:off x="0" y="1143000"/>
            <a:ext cx="8892480" cy="4983163"/>
          </a:xfrm>
          <a:prstGeom prst="rect">
            <a:avLst/>
          </a:prstGeom>
        </p:spPr>
        <p:txBody>
          <a:bodyPr>
            <a:normAutofit/>
          </a:bodyPr>
          <a:lstStyle/>
          <a:p>
            <a:pPr marL="0" indent="0">
              <a:buNone/>
            </a:pPr>
            <a:r>
              <a:rPr lang="pt-BR" sz="2400" b="1" dirty="0"/>
              <a:t>Data </a:t>
            </a:r>
            <a:r>
              <a:rPr lang="pt-BR" sz="2400" b="1" dirty="0" err="1"/>
              <a:t>Vault</a:t>
            </a:r>
            <a:endParaRPr lang="pt-BR" sz="2400" b="1" dirty="0"/>
          </a:p>
          <a:p>
            <a:r>
              <a:rPr lang="pt-BR" sz="2400" dirty="0"/>
              <a:t>Trata-se de um método de modelagem de banco de dados que é projetado para fornecer armazenamento histórico de longo prazo de dados vindos de vários sistemas.</a:t>
            </a:r>
          </a:p>
          <a:p>
            <a:r>
              <a:rPr lang="pt-BR" sz="2400" dirty="0"/>
              <a:t>Como os dados a serem consultados pelo cliente podem ser posteriormente resolvidos, nessa estratégia deixa-se isso para depois, normalmente resolvida com um Modelo Dimensional. </a:t>
            </a:r>
          </a:p>
          <a:p>
            <a:r>
              <a:rPr lang="pt-BR" sz="2400" dirty="0"/>
              <a:t>Antes, segundo essa estratégia, é preciso guardar esses dados  e seus relacionamentos. </a:t>
            </a:r>
          </a:p>
          <a:p>
            <a:r>
              <a:rPr lang="pt-BR" sz="2400" dirty="0"/>
              <a:t>Esse é justamente o propósito do Data </a:t>
            </a:r>
            <a:r>
              <a:rPr lang="pt-BR" sz="2400" dirty="0" err="1"/>
              <a:t>Vault</a:t>
            </a:r>
            <a:r>
              <a:rPr lang="pt-BR" sz="2400" dirty="0"/>
              <a:t>: arquivar dados não-criticados, para preservá-los.</a:t>
            </a:r>
          </a:p>
          <a:p>
            <a:pPr marL="0" indent="0">
              <a:buNone/>
            </a:pPr>
            <a:endParaRPr lang="pt-BR" sz="2400" dirty="0"/>
          </a:p>
        </p:txBody>
      </p:sp>
      <p:sp>
        <p:nvSpPr>
          <p:cNvPr id="6" name="Rectangle 2"/>
          <p:cNvSpPr txBox="1">
            <a:spLocks noChangeArrowheads="1"/>
          </p:cNvSpPr>
          <p:nvPr/>
        </p:nvSpPr>
        <p:spPr>
          <a:xfrm>
            <a:off x="33391" y="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pt-BR" sz="2800" kern="0"/>
              <a:t>Arquitetura com Data Vault</a:t>
            </a:r>
            <a:endParaRPr lang="pt-BR" sz="2800" kern="0" dirty="0"/>
          </a:p>
        </p:txBody>
      </p:sp>
    </p:spTree>
    <p:extLst>
      <p:ext uri="{BB962C8B-B14F-4D97-AF65-F5344CB8AC3E}">
        <p14:creationId xmlns:p14="http://schemas.microsoft.com/office/powerpoint/2010/main" val="37364519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4294967295"/>
          </p:nvPr>
        </p:nvSpPr>
        <p:spPr>
          <a:xfrm>
            <a:off x="323528" y="980728"/>
            <a:ext cx="8229600" cy="4525963"/>
          </a:xfrm>
          <a:prstGeom prst="rect">
            <a:avLst/>
          </a:prstGeom>
        </p:spPr>
        <p:txBody>
          <a:bodyPr>
            <a:normAutofit/>
          </a:bodyPr>
          <a:lstStyle/>
          <a:p>
            <a:pPr marL="0" indent="0">
              <a:buNone/>
            </a:pPr>
            <a:r>
              <a:rPr lang="pt-BR" sz="2400" b="1" dirty="0"/>
              <a:t>Data </a:t>
            </a:r>
            <a:r>
              <a:rPr lang="pt-BR" sz="2400" b="1" dirty="0" err="1"/>
              <a:t>Vault</a:t>
            </a:r>
            <a:endParaRPr lang="pt-BR" sz="2400" b="1" dirty="0"/>
          </a:p>
          <a:p>
            <a:r>
              <a:rPr lang="pt-BR" sz="2400" dirty="0"/>
              <a:t>A grande questão que se encerra é o choque entre duas vertentes:</a:t>
            </a:r>
          </a:p>
          <a:p>
            <a:pPr lvl="1"/>
            <a:r>
              <a:rPr lang="pt-BR" sz="2000" dirty="0"/>
              <a:t>Governança de Dados: Pensando em termos de governança, temos uma discussão interessante sobre a valia em se guardar dados necessariamente impuros. Vários especialistas advogam que esse tipo de estratégia viola vários princípios de governança, até porque assume-se o armazenamento de dados impuros.</a:t>
            </a:r>
          </a:p>
          <a:p>
            <a:pPr lvl="1"/>
            <a:r>
              <a:rPr lang="pt-BR" sz="2000" dirty="0"/>
              <a:t>Versões da Verdade: Por outro lado, o processo de ETL naturalmente seleciona tão somente os aspectos que foram previamente estabelecidos quando da criação do modelo dimensional e não a real necessidade do tomador de decisão.</a:t>
            </a:r>
          </a:p>
          <a:p>
            <a:pPr marL="0" indent="0">
              <a:buNone/>
            </a:pPr>
            <a:endParaRPr lang="pt-BR" sz="2400" dirty="0"/>
          </a:p>
        </p:txBody>
      </p:sp>
      <p:sp>
        <p:nvSpPr>
          <p:cNvPr id="6" name="Rectangle 2"/>
          <p:cNvSpPr txBox="1">
            <a:spLocks noChangeArrowheads="1"/>
          </p:cNvSpPr>
          <p:nvPr/>
        </p:nvSpPr>
        <p:spPr>
          <a:xfrm>
            <a:off x="33391" y="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pt-BR" sz="2800" kern="0"/>
              <a:t>Arquitetura com Data Vault</a:t>
            </a:r>
            <a:endParaRPr lang="pt-BR" sz="2800" kern="0" dirty="0"/>
          </a:p>
        </p:txBody>
      </p:sp>
    </p:spTree>
    <p:extLst>
      <p:ext uri="{BB962C8B-B14F-4D97-AF65-F5344CB8AC3E}">
        <p14:creationId xmlns:p14="http://schemas.microsoft.com/office/powerpoint/2010/main" val="394169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4294967295"/>
          </p:nvPr>
        </p:nvSpPr>
        <p:spPr>
          <a:xfrm>
            <a:off x="395536" y="1138278"/>
            <a:ext cx="8229600" cy="4525963"/>
          </a:xfrm>
          <a:prstGeom prst="rect">
            <a:avLst/>
          </a:prstGeom>
        </p:spPr>
        <p:txBody>
          <a:bodyPr>
            <a:normAutofit/>
          </a:bodyPr>
          <a:lstStyle/>
          <a:p>
            <a:pPr marL="0" indent="0">
              <a:buNone/>
            </a:pPr>
            <a:r>
              <a:rPr lang="pt-BR" sz="2400" b="1" dirty="0"/>
              <a:t>Data </a:t>
            </a:r>
            <a:r>
              <a:rPr lang="pt-BR" sz="2400" b="1" dirty="0" err="1"/>
              <a:t>Vault</a:t>
            </a:r>
            <a:r>
              <a:rPr lang="pt-BR" sz="2400" b="1" dirty="0"/>
              <a:t> - Arquitetura</a:t>
            </a:r>
          </a:p>
        </p:txBody>
      </p:sp>
      <p:pic>
        <p:nvPicPr>
          <p:cNvPr id="6" name="Imagem 5" descr="Arquitetura de um EDW extendida com um Data Vault entre as fontes e os Data Marts.">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11560" y="1988840"/>
            <a:ext cx="8013576" cy="3384376"/>
          </a:xfrm>
          <a:prstGeom prst="rect">
            <a:avLst/>
          </a:prstGeom>
          <a:noFill/>
          <a:ln>
            <a:noFill/>
          </a:ln>
        </p:spPr>
      </p:pic>
      <p:sp>
        <p:nvSpPr>
          <p:cNvPr id="7" name="Rectangle 2"/>
          <p:cNvSpPr txBox="1">
            <a:spLocks noChangeArrowheads="1"/>
          </p:cNvSpPr>
          <p:nvPr/>
        </p:nvSpPr>
        <p:spPr>
          <a:xfrm>
            <a:off x="33391" y="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pt-BR" sz="2800" kern="0"/>
              <a:t>Arquitetura com Data Vault</a:t>
            </a:r>
            <a:endParaRPr lang="pt-BR" sz="2800" kern="0" dirty="0"/>
          </a:p>
        </p:txBody>
      </p:sp>
    </p:spTree>
    <p:extLst>
      <p:ext uri="{BB962C8B-B14F-4D97-AF65-F5344CB8AC3E}">
        <p14:creationId xmlns:p14="http://schemas.microsoft.com/office/powerpoint/2010/main" val="21269718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4294967295"/>
          </p:nvPr>
        </p:nvSpPr>
        <p:spPr>
          <a:xfrm>
            <a:off x="539552" y="1052736"/>
            <a:ext cx="8362950" cy="4756150"/>
          </a:xfrm>
          <a:prstGeom prst="rect">
            <a:avLst/>
          </a:prstGeom>
        </p:spPr>
        <p:txBody>
          <a:bodyPr>
            <a:normAutofit lnSpcReduction="10000"/>
          </a:bodyPr>
          <a:lstStyle/>
          <a:p>
            <a:pPr marL="0" indent="0">
              <a:buNone/>
            </a:pPr>
            <a:r>
              <a:rPr lang="pt-BR" sz="2400" b="1" dirty="0"/>
              <a:t>Data </a:t>
            </a:r>
            <a:r>
              <a:rPr lang="pt-BR" sz="2400" b="1" dirty="0" err="1"/>
              <a:t>Vault</a:t>
            </a:r>
            <a:r>
              <a:rPr lang="pt-BR" sz="2400" b="1" dirty="0"/>
              <a:t>, </a:t>
            </a:r>
            <a:r>
              <a:rPr lang="pt-BR" sz="2400" dirty="0"/>
              <a:t>definido pelo criador do conceito Dan </a:t>
            </a:r>
            <a:r>
              <a:rPr lang="pt-BR" sz="2400" dirty="0" err="1"/>
              <a:t>Linstedt</a:t>
            </a:r>
            <a:endParaRPr lang="pt-BR" sz="2400" b="1" dirty="0"/>
          </a:p>
          <a:p>
            <a:pPr marL="0" indent="0">
              <a:buNone/>
            </a:pPr>
            <a:endParaRPr lang="pt-BR" sz="2400" dirty="0"/>
          </a:p>
          <a:p>
            <a:pPr marL="0" indent="0">
              <a:buNone/>
            </a:pPr>
            <a:r>
              <a:rPr lang="pt-BR" sz="2400" dirty="0"/>
              <a:t>DEFINIÇÃO : Data </a:t>
            </a:r>
            <a:r>
              <a:rPr lang="pt-BR" sz="2400" dirty="0" err="1"/>
              <a:t>Vault</a:t>
            </a:r>
            <a:r>
              <a:rPr lang="pt-BR" sz="2400" dirty="0"/>
              <a:t> é o detalhe dos dados orientado, com seu histórico rastreado e preservado, com todo conjunto de tabelas normalizadas que suportam uma ou mais áreas funcionais de negócio, como camada anterior ao ETL tradicional. </a:t>
            </a:r>
          </a:p>
          <a:p>
            <a:pPr marL="0" indent="0">
              <a:buNone/>
            </a:pPr>
            <a:r>
              <a:rPr lang="pt-BR" sz="2400" dirty="0"/>
              <a:t>Trata-se de uma abordagem híbrida que engloba o melhor   entre forma terceiro normal ( 3NF ) e o esquema em estrela. Cria um projeto flexível, escalável , consistente e adaptável às necessidades da empresa . </a:t>
            </a:r>
          </a:p>
          <a:p>
            <a:pPr marL="0" indent="0">
              <a:buNone/>
            </a:pPr>
            <a:r>
              <a:rPr lang="pt-BR" sz="2400" dirty="0"/>
              <a:t>Trata-se de um modelo de dados que é projetado especificamente para atender às necessidades de data </a:t>
            </a:r>
            <a:r>
              <a:rPr lang="pt-BR" sz="2400" dirty="0" err="1"/>
              <a:t>warehouses</a:t>
            </a:r>
            <a:r>
              <a:rPr lang="pt-BR" sz="2400" dirty="0"/>
              <a:t>.</a:t>
            </a:r>
          </a:p>
        </p:txBody>
      </p:sp>
      <p:sp>
        <p:nvSpPr>
          <p:cNvPr id="6" name="Rectangle 2"/>
          <p:cNvSpPr txBox="1">
            <a:spLocks noChangeArrowheads="1"/>
          </p:cNvSpPr>
          <p:nvPr/>
        </p:nvSpPr>
        <p:spPr>
          <a:xfrm>
            <a:off x="33391" y="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pt-BR" sz="2800" kern="0"/>
              <a:t>Arquitetura com Data Vault</a:t>
            </a:r>
            <a:endParaRPr lang="pt-BR" sz="2800" kern="0" dirty="0"/>
          </a:p>
        </p:txBody>
      </p:sp>
    </p:spTree>
    <p:extLst>
      <p:ext uri="{BB962C8B-B14F-4D97-AF65-F5344CB8AC3E}">
        <p14:creationId xmlns:p14="http://schemas.microsoft.com/office/powerpoint/2010/main" val="37540643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33391" y="0"/>
            <a:ext cx="8229600" cy="1143000"/>
          </a:xfrm>
          <a:prstGeom prst="rect">
            <a:avLst/>
          </a:prstGeom>
        </p:spPr>
        <p:txBody>
          <a:bodyPr/>
          <a:lstStyle/>
          <a:p>
            <a:pPr algn="l"/>
            <a:r>
              <a:rPr lang="pt-BR" sz="2800" dirty="0"/>
              <a:t>Arquitetura com Data </a:t>
            </a:r>
            <a:r>
              <a:rPr lang="pt-BR" sz="2800" dirty="0" err="1"/>
              <a:t>Vault</a:t>
            </a:r>
            <a:endParaRPr lang="pt-BR" sz="2800" dirty="0"/>
          </a:p>
        </p:txBody>
      </p:sp>
      <p:sp>
        <p:nvSpPr>
          <p:cNvPr id="15363" name="Rectangle 3"/>
          <p:cNvSpPr>
            <a:spLocks noGrp="1" noChangeArrowheads="1"/>
          </p:cNvSpPr>
          <p:nvPr>
            <p:ph idx="4294967295"/>
          </p:nvPr>
        </p:nvSpPr>
        <p:spPr>
          <a:xfrm>
            <a:off x="395536" y="1143000"/>
            <a:ext cx="8362950" cy="4756150"/>
          </a:xfrm>
          <a:prstGeom prst="rect">
            <a:avLst/>
          </a:prstGeom>
        </p:spPr>
        <p:txBody>
          <a:bodyPr>
            <a:normAutofit/>
          </a:bodyPr>
          <a:lstStyle/>
          <a:p>
            <a:pPr marL="0" indent="0">
              <a:buNone/>
            </a:pPr>
            <a:r>
              <a:rPr lang="pt-BR" sz="2400" b="1" dirty="0"/>
              <a:t>Data </a:t>
            </a:r>
            <a:r>
              <a:rPr lang="pt-BR" sz="2400" b="1" dirty="0" err="1"/>
              <a:t>Vault</a:t>
            </a:r>
            <a:r>
              <a:rPr lang="pt-BR" sz="2400" b="1" dirty="0"/>
              <a:t>, </a:t>
            </a:r>
            <a:r>
              <a:rPr lang="pt-BR" sz="2400" dirty="0"/>
              <a:t>mais do mesmo?</a:t>
            </a:r>
            <a:endParaRPr lang="pt-BR" sz="2400" b="1" dirty="0"/>
          </a:p>
          <a:p>
            <a:pPr marL="0" indent="0">
              <a:buNone/>
            </a:pPr>
            <a:endParaRPr lang="pt-BR" sz="2400" dirty="0"/>
          </a:p>
          <a:p>
            <a:pPr marL="0" indent="0">
              <a:buNone/>
            </a:pPr>
            <a:r>
              <a:rPr lang="pt-BR" sz="2400" dirty="0"/>
              <a:t>Por outro lado, embora possamos ter todos os dados do passado, o que resultaria em imenso espaço de armazenamento, também teremos preservado os três problemas apontados, apenas estaremos tornando sua solução mais viável, contudo com gastos enormes relativos a construção do depósito intermediário entre os dados do transacional e do dimensional.</a:t>
            </a:r>
          </a:p>
        </p:txBody>
      </p:sp>
    </p:spTree>
    <p:extLst>
      <p:ext uri="{BB962C8B-B14F-4D97-AF65-F5344CB8AC3E}">
        <p14:creationId xmlns:p14="http://schemas.microsoft.com/office/powerpoint/2010/main" val="9464398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4294967295"/>
          </p:nvPr>
        </p:nvSpPr>
        <p:spPr bwMode="auto">
          <a:xfrm>
            <a:off x="0" y="6308725"/>
            <a:ext cx="8642350" cy="3603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None/>
            </a:pPr>
            <a:r>
              <a:rPr lang="pt-BR" altLang="pt-BR" sz="1600" i="0" dirty="0">
                <a:solidFill>
                  <a:schemeClr val="bg2"/>
                </a:solidFill>
              </a:rPr>
              <a:t>Autor: Prof. Jorge Surian</a:t>
            </a:r>
          </a:p>
        </p:txBody>
      </p:sp>
    </p:spTree>
    <p:extLst>
      <p:ext uri="{BB962C8B-B14F-4D97-AF65-F5344CB8AC3E}">
        <p14:creationId xmlns:p14="http://schemas.microsoft.com/office/powerpoint/2010/main" val="559394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txBox="1">
            <a:spLocks noChangeArrowheads="1"/>
          </p:cNvSpPr>
          <p:nvPr>
            <p:custDataLst>
              <p:tags r:id="rId1"/>
            </p:custDataLst>
          </p:nvPr>
        </p:nvSpPr>
        <p:spPr>
          <a:xfrm>
            <a:off x="0" y="0"/>
            <a:ext cx="6472238" cy="725488"/>
          </a:xfrm>
          <a:prstGeom prst="rect">
            <a:avLst/>
          </a:prstGeom>
        </p:spPr>
        <p:txBody>
          <a:bodyPr>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eaLnBrk="1" hangingPunct="1"/>
            <a:r>
              <a:rPr lang="en-US" altLang="pt-BR" sz="2800" b="1" kern="0" dirty="0"/>
              <a:t>E </a:t>
            </a:r>
            <a:r>
              <a:rPr lang="en-US" altLang="pt-BR" sz="2800" b="1" kern="0" dirty="0" err="1"/>
              <a:t>por</a:t>
            </a:r>
            <a:r>
              <a:rPr lang="en-US" altLang="pt-BR" sz="2800" b="1" kern="0" dirty="0"/>
              <a:t> que </a:t>
            </a:r>
            <a:r>
              <a:rPr lang="en-US" altLang="pt-BR" sz="2800" b="1" kern="0" dirty="0" err="1"/>
              <a:t>usar</a:t>
            </a:r>
            <a:r>
              <a:rPr lang="en-US" altLang="pt-BR" sz="2800" b="1" kern="0" dirty="0"/>
              <a:t>?</a:t>
            </a:r>
            <a:endParaRPr lang="pt-BR" altLang="pt-BR" sz="2800" b="1" kern="0" dirty="0"/>
          </a:p>
        </p:txBody>
      </p:sp>
      <p:pic>
        <p:nvPicPr>
          <p:cNvPr id="4" name="Imagem 2"/>
          <p:cNvPicPr>
            <a:picLocks noChangeAspect="1"/>
          </p:cNvPicPr>
          <p:nvPr/>
        </p:nvPicPr>
        <p:blipFill>
          <a:blip r:embed="rId3" cstate="print"/>
          <a:srcRect/>
          <a:stretch>
            <a:fillRect/>
          </a:stretch>
        </p:blipFill>
        <p:spPr bwMode="auto">
          <a:xfrm>
            <a:off x="539552" y="1196752"/>
            <a:ext cx="7848600" cy="4184650"/>
          </a:xfrm>
          <a:prstGeom prst="rect">
            <a:avLst/>
          </a:prstGeom>
          <a:noFill/>
          <a:ln w="9525">
            <a:noFill/>
            <a:miter lim="800000"/>
            <a:headEnd/>
            <a:tailEnd/>
          </a:ln>
        </p:spPr>
      </p:pic>
    </p:spTree>
    <p:extLst>
      <p:ext uri="{BB962C8B-B14F-4D97-AF65-F5344CB8AC3E}">
        <p14:creationId xmlns:p14="http://schemas.microsoft.com/office/powerpoint/2010/main" val="3764862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txBox="1">
            <a:spLocks noChangeArrowheads="1"/>
          </p:cNvSpPr>
          <p:nvPr>
            <p:custDataLst>
              <p:tags r:id="rId1"/>
            </p:custDataLst>
          </p:nvPr>
        </p:nvSpPr>
        <p:spPr>
          <a:xfrm>
            <a:off x="0" y="0"/>
            <a:ext cx="6472238" cy="725488"/>
          </a:xfrm>
          <a:prstGeom prst="rect">
            <a:avLst/>
          </a:prstGeom>
        </p:spPr>
        <p:txBody>
          <a:bodyPr>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eaLnBrk="1" hangingPunct="1"/>
            <a:r>
              <a:rPr lang="en-US" altLang="pt-BR" sz="2800" b="1" kern="0" dirty="0"/>
              <a:t>E </a:t>
            </a:r>
            <a:r>
              <a:rPr lang="en-US" altLang="pt-BR" sz="2800" b="1" kern="0" dirty="0" err="1"/>
              <a:t>por</a:t>
            </a:r>
            <a:r>
              <a:rPr lang="en-US" altLang="pt-BR" sz="2800" b="1" kern="0" dirty="0"/>
              <a:t> que </a:t>
            </a:r>
            <a:r>
              <a:rPr lang="en-US" altLang="pt-BR" sz="2800" b="1" kern="0" dirty="0" err="1"/>
              <a:t>usar</a:t>
            </a:r>
            <a:r>
              <a:rPr lang="en-US" altLang="pt-BR" sz="2800" b="1" kern="0" dirty="0"/>
              <a:t>?</a:t>
            </a:r>
            <a:endParaRPr lang="pt-BR" altLang="pt-BR" sz="2800" b="1" kern="0" dirty="0"/>
          </a:p>
        </p:txBody>
      </p:sp>
      <p:pic>
        <p:nvPicPr>
          <p:cNvPr id="5" name="Imagem 1"/>
          <p:cNvPicPr>
            <a:picLocks noChangeAspect="1"/>
          </p:cNvPicPr>
          <p:nvPr/>
        </p:nvPicPr>
        <p:blipFill>
          <a:blip r:embed="rId3" cstate="print"/>
          <a:srcRect/>
          <a:stretch>
            <a:fillRect/>
          </a:stretch>
        </p:blipFill>
        <p:spPr bwMode="auto">
          <a:xfrm>
            <a:off x="611560" y="1196752"/>
            <a:ext cx="7489825" cy="4270375"/>
          </a:xfrm>
          <a:prstGeom prst="rect">
            <a:avLst/>
          </a:prstGeom>
          <a:noFill/>
          <a:ln w="9525">
            <a:noFill/>
            <a:miter lim="800000"/>
            <a:headEnd/>
            <a:tailEnd/>
          </a:ln>
        </p:spPr>
      </p:pic>
    </p:spTree>
    <p:extLst>
      <p:ext uri="{BB962C8B-B14F-4D97-AF65-F5344CB8AC3E}">
        <p14:creationId xmlns:p14="http://schemas.microsoft.com/office/powerpoint/2010/main" val="333880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8519" y="692696"/>
            <a:ext cx="8232594" cy="6165304"/>
          </a:xfrm>
          <a:prstGeom prst="rect">
            <a:avLst/>
          </a:prstGeom>
          <a:noFill/>
          <a:ln w="9525">
            <a:noFill/>
            <a:miter lim="800000"/>
            <a:headEnd/>
            <a:tailEnd/>
          </a:ln>
        </p:spPr>
      </p:pic>
      <p:sp>
        <p:nvSpPr>
          <p:cNvPr id="5" name="CaixaDeTexto 4"/>
          <p:cNvSpPr txBox="1"/>
          <p:nvPr/>
        </p:nvSpPr>
        <p:spPr>
          <a:xfrm>
            <a:off x="-36512" y="87015"/>
            <a:ext cx="6732240" cy="461665"/>
          </a:xfrm>
          <a:prstGeom prst="rect">
            <a:avLst/>
          </a:prstGeom>
          <a:noFill/>
        </p:spPr>
        <p:txBody>
          <a:bodyPr wrap="square" rtlCol="0">
            <a:spAutoFit/>
          </a:bodyPr>
          <a:lstStyle/>
          <a:p>
            <a:r>
              <a:rPr lang="pt-BR" sz="2400" b="1" dirty="0"/>
              <a:t>Fundamentos Arquitetônicos de Data </a:t>
            </a:r>
            <a:r>
              <a:rPr lang="pt-BR" sz="2400" b="1" dirty="0" err="1"/>
              <a:t>Warehouse</a:t>
            </a:r>
            <a:endParaRPr lang="pt-BR" sz="2400" b="1" dirty="0"/>
          </a:p>
        </p:txBody>
      </p:sp>
    </p:spTree>
    <p:extLst>
      <p:ext uri="{BB962C8B-B14F-4D97-AF65-F5344CB8AC3E}">
        <p14:creationId xmlns:p14="http://schemas.microsoft.com/office/powerpoint/2010/main" val="1276013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txBox="1">
            <a:spLocks noChangeArrowheads="1"/>
          </p:cNvSpPr>
          <p:nvPr>
            <p:custDataLst>
              <p:tags r:id="rId2"/>
            </p:custDataLst>
          </p:nvPr>
        </p:nvSpPr>
        <p:spPr bwMode="auto">
          <a:xfrm>
            <a:off x="-180528" y="-33104"/>
            <a:ext cx="6472238" cy="725488"/>
          </a:xfrm>
          <a:prstGeom prst="rect">
            <a:avLst/>
          </a:prstGeom>
          <a:noFill/>
          <a:ln w="9525">
            <a:noFill/>
            <a:miter lim="800000"/>
            <a:headEnd/>
            <a:tailEnd/>
          </a:ln>
        </p:spPr>
        <p:txBody>
          <a:bodyPr anchor="ctr"/>
          <a:lstStyle/>
          <a:p>
            <a:pPr eaLnBrk="1" hangingPunct="1">
              <a:lnSpc>
                <a:spcPct val="90000"/>
              </a:lnSpc>
            </a:pPr>
            <a:r>
              <a:rPr lang="en-US" altLang="pt-BR" sz="2800" dirty="0" err="1">
                <a:solidFill>
                  <a:srgbClr val="000000"/>
                </a:solidFill>
                <a:latin typeface="Calibri" pitchFamily="34" charset="0"/>
              </a:rPr>
              <a:t>Visão</a:t>
            </a:r>
            <a:r>
              <a:rPr lang="en-US" altLang="pt-BR" sz="2800" dirty="0">
                <a:solidFill>
                  <a:srgbClr val="000000"/>
                </a:solidFill>
                <a:latin typeface="Calibri" pitchFamily="34" charset="0"/>
              </a:rPr>
              <a:t> </a:t>
            </a:r>
            <a:r>
              <a:rPr lang="en-US" altLang="pt-BR" sz="2800" dirty="0" err="1">
                <a:solidFill>
                  <a:srgbClr val="000000"/>
                </a:solidFill>
                <a:latin typeface="Calibri" pitchFamily="34" charset="0"/>
              </a:rPr>
              <a:t>Geral</a:t>
            </a:r>
            <a:r>
              <a:rPr lang="en-US" altLang="pt-BR" sz="2800" dirty="0">
                <a:solidFill>
                  <a:srgbClr val="000000"/>
                </a:solidFill>
                <a:latin typeface="Calibri" pitchFamily="34" charset="0"/>
              </a:rPr>
              <a:t> do Data Warehouse</a:t>
            </a:r>
            <a:endParaRPr lang="pt-BR" altLang="pt-BR" sz="2800" dirty="0">
              <a:solidFill>
                <a:srgbClr val="000000"/>
              </a:solidFill>
              <a:latin typeface="Calibri" pitchFamily="34" charset="0"/>
            </a:endParaRPr>
          </a:p>
        </p:txBody>
      </p:sp>
      <p:pic>
        <p:nvPicPr>
          <p:cNvPr id="4" name="Imagem 2"/>
          <p:cNvPicPr>
            <a:picLocks noChangeAspect="1"/>
          </p:cNvPicPr>
          <p:nvPr/>
        </p:nvPicPr>
        <p:blipFill>
          <a:blip r:embed="rId5" cstate="print"/>
          <a:srcRect/>
          <a:stretch>
            <a:fillRect/>
          </a:stretch>
        </p:blipFill>
        <p:spPr bwMode="auto">
          <a:xfrm>
            <a:off x="467544" y="1052736"/>
            <a:ext cx="8459788" cy="502443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0501583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txBox="1">
            <a:spLocks noChangeArrowheads="1"/>
          </p:cNvSpPr>
          <p:nvPr>
            <p:custDataLst>
              <p:tags r:id="rId2"/>
            </p:custDataLst>
          </p:nvPr>
        </p:nvSpPr>
        <p:spPr bwMode="auto">
          <a:xfrm>
            <a:off x="0" y="3379"/>
            <a:ext cx="6472238" cy="725488"/>
          </a:xfrm>
          <a:prstGeom prst="rect">
            <a:avLst/>
          </a:prstGeom>
          <a:noFill/>
          <a:ln w="9525">
            <a:noFill/>
            <a:miter lim="800000"/>
            <a:headEnd/>
            <a:tailEnd/>
          </a:ln>
        </p:spPr>
        <p:txBody>
          <a:bodyPr anchor="ctr"/>
          <a:lstStyle/>
          <a:p>
            <a:pPr eaLnBrk="1" hangingPunct="1">
              <a:lnSpc>
                <a:spcPct val="90000"/>
              </a:lnSpc>
            </a:pPr>
            <a:r>
              <a:rPr lang="en-US" altLang="pt-BR" sz="2800" b="1" dirty="0">
                <a:solidFill>
                  <a:srgbClr val="000000"/>
                </a:solidFill>
                <a:latin typeface="Calibri" pitchFamily="34" charset="0"/>
              </a:rPr>
              <a:t>OLTP x OLAP</a:t>
            </a:r>
            <a:endParaRPr lang="pt-BR" altLang="pt-BR" sz="2800" b="1" dirty="0">
              <a:solidFill>
                <a:srgbClr val="000000"/>
              </a:solidFill>
              <a:latin typeface="Calibri" pitchFamily="34" charset="0"/>
            </a:endParaRPr>
          </a:p>
        </p:txBody>
      </p:sp>
      <p:pic>
        <p:nvPicPr>
          <p:cNvPr id="5" name="Imagem 2"/>
          <p:cNvPicPr>
            <a:picLocks noChangeAspect="1"/>
          </p:cNvPicPr>
          <p:nvPr/>
        </p:nvPicPr>
        <p:blipFill>
          <a:blip r:embed="rId5" cstate="print"/>
          <a:srcRect/>
          <a:stretch>
            <a:fillRect/>
          </a:stretch>
        </p:blipFill>
        <p:spPr bwMode="auto">
          <a:xfrm>
            <a:off x="899592" y="908720"/>
            <a:ext cx="7159799" cy="568863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5056707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txBox="1">
            <a:spLocks noChangeArrowheads="1"/>
          </p:cNvSpPr>
          <p:nvPr>
            <p:custDataLst>
              <p:tags r:id="rId2"/>
            </p:custDataLst>
          </p:nvPr>
        </p:nvSpPr>
        <p:spPr bwMode="auto">
          <a:xfrm>
            <a:off x="-108520" y="0"/>
            <a:ext cx="6472238" cy="725488"/>
          </a:xfrm>
          <a:prstGeom prst="rect">
            <a:avLst/>
          </a:prstGeom>
          <a:noFill/>
          <a:ln w="9525">
            <a:noFill/>
            <a:miter lim="800000"/>
            <a:headEnd/>
            <a:tailEnd/>
          </a:ln>
        </p:spPr>
        <p:txBody>
          <a:bodyPr anchor="ctr"/>
          <a:lstStyle/>
          <a:p>
            <a:pPr eaLnBrk="1" hangingPunct="1">
              <a:lnSpc>
                <a:spcPct val="90000"/>
              </a:lnSpc>
            </a:pPr>
            <a:r>
              <a:rPr lang="en-US" altLang="pt-BR" sz="2800" b="1" dirty="0" err="1">
                <a:solidFill>
                  <a:srgbClr val="000000"/>
                </a:solidFill>
                <a:latin typeface="Calibri" pitchFamily="34" charset="0"/>
              </a:rPr>
              <a:t>Arquitetura</a:t>
            </a:r>
            <a:r>
              <a:rPr lang="en-US" altLang="pt-BR" sz="2800" b="1" dirty="0">
                <a:solidFill>
                  <a:srgbClr val="000000"/>
                </a:solidFill>
                <a:latin typeface="Calibri" pitchFamily="34" charset="0"/>
              </a:rPr>
              <a:t> </a:t>
            </a:r>
            <a:r>
              <a:rPr lang="en-US" altLang="pt-BR" sz="2800" b="1" dirty="0" err="1">
                <a:solidFill>
                  <a:srgbClr val="000000"/>
                </a:solidFill>
                <a:latin typeface="Calibri" pitchFamily="34" charset="0"/>
              </a:rPr>
              <a:t>Geral</a:t>
            </a:r>
            <a:r>
              <a:rPr lang="en-US" altLang="pt-BR" sz="2800" b="1" dirty="0">
                <a:solidFill>
                  <a:srgbClr val="000000"/>
                </a:solidFill>
                <a:latin typeface="Calibri" pitchFamily="34" charset="0"/>
              </a:rPr>
              <a:t> de BI (</a:t>
            </a:r>
            <a:r>
              <a:rPr lang="en-US" altLang="pt-BR" sz="2800" b="1" dirty="0" err="1">
                <a:solidFill>
                  <a:srgbClr val="000000"/>
                </a:solidFill>
                <a:latin typeface="Calibri" pitchFamily="34" charset="0"/>
              </a:rPr>
              <a:t>Negócios</a:t>
            </a:r>
            <a:r>
              <a:rPr lang="en-US" altLang="pt-BR" sz="2800" b="1" dirty="0">
                <a:solidFill>
                  <a:srgbClr val="000000"/>
                </a:solidFill>
                <a:latin typeface="Calibri" pitchFamily="34" charset="0"/>
              </a:rPr>
              <a:t>)</a:t>
            </a:r>
            <a:endParaRPr lang="pt-BR" altLang="pt-BR" sz="2800" b="1" dirty="0">
              <a:solidFill>
                <a:srgbClr val="000000"/>
              </a:solidFill>
              <a:latin typeface="Calibri" pitchFamily="34" charset="0"/>
            </a:endParaRPr>
          </a:p>
        </p:txBody>
      </p:sp>
      <p:pic>
        <p:nvPicPr>
          <p:cNvPr id="63491" name="Picture 4"/>
          <p:cNvPicPr>
            <a:picLocks noChangeAspect="1" noChangeArrowheads="1"/>
          </p:cNvPicPr>
          <p:nvPr/>
        </p:nvPicPr>
        <p:blipFill>
          <a:blip r:embed="rId5" cstate="print"/>
          <a:srcRect/>
          <a:stretch>
            <a:fillRect/>
          </a:stretch>
        </p:blipFill>
        <p:spPr bwMode="auto">
          <a:xfrm>
            <a:off x="338138" y="1287463"/>
            <a:ext cx="8467725" cy="42291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0569860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txBox="1">
            <a:spLocks noChangeArrowheads="1"/>
          </p:cNvSpPr>
          <p:nvPr>
            <p:custDataLst>
              <p:tags r:id="rId2"/>
            </p:custDataLst>
          </p:nvPr>
        </p:nvSpPr>
        <p:spPr bwMode="auto">
          <a:xfrm>
            <a:off x="0" y="0"/>
            <a:ext cx="6472238" cy="725488"/>
          </a:xfrm>
          <a:prstGeom prst="rect">
            <a:avLst/>
          </a:prstGeom>
          <a:noFill/>
          <a:ln w="9525">
            <a:noFill/>
            <a:miter lim="800000"/>
            <a:headEnd/>
            <a:tailEnd/>
          </a:ln>
        </p:spPr>
        <p:txBody>
          <a:bodyPr anchor="ctr"/>
          <a:lstStyle/>
          <a:p>
            <a:pPr eaLnBrk="1" hangingPunct="1">
              <a:lnSpc>
                <a:spcPct val="90000"/>
              </a:lnSpc>
            </a:pPr>
            <a:r>
              <a:rPr lang="en-US" altLang="pt-BR" sz="2800" b="1" dirty="0" err="1">
                <a:solidFill>
                  <a:srgbClr val="000000"/>
                </a:solidFill>
                <a:latin typeface="Calibri" pitchFamily="34" charset="0"/>
              </a:rPr>
              <a:t>Arquitetura</a:t>
            </a:r>
            <a:r>
              <a:rPr lang="en-US" altLang="pt-BR" sz="2800" b="1" dirty="0">
                <a:solidFill>
                  <a:srgbClr val="000000"/>
                </a:solidFill>
                <a:latin typeface="Calibri" pitchFamily="34" charset="0"/>
              </a:rPr>
              <a:t> </a:t>
            </a:r>
            <a:r>
              <a:rPr lang="en-US" altLang="pt-BR" sz="2800" b="1" dirty="0" err="1">
                <a:solidFill>
                  <a:srgbClr val="000000"/>
                </a:solidFill>
                <a:latin typeface="Calibri" pitchFamily="34" charset="0"/>
              </a:rPr>
              <a:t>Geral</a:t>
            </a:r>
            <a:r>
              <a:rPr lang="en-US" altLang="pt-BR" sz="2800" b="1" dirty="0">
                <a:solidFill>
                  <a:srgbClr val="000000"/>
                </a:solidFill>
                <a:latin typeface="Calibri" pitchFamily="34" charset="0"/>
              </a:rPr>
              <a:t> de Data Warehouse</a:t>
            </a:r>
            <a:endParaRPr lang="pt-BR" altLang="pt-BR" sz="2800" b="1" dirty="0">
              <a:solidFill>
                <a:srgbClr val="000000"/>
              </a:solidFill>
              <a:latin typeface="Calibri" pitchFamily="34" charset="0"/>
            </a:endParaRPr>
          </a:p>
        </p:txBody>
      </p:sp>
      <p:sp>
        <p:nvSpPr>
          <p:cNvPr id="5" name="Rectangle 3"/>
          <p:cNvSpPr txBox="1">
            <a:spLocks noChangeArrowheads="1"/>
          </p:cNvSpPr>
          <p:nvPr>
            <p:custDataLst>
              <p:tags r:id="rId3"/>
            </p:custDataLst>
          </p:nvPr>
        </p:nvSpPr>
        <p:spPr bwMode="auto">
          <a:xfrm>
            <a:off x="251520" y="1340768"/>
            <a:ext cx="3625850" cy="2873375"/>
          </a:xfrm>
          <a:prstGeom prst="rect">
            <a:avLst/>
          </a:prstGeom>
          <a:noFill/>
          <a:ln w="9525">
            <a:noFill/>
            <a:miter lim="800000"/>
            <a:headEnd/>
            <a:tailEnd/>
          </a:ln>
        </p:spPr>
        <p:txBody>
          <a:bodyPr/>
          <a:lstStyle/>
          <a:p>
            <a:pPr marL="182563" indent="-182563">
              <a:lnSpc>
                <a:spcPct val="150000"/>
              </a:lnSpc>
              <a:spcBef>
                <a:spcPct val="30000"/>
              </a:spcBef>
              <a:buClr>
                <a:schemeClr val="bg2"/>
              </a:buClr>
              <a:buFont typeface="Wingdings" pitchFamily="2" charset="2"/>
              <a:buChar char="§"/>
              <a:defRPr/>
            </a:pPr>
            <a:r>
              <a:rPr lang="en-US" sz="1800" kern="0" dirty="0">
                <a:solidFill>
                  <a:srgbClr val="000000"/>
                </a:solidFill>
                <a:latin typeface="Calibri" pitchFamily="34" charset="0"/>
              </a:rPr>
              <a:t>Operational Systems</a:t>
            </a:r>
            <a:endParaRPr lang="pt-BR" sz="1800" kern="0" dirty="0">
              <a:solidFill>
                <a:srgbClr val="000000"/>
              </a:solidFill>
              <a:latin typeface="Calibri" pitchFamily="34" charset="0"/>
            </a:endParaRPr>
          </a:p>
          <a:p>
            <a:pPr marL="182563" indent="-182563">
              <a:lnSpc>
                <a:spcPct val="150000"/>
              </a:lnSpc>
              <a:spcBef>
                <a:spcPct val="30000"/>
              </a:spcBef>
              <a:buClr>
                <a:schemeClr val="bg2"/>
              </a:buClr>
              <a:buFont typeface="Wingdings" pitchFamily="2" charset="2"/>
              <a:buChar char="§"/>
              <a:defRPr/>
            </a:pPr>
            <a:r>
              <a:rPr lang="pt-BR" sz="1800" i="1" kern="0" dirty="0" err="1">
                <a:solidFill>
                  <a:srgbClr val="000000"/>
                </a:solidFill>
                <a:latin typeface="Calibri" pitchFamily="34" charset="0"/>
              </a:rPr>
              <a:t>Staging</a:t>
            </a:r>
            <a:r>
              <a:rPr lang="pt-BR" sz="1800" i="1" kern="0" dirty="0">
                <a:solidFill>
                  <a:srgbClr val="000000"/>
                </a:solidFill>
                <a:latin typeface="Calibri" pitchFamily="34" charset="0"/>
              </a:rPr>
              <a:t> </a:t>
            </a:r>
            <a:r>
              <a:rPr lang="pt-BR" sz="1800" i="1" kern="0" dirty="0" err="1">
                <a:solidFill>
                  <a:srgbClr val="000000"/>
                </a:solidFill>
                <a:latin typeface="Calibri" pitchFamily="34" charset="0"/>
              </a:rPr>
              <a:t>Area</a:t>
            </a:r>
            <a:r>
              <a:rPr lang="pt-BR" sz="1800" i="1" kern="0" dirty="0">
                <a:solidFill>
                  <a:srgbClr val="000000"/>
                </a:solidFill>
                <a:latin typeface="Calibri" pitchFamily="34" charset="0"/>
              </a:rPr>
              <a:t> </a:t>
            </a:r>
            <a:r>
              <a:rPr lang="pt-BR" sz="1800" kern="0" dirty="0">
                <a:solidFill>
                  <a:srgbClr val="000000"/>
                </a:solidFill>
                <a:latin typeface="Calibri" pitchFamily="34" charset="0"/>
              </a:rPr>
              <a:t>(SA)</a:t>
            </a:r>
          </a:p>
          <a:p>
            <a:pPr marL="182563" indent="-182563">
              <a:lnSpc>
                <a:spcPct val="150000"/>
              </a:lnSpc>
              <a:spcBef>
                <a:spcPct val="30000"/>
              </a:spcBef>
              <a:buClr>
                <a:schemeClr val="bg2"/>
              </a:buClr>
              <a:buFont typeface="Wingdings" pitchFamily="2" charset="2"/>
              <a:buChar char="§"/>
              <a:defRPr/>
            </a:pPr>
            <a:r>
              <a:rPr lang="pt-BR" sz="1800" i="1" kern="0" dirty="0" err="1">
                <a:solidFill>
                  <a:srgbClr val="000000"/>
                </a:solidFill>
                <a:latin typeface="Calibri" pitchFamily="34" charset="0"/>
              </a:rPr>
              <a:t>Operational</a:t>
            </a:r>
            <a:r>
              <a:rPr lang="pt-BR" sz="1800" i="1" kern="0" dirty="0">
                <a:solidFill>
                  <a:srgbClr val="000000"/>
                </a:solidFill>
                <a:latin typeface="Calibri" pitchFamily="34" charset="0"/>
              </a:rPr>
              <a:t> Data </a:t>
            </a:r>
            <a:r>
              <a:rPr lang="pt-BR" sz="1800" i="1" kern="0" dirty="0" err="1">
                <a:solidFill>
                  <a:srgbClr val="000000"/>
                </a:solidFill>
                <a:latin typeface="Calibri" pitchFamily="34" charset="0"/>
              </a:rPr>
              <a:t>Store</a:t>
            </a:r>
            <a:r>
              <a:rPr lang="pt-BR" sz="1800" i="1" kern="0" dirty="0">
                <a:solidFill>
                  <a:srgbClr val="000000"/>
                </a:solidFill>
                <a:latin typeface="Calibri" pitchFamily="34" charset="0"/>
              </a:rPr>
              <a:t> </a:t>
            </a:r>
            <a:r>
              <a:rPr lang="pt-BR" sz="1800" kern="0" dirty="0">
                <a:solidFill>
                  <a:srgbClr val="000000"/>
                </a:solidFill>
                <a:latin typeface="Calibri" pitchFamily="34" charset="0"/>
              </a:rPr>
              <a:t>(ODS)</a:t>
            </a:r>
          </a:p>
          <a:p>
            <a:pPr marL="182563" indent="-182563">
              <a:lnSpc>
                <a:spcPct val="150000"/>
              </a:lnSpc>
              <a:spcBef>
                <a:spcPct val="30000"/>
              </a:spcBef>
              <a:buClr>
                <a:schemeClr val="bg2"/>
              </a:buClr>
              <a:buFont typeface="Wingdings" pitchFamily="2" charset="2"/>
              <a:buChar char="§"/>
              <a:defRPr/>
            </a:pPr>
            <a:r>
              <a:rPr lang="pt-BR" sz="1800" kern="0" dirty="0">
                <a:solidFill>
                  <a:srgbClr val="000000"/>
                </a:solidFill>
                <a:latin typeface="Calibri" pitchFamily="34" charset="0"/>
              </a:rPr>
              <a:t>Data Mart </a:t>
            </a:r>
          </a:p>
          <a:p>
            <a:pPr marL="182563" indent="-182563">
              <a:lnSpc>
                <a:spcPct val="150000"/>
              </a:lnSpc>
              <a:spcBef>
                <a:spcPct val="30000"/>
              </a:spcBef>
              <a:buClr>
                <a:schemeClr val="bg2"/>
              </a:buClr>
              <a:buFont typeface="Wingdings" pitchFamily="2" charset="2"/>
              <a:buChar char="§"/>
              <a:defRPr/>
            </a:pPr>
            <a:r>
              <a:rPr lang="pt-BR" sz="1800" kern="0" dirty="0">
                <a:solidFill>
                  <a:srgbClr val="000000"/>
                </a:solidFill>
                <a:latin typeface="Calibri" pitchFamily="34" charset="0"/>
              </a:rPr>
              <a:t>EDW</a:t>
            </a:r>
          </a:p>
          <a:p>
            <a:pPr marL="182563" indent="-182563">
              <a:lnSpc>
                <a:spcPct val="150000"/>
              </a:lnSpc>
              <a:spcBef>
                <a:spcPct val="30000"/>
              </a:spcBef>
              <a:buClr>
                <a:schemeClr val="bg2"/>
              </a:buClr>
              <a:buFont typeface="Wingdings" pitchFamily="2" charset="2"/>
              <a:buChar char="§"/>
              <a:defRPr/>
            </a:pPr>
            <a:r>
              <a:rPr lang="pt-BR" sz="1800" kern="0" dirty="0">
                <a:solidFill>
                  <a:srgbClr val="000000"/>
                </a:solidFill>
                <a:latin typeface="Calibri" pitchFamily="34" charset="0"/>
              </a:rPr>
              <a:t>Modelo Dimensional e OLAP</a:t>
            </a:r>
          </a:p>
          <a:p>
            <a:pPr marL="182563" indent="-182563">
              <a:lnSpc>
                <a:spcPct val="150000"/>
              </a:lnSpc>
              <a:spcBef>
                <a:spcPct val="30000"/>
              </a:spcBef>
              <a:buClr>
                <a:schemeClr val="bg2"/>
              </a:buClr>
              <a:buFont typeface="Wingdings" pitchFamily="2" charset="2"/>
              <a:buChar char="§"/>
              <a:defRPr/>
            </a:pPr>
            <a:r>
              <a:rPr lang="pt-BR" sz="1800" kern="0" dirty="0">
                <a:solidFill>
                  <a:srgbClr val="000000"/>
                </a:solidFill>
                <a:latin typeface="Calibri" pitchFamily="34" charset="0"/>
              </a:rPr>
              <a:t>Data </a:t>
            </a:r>
            <a:r>
              <a:rPr lang="pt-BR" sz="1800" kern="0" dirty="0" err="1">
                <a:solidFill>
                  <a:srgbClr val="000000"/>
                </a:solidFill>
                <a:latin typeface="Calibri" pitchFamily="34" charset="0"/>
              </a:rPr>
              <a:t>Mining</a:t>
            </a:r>
            <a:endParaRPr lang="pt-BR" sz="1800" kern="0" dirty="0">
              <a:solidFill>
                <a:srgbClr val="000000"/>
              </a:solidFill>
              <a:latin typeface="Calibri" pitchFamily="34" charset="0"/>
            </a:endParaRPr>
          </a:p>
          <a:p>
            <a:pPr marL="182563" indent="-182563">
              <a:lnSpc>
                <a:spcPct val="150000"/>
              </a:lnSpc>
              <a:spcBef>
                <a:spcPct val="30000"/>
              </a:spcBef>
              <a:buClr>
                <a:schemeClr val="bg2"/>
              </a:buClr>
              <a:buFont typeface="Wingdings" pitchFamily="2" charset="2"/>
              <a:buChar char="§"/>
              <a:defRPr/>
            </a:pPr>
            <a:r>
              <a:rPr lang="pt-BR" sz="1800" i="1" kern="0" dirty="0" err="1">
                <a:solidFill>
                  <a:srgbClr val="000000"/>
                </a:solidFill>
                <a:latin typeface="Calibri" pitchFamily="34" charset="0"/>
              </a:rPr>
              <a:t>Extract</a:t>
            </a:r>
            <a:r>
              <a:rPr lang="pt-BR" sz="1800" i="1" kern="0" dirty="0">
                <a:solidFill>
                  <a:srgbClr val="000000"/>
                </a:solidFill>
                <a:latin typeface="Calibri" pitchFamily="34" charset="0"/>
              </a:rPr>
              <a:t> </a:t>
            </a:r>
            <a:r>
              <a:rPr lang="pt-BR" sz="1800" i="1" kern="0" dirty="0" err="1">
                <a:solidFill>
                  <a:srgbClr val="000000"/>
                </a:solidFill>
                <a:latin typeface="Calibri" pitchFamily="34" charset="0"/>
              </a:rPr>
              <a:t>Transformation</a:t>
            </a:r>
            <a:r>
              <a:rPr lang="pt-BR" sz="1800" i="1" kern="0" dirty="0">
                <a:solidFill>
                  <a:srgbClr val="000000"/>
                </a:solidFill>
                <a:latin typeface="Calibri" pitchFamily="34" charset="0"/>
              </a:rPr>
              <a:t> </a:t>
            </a:r>
            <a:r>
              <a:rPr lang="pt-BR" sz="1800" i="1" kern="0" dirty="0" err="1">
                <a:solidFill>
                  <a:srgbClr val="000000"/>
                </a:solidFill>
                <a:latin typeface="Calibri" pitchFamily="34" charset="0"/>
              </a:rPr>
              <a:t>Load</a:t>
            </a:r>
            <a:r>
              <a:rPr lang="pt-BR" sz="1800" i="1" kern="0" dirty="0">
                <a:solidFill>
                  <a:srgbClr val="000000"/>
                </a:solidFill>
                <a:latin typeface="Calibri" pitchFamily="34" charset="0"/>
              </a:rPr>
              <a:t> (ETL) </a:t>
            </a:r>
          </a:p>
          <a:p>
            <a:pPr marL="182563" indent="-182563">
              <a:lnSpc>
                <a:spcPct val="150000"/>
              </a:lnSpc>
              <a:spcBef>
                <a:spcPct val="30000"/>
              </a:spcBef>
              <a:buClr>
                <a:schemeClr val="bg2"/>
              </a:buClr>
              <a:buFont typeface="Wingdings" pitchFamily="2" charset="2"/>
              <a:buChar char="§"/>
              <a:defRPr/>
            </a:pPr>
            <a:r>
              <a:rPr lang="en-US" sz="1800" i="1" kern="0" dirty="0" err="1">
                <a:solidFill>
                  <a:srgbClr val="000000"/>
                </a:solidFill>
                <a:latin typeface="Calibri" pitchFamily="34" charset="0"/>
              </a:rPr>
              <a:t>Metadados</a:t>
            </a:r>
            <a:r>
              <a:rPr lang="en-US" sz="1800" i="1" kern="0" dirty="0">
                <a:solidFill>
                  <a:srgbClr val="000000"/>
                </a:solidFill>
                <a:latin typeface="Calibri" pitchFamily="34" charset="0"/>
              </a:rPr>
              <a:t> </a:t>
            </a:r>
          </a:p>
          <a:p>
            <a:pPr marL="182563" indent="-182563">
              <a:lnSpc>
                <a:spcPct val="150000"/>
              </a:lnSpc>
              <a:spcBef>
                <a:spcPct val="30000"/>
              </a:spcBef>
              <a:buClr>
                <a:schemeClr val="bg2"/>
              </a:buClr>
              <a:buFont typeface="Wingdings" pitchFamily="2" charset="2"/>
              <a:buChar char="§"/>
              <a:defRPr/>
            </a:pPr>
            <a:endParaRPr lang="pt-BR" sz="1800" i="1" kern="0" dirty="0">
              <a:solidFill>
                <a:srgbClr val="000000"/>
              </a:solidFill>
              <a:latin typeface="Calibri" pitchFamily="34" charset="0"/>
            </a:endParaRPr>
          </a:p>
        </p:txBody>
      </p:sp>
      <p:pic>
        <p:nvPicPr>
          <p:cNvPr id="65540" name="3 Marcador de contenido" descr="Data_warehouse_overview.jpg"/>
          <p:cNvPicPr>
            <a:picLocks noChangeAspect="1"/>
          </p:cNvPicPr>
          <p:nvPr/>
        </p:nvPicPr>
        <p:blipFill>
          <a:blip r:embed="rId6" cstate="print"/>
          <a:srcRect/>
          <a:stretch>
            <a:fillRect/>
          </a:stretch>
        </p:blipFill>
        <p:spPr bwMode="auto">
          <a:xfrm>
            <a:off x="3995936" y="1700808"/>
            <a:ext cx="4848225" cy="363696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52587195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p:cNvSpPr txBox="1">
            <a:spLocks noChangeArrowheads="1"/>
          </p:cNvSpPr>
          <p:nvPr>
            <p:custDataLst>
              <p:tags r:id="rId2"/>
            </p:custDataLst>
          </p:nvPr>
        </p:nvSpPr>
        <p:spPr bwMode="auto">
          <a:xfrm>
            <a:off x="539750" y="620713"/>
            <a:ext cx="6472238" cy="725487"/>
          </a:xfrm>
          <a:prstGeom prst="rect">
            <a:avLst/>
          </a:prstGeom>
          <a:noFill/>
          <a:ln w="9525">
            <a:noFill/>
            <a:miter lim="800000"/>
            <a:headEnd/>
            <a:tailEnd/>
          </a:ln>
        </p:spPr>
        <p:txBody>
          <a:bodyPr anchor="ctr"/>
          <a:lstStyle/>
          <a:p>
            <a:pPr eaLnBrk="1" hangingPunct="1">
              <a:lnSpc>
                <a:spcPct val="90000"/>
              </a:lnSpc>
            </a:pPr>
            <a:endParaRPr lang="pt-BR" altLang="pt-BR">
              <a:solidFill>
                <a:srgbClr val="000000"/>
              </a:solidFill>
              <a:latin typeface="Calibri" pitchFamily="34" charset="0"/>
            </a:endParaRPr>
          </a:p>
        </p:txBody>
      </p:sp>
      <p:sp>
        <p:nvSpPr>
          <p:cNvPr id="12" name="Text Box 3"/>
          <p:cNvSpPr txBox="1">
            <a:spLocks noChangeArrowheads="1"/>
          </p:cNvSpPr>
          <p:nvPr/>
        </p:nvSpPr>
        <p:spPr bwMode="auto">
          <a:xfrm>
            <a:off x="611188" y="1268413"/>
            <a:ext cx="7993062" cy="1062037"/>
          </a:xfrm>
          <a:prstGeom prst="rect">
            <a:avLst/>
          </a:prstGeom>
          <a:solidFill>
            <a:srgbClr val="FFFFFF"/>
          </a:solidFill>
          <a:ln w="25400">
            <a:solidFill>
              <a:srgbClr val="969696"/>
            </a:solidFill>
            <a:miter lim="800000"/>
            <a:headEnd/>
            <a:tailEnd/>
          </a:ln>
          <a:effectLst>
            <a:outerShdw dist="107763" dir="2700000" algn="ctr" rotWithShape="0">
              <a:srgbClr val="DDDDDD"/>
            </a:outerShdw>
          </a:effectLst>
        </p:spPr>
        <p:txBody>
          <a:bodyPr>
            <a:spAutoFit/>
          </a:bodyPr>
          <a:lstStyle/>
          <a:p>
            <a:pPr algn="ctr" eaLnBrk="1" fontAlgn="auto" hangingPunct="1">
              <a:spcBef>
                <a:spcPct val="50000"/>
              </a:spcBef>
              <a:spcAft>
                <a:spcPts val="0"/>
              </a:spcAft>
              <a:defRPr/>
            </a:pPr>
            <a:r>
              <a:rPr lang="en-US" sz="1800" i="1" kern="0" dirty="0">
                <a:solidFill>
                  <a:srgbClr val="000000"/>
                </a:solidFill>
                <a:latin typeface="Calibri" pitchFamily="34" charset="0"/>
              </a:rPr>
              <a:t>Data warehouse </a:t>
            </a:r>
            <a:r>
              <a:rPr lang="en-US" sz="1800" b="0" i="1" kern="0" dirty="0">
                <a:solidFill>
                  <a:srgbClr val="000000"/>
                </a:solidFill>
                <a:latin typeface="Calibri" pitchFamily="34" charset="0"/>
              </a:rPr>
              <a:t>é o </a:t>
            </a:r>
            <a:r>
              <a:rPr lang="en-US" sz="1800" b="0" kern="0" dirty="0">
                <a:solidFill>
                  <a:srgbClr val="000000"/>
                </a:solidFill>
                <a:latin typeface="Calibri" pitchFamily="34" charset="0"/>
              </a:rPr>
              <a:t>c</a:t>
            </a:r>
            <a:r>
              <a:rPr lang="pt-BR" sz="1800" b="0" kern="0" dirty="0" err="1">
                <a:solidFill>
                  <a:sysClr val="windowText" lastClr="000000"/>
                </a:solidFill>
                <a:latin typeface="Calibri" pitchFamily="34" charset="0"/>
              </a:rPr>
              <a:t>onjunto</a:t>
            </a:r>
            <a:r>
              <a:rPr lang="pt-BR" sz="1800" b="0" kern="0" dirty="0">
                <a:solidFill>
                  <a:sysClr val="windowText" lastClr="000000"/>
                </a:solidFill>
                <a:latin typeface="Calibri" pitchFamily="34" charset="0"/>
              </a:rPr>
              <a:t> de dados de apoio às decisões gerenciais, integrado, não-volátil, variável em relação ao tempo e baseado em assuntos.</a:t>
            </a:r>
          </a:p>
          <a:p>
            <a:pPr algn="ctr" eaLnBrk="1" fontAlgn="auto" hangingPunct="1">
              <a:spcBef>
                <a:spcPct val="50000"/>
              </a:spcBef>
              <a:spcAft>
                <a:spcPts val="0"/>
              </a:spcAft>
              <a:defRPr/>
            </a:pPr>
            <a:endParaRPr lang="pt-BR" sz="1800" b="0" kern="0" dirty="0">
              <a:solidFill>
                <a:sysClr val="windowText" lastClr="000000"/>
              </a:solidFill>
              <a:latin typeface="Calibri" pitchFamily="34" charset="0"/>
            </a:endParaRPr>
          </a:p>
        </p:txBody>
      </p:sp>
      <p:sp>
        <p:nvSpPr>
          <p:cNvPr id="13" name="Text Box 4"/>
          <p:cNvSpPr txBox="1">
            <a:spLocks noChangeArrowheads="1"/>
          </p:cNvSpPr>
          <p:nvPr/>
        </p:nvSpPr>
        <p:spPr bwMode="auto">
          <a:xfrm>
            <a:off x="6234113" y="1916113"/>
            <a:ext cx="2514600" cy="923925"/>
          </a:xfrm>
          <a:prstGeom prst="rect">
            <a:avLst/>
          </a:prstGeom>
          <a:solidFill>
            <a:srgbClr val="DADADA"/>
          </a:solidFill>
          <a:ln w="19050">
            <a:solidFill>
              <a:srgbClr val="969696"/>
            </a:solidFill>
            <a:miter lim="800000"/>
            <a:headEnd/>
            <a:tailEnd/>
          </a:ln>
          <a:effectLst>
            <a:outerShdw dist="107763" dir="2700000" algn="ctr" rotWithShape="0">
              <a:srgbClr val="DDDDDD"/>
            </a:outerShdw>
          </a:effectLst>
        </p:spPr>
        <p:txBody>
          <a:bodyPr>
            <a:spAutoFit/>
          </a:bodyPr>
          <a:lstStyle/>
          <a:p>
            <a:pPr algn="ctr" eaLnBrk="1" fontAlgn="auto" hangingPunct="1">
              <a:spcBef>
                <a:spcPct val="50000"/>
              </a:spcBef>
              <a:spcAft>
                <a:spcPts val="0"/>
              </a:spcAft>
              <a:defRPr/>
            </a:pPr>
            <a:endParaRPr lang="en-US" sz="1800" b="0" kern="0" dirty="0">
              <a:solidFill>
                <a:sysClr val="windowText" lastClr="000000"/>
              </a:solidFill>
              <a:latin typeface="Calibri" pitchFamily="34" charset="0"/>
            </a:endParaRPr>
          </a:p>
          <a:p>
            <a:pPr algn="ctr" eaLnBrk="1" fontAlgn="auto" hangingPunct="1">
              <a:spcBef>
                <a:spcPts val="0"/>
              </a:spcBef>
              <a:spcAft>
                <a:spcPts val="0"/>
              </a:spcAft>
              <a:defRPr/>
            </a:pPr>
            <a:r>
              <a:rPr lang="en-US" sz="1800" b="0" kern="0" dirty="0">
                <a:solidFill>
                  <a:sysClr val="windowText" lastClr="000000"/>
                </a:solidFill>
                <a:latin typeface="Calibri" pitchFamily="34" charset="0"/>
              </a:rPr>
              <a:t>William </a:t>
            </a:r>
            <a:r>
              <a:rPr lang="en-US" sz="1800" b="0" kern="0" dirty="0" err="1">
                <a:solidFill>
                  <a:sysClr val="windowText" lastClr="000000"/>
                </a:solidFill>
                <a:latin typeface="Calibri" pitchFamily="34" charset="0"/>
              </a:rPr>
              <a:t>Inmon</a:t>
            </a:r>
            <a:endParaRPr lang="en-US" sz="500" b="0" kern="0" dirty="0">
              <a:solidFill>
                <a:sysClr val="windowText" lastClr="000000"/>
              </a:solidFill>
              <a:latin typeface="Calibri" pitchFamily="34" charset="0"/>
            </a:endParaRPr>
          </a:p>
          <a:p>
            <a:pPr algn="ctr" eaLnBrk="1" fontAlgn="auto" hangingPunct="1">
              <a:spcBef>
                <a:spcPts val="0"/>
              </a:spcBef>
              <a:spcAft>
                <a:spcPts val="0"/>
              </a:spcAft>
              <a:defRPr/>
            </a:pPr>
            <a:endParaRPr lang="en-US" sz="1800" b="0" kern="0" dirty="0">
              <a:solidFill>
                <a:sysClr val="windowText" lastClr="000000"/>
              </a:solidFill>
              <a:latin typeface="Calibri" pitchFamily="34" charset="0"/>
            </a:endParaRPr>
          </a:p>
        </p:txBody>
      </p:sp>
      <p:sp>
        <p:nvSpPr>
          <p:cNvPr id="14" name="Retângulo 13"/>
          <p:cNvSpPr/>
          <p:nvPr/>
        </p:nvSpPr>
        <p:spPr>
          <a:xfrm>
            <a:off x="684213" y="2924175"/>
            <a:ext cx="8064500" cy="923925"/>
          </a:xfrm>
          <a:prstGeom prst="rect">
            <a:avLst/>
          </a:prstGeom>
          <a:solidFill>
            <a:schemeClr val="bg1"/>
          </a:solidFill>
          <a:ln w="28575">
            <a:solidFill>
              <a:srgbClr val="CECECE"/>
            </a:solidFill>
          </a:ln>
        </p:spPr>
        <p:txBody>
          <a:bodyPr>
            <a:spAutoFit/>
          </a:bodyPr>
          <a:lstStyle/>
          <a:p>
            <a:pPr algn="ctr" fontAlgn="auto">
              <a:spcBef>
                <a:spcPct val="50000"/>
              </a:spcBef>
              <a:spcAft>
                <a:spcPts val="0"/>
              </a:spcAft>
              <a:buClr>
                <a:srgbClr val="C5C5C5">
                  <a:lumMod val="75000"/>
                </a:srgbClr>
              </a:buClr>
              <a:defRPr/>
            </a:pPr>
            <a:r>
              <a:rPr lang="pt-BR" sz="1800" b="0" kern="0" dirty="0">
                <a:solidFill>
                  <a:sysClr val="windowText" lastClr="000000"/>
                </a:solidFill>
                <a:latin typeface="Calibri" pitchFamily="34" charset="0"/>
              </a:rPr>
              <a:t> Ao </a:t>
            </a:r>
            <a:r>
              <a:rPr lang="pt-BR" sz="1800" kern="0" dirty="0">
                <a:solidFill>
                  <a:sysClr val="windowText" lastClr="000000"/>
                </a:solidFill>
                <a:latin typeface="Calibri" pitchFamily="34" charset="0"/>
              </a:rPr>
              <a:t>processo</a:t>
            </a:r>
            <a:r>
              <a:rPr lang="pt-BR" sz="1800" b="0" kern="0" dirty="0">
                <a:solidFill>
                  <a:sysClr val="windowText" lastClr="000000"/>
                </a:solidFill>
                <a:latin typeface="Calibri" pitchFamily="34" charset="0"/>
              </a:rPr>
              <a:t> de preparar os dados de um sistema de informação operacional de forma a se ter uma fonte de informações que possam dar suporte à tomada de decisões deu-se o nome de </a:t>
            </a:r>
            <a:r>
              <a:rPr lang="pt-BR" sz="1800" i="1" kern="0" dirty="0">
                <a:solidFill>
                  <a:sysClr val="windowText" lastClr="000000"/>
                </a:solidFill>
                <a:latin typeface="Calibri" pitchFamily="34" charset="0"/>
              </a:rPr>
              <a:t>data </a:t>
            </a:r>
            <a:r>
              <a:rPr lang="pt-BR" sz="1800" i="1" kern="0" dirty="0" err="1">
                <a:solidFill>
                  <a:sysClr val="windowText" lastClr="000000"/>
                </a:solidFill>
                <a:latin typeface="Calibri" pitchFamily="34" charset="0"/>
              </a:rPr>
              <a:t>warehousing</a:t>
            </a:r>
            <a:r>
              <a:rPr lang="pt-BR" sz="1800" i="1" kern="0" dirty="0">
                <a:solidFill>
                  <a:sysClr val="windowText" lastClr="000000"/>
                </a:solidFill>
                <a:latin typeface="Calibri" pitchFamily="34" charset="0"/>
              </a:rPr>
              <a:t> </a:t>
            </a:r>
            <a:r>
              <a:rPr lang="pt-BR" sz="1800" b="0" kern="0" dirty="0">
                <a:solidFill>
                  <a:sysClr val="windowText" lastClr="000000"/>
                </a:solidFill>
                <a:latin typeface="Calibri" pitchFamily="34" charset="0"/>
              </a:rPr>
              <a:t>.</a:t>
            </a:r>
          </a:p>
        </p:txBody>
      </p:sp>
      <p:sp>
        <p:nvSpPr>
          <p:cNvPr id="15" name="Text Box 3"/>
          <p:cNvSpPr txBox="1">
            <a:spLocks noChangeArrowheads="1"/>
          </p:cNvSpPr>
          <p:nvPr/>
        </p:nvSpPr>
        <p:spPr bwMode="auto">
          <a:xfrm>
            <a:off x="685800" y="4702175"/>
            <a:ext cx="8091488" cy="1535113"/>
          </a:xfrm>
          <a:prstGeom prst="rect">
            <a:avLst/>
          </a:prstGeom>
          <a:solidFill>
            <a:srgbClr val="FFFFFF"/>
          </a:solidFill>
          <a:ln w="25400">
            <a:solidFill>
              <a:srgbClr val="969696"/>
            </a:solidFill>
            <a:miter lim="800000"/>
            <a:headEnd/>
            <a:tailEnd/>
          </a:ln>
          <a:effectLst>
            <a:outerShdw dist="107763" dir="2700000" algn="ctr" rotWithShape="0">
              <a:srgbClr val="DDDDDD"/>
            </a:outerShdw>
          </a:effectLst>
        </p:spPr>
        <p:txBody>
          <a:bodyPr>
            <a:spAutoFit/>
          </a:bodyPr>
          <a:lstStyle/>
          <a:p>
            <a:pPr algn="ctr" eaLnBrk="1" fontAlgn="auto" hangingPunct="1">
              <a:lnSpc>
                <a:spcPct val="0"/>
              </a:lnSpc>
              <a:spcBef>
                <a:spcPct val="50000"/>
              </a:spcBef>
              <a:spcAft>
                <a:spcPts val="0"/>
              </a:spcAft>
              <a:defRPr/>
            </a:pPr>
            <a:endParaRPr lang="pt-BR" sz="1800" b="0" kern="0" dirty="0">
              <a:solidFill>
                <a:sysClr val="windowText" lastClr="000000"/>
              </a:solidFill>
              <a:latin typeface="Calibri" pitchFamily="34" charset="0"/>
            </a:endParaRPr>
          </a:p>
          <a:p>
            <a:pPr algn="ctr" eaLnBrk="1" fontAlgn="auto" hangingPunct="1">
              <a:spcBef>
                <a:spcPct val="50000"/>
              </a:spcBef>
              <a:spcAft>
                <a:spcPts val="0"/>
              </a:spcAft>
              <a:defRPr/>
            </a:pPr>
            <a:r>
              <a:rPr lang="pt-BR" sz="1800" b="0" kern="0" dirty="0">
                <a:solidFill>
                  <a:sysClr val="windowText" lastClr="000000"/>
                </a:solidFill>
                <a:latin typeface="Calibri" pitchFamily="34" charset="0"/>
              </a:rPr>
              <a:t>Data </a:t>
            </a:r>
            <a:r>
              <a:rPr lang="pt-BR" sz="1800" b="0" kern="0" dirty="0" err="1">
                <a:solidFill>
                  <a:sysClr val="windowText" lastClr="000000"/>
                </a:solidFill>
                <a:latin typeface="Calibri" pitchFamily="34" charset="0"/>
              </a:rPr>
              <a:t>Warehousing</a:t>
            </a:r>
            <a:r>
              <a:rPr lang="pt-BR" sz="1800" b="0" kern="0" dirty="0">
                <a:solidFill>
                  <a:sysClr val="windowText" lastClr="000000"/>
                </a:solidFill>
                <a:latin typeface="Calibri" pitchFamily="34" charset="0"/>
              </a:rPr>
              <a:t> não é um produto, e sim uma estratégia que reconhece a necessidade de se armazenar dados, separadamente, em sistemas de informação e consolidá-los, de forma a assistir diversos profissionais de uma empresa na tomada de decisões de modo rápido e eficaz.</a:t>
            </a:r>
          </a:p>
          <a:p>
            <a:pPr algn="ctr" eaLnBrk="1" fontAlgn="auto" hangingPunct="1">
              <a:lnSpc>
                <a:spcPct val="0"/>
              </a:lnSpc>
              <a:spcBef>
                <a:spcPct val="50000"/>
              </a:spcBef>
              <a:spcAft>
                <a:spcPts val="0"/>
              </a:spcAft>
              <a:defRPr/>
            </a:pPr>
            <a:endParaRPr lang="en-US" sz="1800" b="0" kern="0" dirty="0">
              <a:solidFill>
                <a:sysClr val="windowText" lastClr="000000"/>
              </a:solidFill>
              <a:latin typeface="Calibri" pitchFamily="34" charset="0"/>
            </a:endParaRPr>
          </a:p>
        </p:txBody>
      </p:sp>
      <p:sp>
        <p:nvSpPr>
          <p:cNvPr id="16" name="Text Box 4"/>
          <p:cNvSpPr txBox="1">
            <a:spLocks noChangeArrowheads="1"/>
          </p:cNvSpPr>
          <p:nvPr/>
        </p:nvSpPr>
        <p:spPr bwMode="auto">
          <a:xfrm>
            <a:off x="6305550" y="3789363"/>
            <a:ext cx="2514600" cy="922337"/>
          </a:xfrm>
          <a:prstGeom prst="rect">
            <a:avLst/>
          </a:prstGeom>
          <a:solidFill>
            <a:srgbClr val="DADADA"/>
          </a:solidFill>
          <a:ln w="19050">
            <a:solidFill>
              <a:srgbClr val="969696"/>
            </a:solidFill>
            <a:miter lim="800000"/>
            <a:headEnd/>
            <a:tailEnd/>
          </a:ln>
          <a:effectLst>
            <a:outerShdw dist="107763" dir="2700000" algn="ctr" rotWithShape="0">
              <a:srgbClr val="DDDDDD"/>
            </a:outerShdw>
          </a:effectLst>
        </p:spPr>
        <p:txBody>
          <a:bodyPr>
            <a:spAutoFit/>
          </a:bodyPr>
          <a:lstStyle/>
          <a:p>
            <a:pPr algn="ctr" eaLnBrk="1" fontAlgn="auto" hangingPunct="1">
              <a:spcBef>
                <a:spcPct val="50000"/>
              </a:spcBef>
              <a:spcAft>
                <a:spcPts val="0"/>
              </a:spcAft>
              <a:defRPr/>
            </a:pPr>
            <a:endParaRPr lang="en-US" sz="1800" b="0" kern="0" dirty="0">
              <a:solidFill>
                <a:sysClr val="windowText" lastClr="000000"/>
              </a:solidFill>
              <a:latin typeface="Calibri" pitchFamily="34" charset="0"/>
            </a:endParaRPr>
          </a:p>
          <a:p>
            <a:pPr algn="ctr" eaLnBrk="1" fontAlgn="auto" hangingPunct="1">
              <a:spcBef>
                <a:spcPts val="0"/>
              </a:spcBef>
              <a:spcAft>
                <a:spcPts val="0"/>
              </a:spcAft>
              <a:defRPr/>
            </a:pPr>
            <a:r>
              <a:rPr lang="pt-BR" sz="1800" b="0" kern="0" dirty="0" err="1">
                <a:solidFill>
                  <a:sysClr val="windowText" lastClr="000000"/>
                </a:solidFill>
                <a:latin typeface="Calibri" pitchFamily="34" charset="0"/>
              </a:rPr>
              <a:t>Kimball</a:t>
            </a:r>
            <a:endParaRPr lang="en-US" sz="500" b="0" kern="0" dirty="0">
              <a:solidFill>
                <a:sysClr val="windowText" lastClr="000000"/>
              </a:solidFill>
              <a:latin typeface="Calibri" pitchFamily="34" charset="0"/>
            </a:endParaRPr>
          </a:p>
          <a:p>
            <a:pPr algn="ctr" eaLnBrk="1" fontAlgn="auto" hangingPunct="1">
              <a:spcBef>
                <a:spcPts val="0"/>
              </a:spcBef>
              <a:spcAft>
                <a:spcPts val="0"/>
              </a:spcAft>
              <a:defRPr/>
            </a:pPr>
            <a:endParaRPr lang="en-US" sz="1800" b="0" kern="0" dirty="0">
              <a:solidFill>
                <a:sysClr val="windowText" lastClr="000000"/>
              </a:solidFill>
              <a:latin typeface="Calibri" pitchFamily="34" charset="0"/>
            </a:endParaRPr>
          </a:p>
        </p:txBody>
      </p:sp>
      <p:sp>
        <p:nvSpPr>
          <p:cNvPr id="77832" name="Rectangle 7"/>
          <p:cNvSpPr>
            <a:spLocks noGrp="1" noChangeArrowheads="1"/>
          </p:cNvSpPr>
          <p:nvPr>
            <p:ph type="title" idx="4294967295"/>
            <p:custDataLst>
              <p:tags r:id="rId3"/>
            </p:custDataLst>
          </p:nvPr>
        </p:nvSpPr>
        <p:spPr>
          <a:xfrm>
            <a:off x="0" y="44624"/>
            <a:ext cx="6472238" cy="725488"/>
          </a:xfrm>
          <a:prstGeom prst="rect">
            <a:avLst/>
          </a:prstGeom>
        </p:spPr>
        <p:txBody>
          <a:bodyPr>
            <a:normAutofit/>
          </a:bodyPr>
          <a:lstStyle/>
          <a:p>
            <a:pPr algn="l" eaLnBrk="1" hangingPunct="1"/>
            <a:r>
              <a:rPr lang="en-US" altLang="pt-BR" sz="2800" b="1" dirty="0" err="1">
                <a:solidFill>
                  <a:srgbClr val="000000"/>
                </a:solidFill>
              </a:rPr>
              <a:t>Arquitetura</a:t>
            </a:r>
            <a:r>
              <a:rPr lang="en-US" altLang="pt-BR" sz="2800" b="1" dirty="0">
                <a:solidFill>
                  <a:srgbClr val="000000"/>
                </a:solidFill>
              </a:rPr>
              <a:t> – Data Warehouse</a:t>
            </a:r>
            <a:endParaRPr lang="pt-BR" altLang="pt-BR" sz="2800" b="1" dirty="0"/>
          </a:p>
        </p:txBody>
      </p:sp>
    </p:spTree>
    <p:custDataLst>
      <p:tags r:id="rId1"/>
    </p:custDataLst>
    <p:extLst>
      <p:ext uri="{BB962C8B-B14F-4D97-AF65-F5344CB8AC3E}">
        <p14:creationId xmlns:p14="http://schemas.microsoft.com/office/powerpoint/2010/main" val="5151816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2">
                                            <p:txEl>
                                              <p:charRg st="4294967295" end="4294967295"/>
                                            </p:txEl>
                                          </p:spTgt>
                                        </p:tgtEl>
                                        <p:attrNameLst>
                                          <p:attrName>style.visibility</p:attrName>
                                        </p:attrNameLst>
                                      </p:cBhvr>
                                      <p:to>
                                        <p:strVal val="visible"/>
                                      </p:to>
                                    </p:set>
                                    <p:anim calcmode="lin" valueType="num">
                                      <p:cBhvr>
                                        <p:cTn id="7" dur="500" fill="hold"/>
                                        <p:tgtEl>
                                          <p:spTgt spid="12">
                                            <p:txEl>
                                              <p:charRg st="4294967295" end="4294967295"/>
                                            </p:txEl>
                                          </p:spTgt>
                                        </p:tgtEl>
                                        <p:attrNameLst>
                                          <p:attrName>ppt_w</p:attrName>
                                        </p:attrNameLst>
                                      </p:cBhvr>
                                      <p:tavLst>
                                        <p:tav tm="0">
                                          <p:val>
                                            <p:fltVal val="0"/>
                                          </p:val>
                                        </p:tav>
                                        <p:tav tm="100000">
                                          <p:val>
                                            <p:strVal val="#ppt_w"/>
                                          </p:val>
                                        </p:tav>
                                      </p:tavLst>
                                    </p:anim>
                                    <p:anim calcmode="lin" valueType="num">
                                      <p:cBhvr>
                                        <p:cTn id="8" dur="500" fill="hold"/>
                                        <p:tgtEl>
                                          <p:spTgt spid="12">
                                            <p:txEl>
                                              <p:charRg st="4294967295" end="4294967295"/>
                                            </p:txEl>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5">
                                            <p:txEl>
                                              <p:charRg st="4294967295" end="4294967295"/>
                                            </p:txEl>
                                          </p:spTgt>
                                        </p:tgtEl>
                                        <p:attrNameLst>
                                          <p:attrName>style.visibility</p:attrName>
                                        </p:attrNameLst>
                                      </p:cBhvr>
                                      <p:to>
                                        <p:strVal val="visible"/>
                                      </p:to>
                                    </p:set>
                                    <p:anim calcmode="lin" valueType="num">
                                      <p:cBhvr>
                                        <p:cTn id="25" dur="500" fill="hold"/>
                                        <p:tgtEl>
                                          <p:spTgt spid="15">
                                            <p:txEl>
                                              <p:charRg st="4294967295" end="4294967295"/>
                                            </p:txEl>
                                          </p:spTgt>
                                        </p:tgtEl>
                                        <p:attrNameLst>
                                          <p:attrName>ppt_w</p:attrName>
                                        </p:attrNameLst>
                                      </p:cBhvr>
                                      <p:tavLst>
                                        <p:tav tm="0">
                                          <p:val>
                                            <p:fltVal val="0"/>
                                          </p:val>
                                        </p:tav>
                                        <p:tav tm="100000">
                                          <p:val>
                                            <p:strVal val="#ppt_w"/>
                                          </p:val>
                                        </p:tav>
                                      </p:tavLst>
                                    </p:anim>
                                    <p:anim calcmode="lin" valueType="num">
                                      <p:cBhvr>
                                        <p:cTn id="26" dur="500" fill="hold"/>
                                        <p:tgtEl>
                                          <p:spTgt spid="15">
                                            <p:txEl>
                                              <p:charRg st="4294967295" end="429496729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nimBg="1" autoUpdateAnimBg="0"/>
      <p:bldP spid="15" grpId="0" autoUpdateAnimBg="0"/>
      <p:bldP spid="16"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tângulo 3"/>
          <p:cNvSpPr>
            <a:spLocks noChangeArrowheads="1"/>
          </p:cNvSpPr>
          <p:nvPr/>
        </p:nvSpPr>
        <p:spPr bwMode="auto">
          <a:xfrm>
            <a:off x="3779912" y="2924944"/>
            <a:ext cx="2792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pt-BR" altLang="pt-BR"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Arquitetura de Dados</a:t>
            </a:r>
            <a:endParaRPr kumimoji="0" lang="en-US" altLang="pt-BR"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tângulo 4"/>
          <p:cNvSpPr/>
          <p:nvPr/>
        </p:nvSpPr>
        <p:spPr>
          <a:xfrm>
            <a:off x="4211960" y="5471470"/>
            <a:ext cx="5112568" cy="1341906"/>
          </a:xfrm>
          <a:prstGeom prst="rect">
            <a:avLst/>
          </a:prstGeom>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pt-BR" altLang="pt-BR" sz="1400" b="1"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rPr>
              <a:t>Jorge Surian</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pt-BR" altLang="pt-BR" sz="1400" b="0"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rPr>
              <a:t>Jorge.surian@gmail.com</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pt-BR" altLang="pt-BR" sz="1400" b="0"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pt-BR" altLang="pt-BR" sz="1400" b="0"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rPr>
              <a:t>Versão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pt-BR" altLang="pt-BR" sz="1400" b="0"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rPr>
              <a:t>Novembro * 2018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 descr="DW6"/>
          <p:cNvPicPr>
            <a:picLocks noChangeAspect="1" noChangeArrowheads="1"/>
          </p:cNvPicPr>
          <p:nvPr>
            <p:custDataLst>
              <p:tags r:id="rId2"/>
            </p:custDataLst>
          </p:nvPr>
        </p:nvPicPr>
        <p:blipFill>
          <a:blip r:embed="rId6" cstate="print"/>
          <a:srcRect/>
          <a:stretch>
            <a:fillRect/>
          </a:stretch>
        </p:blipFill>
        <p:spPr bwMode="auto">
          <a:xfrm>
            <a:off x="467544" y="1196752"/>
            <a:ext cx="8223299" cy="4247926"/>
          </a:xfrm>
          <a:prstGeom prst="rect">
            <a:avLst/>
          </a:prstGeom>
          <a:noFill/>
          <a:ln w="9525">
            <a:noFill/>
            <a:miter lim="800000"/>
            <a:headEnd/>
            <a:tailEnd/>
          </a:ln>
        </p:spPr>
      </p:pic>
      <p:sp>
        <p:nvSpPr>
          <p:cNvPr id="79875" name="Rectangle 7"/>
          <p:cNvSpPr>
            <a:spLocks noGrp="1" noChangeArrowheads="1"/>
          </p:cNvSpPr>
          <p:nvPr>
            <p:ph type="title" idx="4294967295"/>
            <p:custDataLst>
              <p:tags r:id="rId3"/>
            </p:custDataLst>
          </p:nvPr>
        </p:nvSpPr>
        <p:spPr>
          <a:xfrm>
            <a:off x="0" y="19828"/>
            <a:ext cx="6472238" cy="725487"/>
          </a:xfrm>
          <a:prstGeom prst="rect">
            <a:avLst/>
          </a:prstGeom>
        </p:spPr>
        <p:txBody>
          <a:bodyPr>
            <a:normAutofit/>
          </a:bodyPr>
          <a:lstStyle/>
          <a:p>
            <a:pPr algn="l" eaLnBrk="1" hangingPunct="1"/>
            <a:r>
              <a:rPr lang="en-US" altLang="pt-BR" sz="2800" b="1" dirty="0" err="1">
                <a:solidFill>
                  <a:srgbClr val="000000"/>
                </a:solidFill>
              </a:rPr>
              <a:t>Arquitetura</a:t>
            </a:r>
            <a:r>
              <a:rPr lang="en-US" altLang="pt-BR" sz="2800" b="1" dirty="0">
                <a:solidFill>
                  <a:srgbClr val="000000"/>
                </a:solidFill>
              </a:rPr>
              <a:t> – Data Warehouse</a:t>
            </a:r>
            <a:endParaRPr lang="pt-BR" altLang="pt-BR" sz="2800" b="1" dirty="0"/>
          </a:p>
        </p:txBody>
      </p:sp>
    </p:spTree>
    <p:custDataLst>
      <p:tags r:id="rId1"/>
    </p:custDataLst>
    <p:extLst>
      <p:ext uri="{BB962C8B-B14F-4D97-AF65-F5344CB8AC3E}">
        <p14:creationId xmlns:p14="http://schemas.microsoft.com/office/powerpoint/2010/main" val="259360269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3" descr="DW7"/>
          <p:cNvPicPr>
            <a:picLocks noChangeAspect="1" noChangeArrowheads="1"/>
          </p:cNvPicPr>
          <p:nvPr>
            <p:custDataLst>
              <p:tags r:id="rId2"/>
            </p:custDataLst>
          </p:nvPr>
        </p:nvPicPr>
        <p:blipFill>
          <a:blip r:embed="rId6" cstate="print"/>
          <a:srcRect/>
          <a:stretch>
            <a:fillRect/>
          </a:stretch>
        </p:blipFill>
        <p:spPr bwMode="auto">
          <a:xfrm>
            <a:off x="395536" y="1124744"/>
            <a:ext cx="8419372" cy="5016114"/>
          </a:xfrm>
          <a:prstGeom prst="rect">
            <a:avLst/>
          </a:prstGeom>
          <a:noFill/>
          <a:ln w="9525">
            <a:noFill/>
            <a:miter lim="800000"/>
            <a:headEnd/>
            <a:tailEnd/>
          </a:ln>
        </p:spPr>
      </p:pic>
      <p:sp>
        <p:nvSpPr>
          <p:cNvPr id="81923" name="Rectangle 7"/>
          <p:cNvSpPr>
            <a:spLocks noGrp="1" noChangeArrowheads="1"/>
          </p:cNvSpPr>
          <p:nvPr>
            <p:ph type="title" idx="4294967295"/>
            <p:custDataLst>
              <p:tags r:id="rId3"/>
            </p:custDataLst>
          </p:nvPr>
        </p:nvSpPr>
        <p:spPr>
          <a:xfrm>
            <a:off x="-13138" y="0"/>
            <a:ext cx="6472238" cy="725487"/>
          </a:xfrm>
          <a:prstGeom prst="rect">
            <a:avLst/>
          </a:prstGeom>
        </p:spPr>
        <p:txBody>
          <a:bodyPr>
            <a:normAutofit/>
          </a:bodyPr>
          <a:lstStyle/>
          <a:p>
            <a:pPr algn="l" eaLnBrk="1" hangingPunct="1"/>
            <a:r>
              <a:rPr lang="en-US" altLang="pt-BR" sz="2800" b="1" dirty="0" err="1">
                <a:solidFill>
                  <a:srgbClr val="000000"/>
                </a:solidFill>
              </a:rPr>
              <a:t>Arquitetura</a:t>
            </a:r>
            <a:r>
              <a:rPr lang="en-US" altLang="pt-BR" sz="2800" b="1" dirty="0">
                <a:solidFill>
                  <a:srgbClr val="000000"/>
                </a:solidFill>
              </a:rPr>
              <a:t> – Data Warehouse</a:t>
            </a:r>
            <a:endParaRPr lang="pt-BR" altLang="pt-BR" sz="2800" b="1" dirty="0"/>
          </a:p>
        </p:txBody>
      </p:sp>
    </p:spTree>
    <p:custDataLst>
      <p:tags r:id="rId1"/>
    </p:custDataLst>
    <p:extLst>
      <p:ext uri="{BB962C8B-B14F-4D97-AF65-F5344CB8AC3E}">
        <p14:creationId xmlns:p14="http://schemas.microsoft.com/office/powerpoint/2010/main" val="417672080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body" idx="4294967295"/>
            <p:custDataLst>
              <p:tags r:id="rId2"/>
            </p:custDataLst>
          </p:nvPr>
        </p:nvSpPr>
        <p:spPr>
          <a:xfrm>
            <a:off x="537449" y="1594359"/>
            <a:ext cx="7370762" cy="3521075"/>
          </a:xfrm>
          <a:prstGeom prst="rect">
            <a:avLst/>
          </a:prstGeom>
        </p:spPr>
        <p:txBody>
          <a:bodyPr/>
          <a:lstStyle/>
          <a:p>
            <a:pPr lvl="1" eaLnBrk="1" hangingPunct="1"/>
            <a:r>
              <a:rPr lang="pt-BR" altLang="pt-BR" sz="2400" dirty="0"/>
              <a:t>Armazenar os dados em vários graus de sumarização</a:t>
            </a:r>
          </a:p>
          <a:p>
            <a:pPr lvl="1" eaLnBrk="1" hangingPunct="1"/>
            <a:r>
              <a:rPr lang="pt-BR" altLang="pt-BR" sz="2400" dirty="0"/>
              <a:t>Esses dados deverão estar:</a:t>
            </a:r>
          </a:p>
          <a:p>
            <a:pPr lvl="2" eaLnBrk="1" hangingPunct="1"/>
            <a:r>
              <a:rPr lang="pt-BR" altLang="pt-BR" dirty="0"/>
              <a:t>Identificados</a:t>
            </a:r>
          </a:p>
          <a:p>
            <a:pPr lvl="2" eaLnBrk="1" hangingPunct="1"/>
            <a:r>
              <a:rPr lang="pt-BR" altLang="pt-BR" dirty="0"/>
              <a:t>Catalogados</a:t>
            </a:r>
          </a:p>
          <a:p>
            <a:pPr lvl="2" eaLnBrk="1" hangingPunct="1"/>
            <a:r>
              <a:rPr lang="pt-BR" altLang="pt-BR" dirty="0"/>
              <a:t>Coletados</a:t>
            </a:r>
          </a:p>
          <a:p>
            <a:pPr lvl="2" eaLnBrk="1" hangingPunct="1"/>
            <a:r>
              <a:rPr lang="pt-BR" altLang="pt-BR" dirty="0"/>
              <a:t>Disponibilizados</a:t>
            </a:r>
          </a:p>
          <a:p>
            <a:pPr lvl="2" eaLnBrk="1" hangingPunct="1"/>
            <a:r>
              <a:rPr lang="pt-BR" altLang="pt-BR" dirty="0"/>
              <a:t>Transformados</a:t>
            </a:r>
          </a:p>
        </p:txBody>
      </p:sp>
      <p:sp>
        <p:nvSpPr>
          <p:cNvPr id="83972" name="Rectangle 7"/>
          <p:cNvSpPr>
            <a:spLocks noGrp="1" noChangeArrowheads="1"/>
          </p:cNvSpPr>
          <p:nvPr>
            <p:ph type="title" idx="4294967295"/>
            <p:custDataLst>
              <p:tags r:id="rId3"/>
            </p:custDataLst>
          </p:nvPr>
        </p:nvSpPr>
        <p:spPr>
          <a:xfrm>
            <a:off x="0" y="74429"/>
            <a:ext cx="6472238" cy="725487"/>
          </a:xfrm>
          <a:prstGeom prst="rect">
            <a:avLst/>
          </a:prstGeom>
        </p:spPr>
        <p:txBody>
          <a:bodyPr>
            <a:normAutofit/>
          </a:bodyPr>
          <a:lstStyle/>
          <a:p>
            <a:pPr algn="l"/>
            <a:r>
              <a:rPr lang="en-US" altLang="pt-BR" sz="2800" b="1" dirty="0" err="1">
                <a:solidFill>
                  <a:srgbClr val="000000"/>
                </a:solidFill>
              </a:rPr>
              <a:t>Arquitetura</a:t>
            </a:r>
            <a:r>
              <a:rPr lang="en-US" altLang="pt-BR" sz="2800" b="1" dirty="0">
                <a:solidFill>
                  <a:srgbClr val="000000"/>
                </a:solidFill>
              </a:rPr>
              <a:t> – Data Warehouse</a:t>
            </a:r>
            <a:endParaRPr lang="pt-BR" altLang="pt-BR" sz="2800" b="1" dirty="0"/>
          </a:p>
        </p:txBody>
      </p:sp>
      <p:sp>
        <p:nvSpPr>
          <p:cNvPr id="83971" name="Text Box 4"/>
          <p:cNvSpPr txBox="1">
            <a:spLocks noChangeArrowheads="1"/>
          </p:cNvSpPr>
          <p:nvPr>
            <p:custDataLst>
              <p:tags r:id="rId4"/>
            </p:custDataLst>
          </p:nvPr>
        </p:nvSpPr>
        <p:spPr bwMode="auto">
          <a:xfrm>
            <a:off x="467544" y="842119"/>
            <a:ext cx="7416800" cy="519112"/>
          </a:xfrm>
          <a:prstGeom prst="rect">
            <a:avLst/>
          </a:prstGeom>
          <a:noFill/>
          <a:ln w="9525">
            <a:noFill/>
            <a:miter lim="800000"/>
            <a:headEnd/>
            <a:tailEnd/>
          </a:ln>
        </p:spPr>
        <p:txBody>
          <a:bodyPr>
            <a:spAutoFit/>
          </a:bodyPr>
          <a:lstStyle/>
          <a:p>
            <a:pPr algn="just">
              <a:spcBef>
                <a:spcPct val="110000"/>
              </a:spcBef>
            </a:pPr>
            <a:r>
              <a:rPr lang="pt-BR" altLang="pt-BR" sz="2800" dirty="0"/>
              <a:t>Data Warehouse - Objetivos</a:t>
            </a:r>
          </a:p>
        </p:txBody>
      </p:sp>
    </p:spTree>
    <p:custDataLst>
      <p:tags r:id="rId1"/>
    </p:custDataLst>
    <p:extLst>
      <p:ext uri="{BB962C8B-B14F-4D97-AF65-F5344CB8AC3E}">
        <p14:creationId xmlns:p14="http://schemas.microsoft.com/office/powerpoint/2010/main" val="27867213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custDataLst>
              <p:tags r:id="rId2"/>
            </p:custDataLst>
          </p:nvPr>
        </p:nvSpPr>
        <p:spPr>
          <a:xfrm>
            <a:off x="0" y="44624"/>
            <a:ext cx="7138988" cy="725487"/>
          </a:xfrm>
          <a:prstGeom prst="rect">
            <a:avLst/>
          </a:prstGeom>
        </p:spPr>
        <p:txBody>
          <a:bodyPr>
            <a:normAutofit/>
          </a:bodyPr>
          <a:lstStyle/>
          <a:p>
            <a:pPr algn="l"/>
            <a:r>
              <a:rPr lang="pt-BR" altLang="pt-BR" sz="2800" b="1" dirty="0"/>
              <a:t>Data Warehouse – Pilares  </a:t>
            </a:r>
          </a:p>
        </p:txBody>
      </p:sp>
      <p:sp>
        <p:nvSpPr>
          <p:cNvPr id="84" name="Rectangle 3"/>
          <p:cNvSpPr>
            <a:spLocks noChangeArrowheads="1"/>
          </p:cNvSpPr>
          <p:nvPr/>
        </p:nvSpPr>
        <p:spPr bwMode="auto">
          <a:xfrm>
            <a:off x="3308350" y="2943225"/>
            <a:ext cx="2251075" cy="881063"/>
          </a:xfrm>
          <a:prstGeom prst="rect">
            <a:avLst/>
          </a:prstGeom>
          <a:solidFill>
            <a:srgbClr val="00279F"/>
          </a:solidFill>
          <a:ln w="12700">
            <a:solidFill>
              <a:srgbClr val="3333CC"/>
            </a:solidFill>
            <a:miter lim="800000"/>
            <a:headEnd/>
            <a:tailEnd/>
          </a:ln>
          <a:effectLst>
            <a:outerShdw dist="107763" dir="2700000" algn="ctr" rotWithShape="0">
              <a:srgbClr val="3333CC"/>
            </a:outerShdw>
          </a:effectLst>
        </p:spPr>
        <p:txBody>
          <a:bodyPr lIns="190500" tIns="190500" rIns="190500" bIns="190500">
            <a:spAutoFit/>
          </a:bodyPr>
          <a:lstStyle/>
          <a:p>
            <a:pPr algn="ctr" eaLnBrk="1" fontAlgn="auto" hangingPunct="1">
              <a:spcBef>
                <a:spcPts val="0"/>
              </a:spcBef>
              <a:spcAft>
                <a:spcPts val="0"/>
              </a:spcAft>
              <a:defRPr/>
            </a:pPr>
            <a:r>
              <a:rPr lang="pt-BR" sz="3200" kern="0" dirty="0">
                <a:solidFill>
                  <a:srgbClr val="FFFFFF"/>
                </a:solidFill>
                <a:effectLst>
                  <a:outerShdw blurRad="38100" dist="38100" dir="2700000" algn="tl">
                    <a:srgbClr val="000000"/>
                  </a:outerShdw>
                </a:effectLst>
                <a:latin typeface="Calibri" pitchFamily="34" charset="0"/>
              </a:rPr>
              <a:t>Empresa</a:t>
            </a:r>
          </a:p>
        </p:txBody>
      </p:sp>
      <p:grpSp>
        <p:nvGrpSpPr>
          <p:cNvPr id="2" name="Group 4"/>
          <p:cNvGrpSpPr>
            <a:grpSpLocks/>
          </p:cNvGrpSpPr>
          <p:nvPr/>
        </p:nvGrpSpPr>
        <p:grpSpPr bwMode="auto">
          <a:xfrm>
            <a:off x="1295400" y="1066800"/>
            <a:ext cx="7239000" cy="1905000"/>
            <a:chOff x="672" y="432"/>
            <a:chExt cx="4704" cy="1440"/>
          </a:xfrm>
        </p:grpSpPr>
        <p:sp>
          <p:nvSpPr>
            <p:cNvPr id="86" name="Rectangle 5"/>
            <p:cNvSpPr>
              <a:spLocks noChangeArrowheads="1"/>
            </p:cNvSpPr>
            <p:nvPr/>
          </p:nvSpPr>
          <p:spPr bwMode="auto">
            <a:xfrm>
              <a:off x="672" y="432"/>
              <a:ext cx="4704" cy="528"/>
            </a:xfrm>
            <a:prstGeom prst="rect">
              <a:avLst/>
            </a:prstGeom>
            <a:solidFill>
              <a:srgbClr val="618FFD"/>
            </a:solidFill>
            <a:ln w="9525">
              <a:noFill/>
              <a:miter lim="800000"/>
              <a:headEnd/>
              <a:tailEnd/>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87" name="Line 6"/>
            <p:cNvSpPr>
              <a:spLocks noChangeShapeType="1"/>
            </p:cNvSpPr>
            <p:nvPr/>
          </p:nvSpPr>
          <p:spPr bwMode="auto">
            <a:xfrm flipH="1">
              <a:off x="3024" y="912"/>
              <a:ext cx="480" cy="912"/>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88" name="Line 7"/>
            <p:cNvSpPr>
              <a:spLocks noChangeShapeType="1"/>
            </p:cNvSpPr>
            <p:nvPr/>
          </p:nvSpPr>
          <p:spPr bwMode="auto">
            <a:xfrm>
              <a:off x="2448" y="912"/>
              <a:ext cx="233" cy="960"/>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nvGrpSpPr>
            <p:cNvPr id="3" name="Group 8"/>
            <p:cNvGrpSpPr>
              <a:grpSpLocks/>
            </p:cNvGrpSpPr>
            <p:nvPr/>
          </p:nvGrpSpPr>
          <p:grpSpPr bwMode="auto">
            <a:xfrm>
              <a:off x="868" y="484"/>
              <a:ext cx="952" cy="380"/>
              <a:chOff x="868" y="484"/>
              <a:chExt cx="952" cy="380"/>
            </a:xfrm>
          </p:grpSpPr>
          <p:sp>
            <p:nvSpPr>
              <p:cNvPr id="101" name="Oval 9"/>
              <p:cNvSpPr>
                <a:spLocks noChangeArrowheads="1"/>
              </p:cNvSpPr>
              <p:nvPr/>
            </p:nvSpPr>
            <p:spPr bwMode="auto">
              <a:xfrm>
                <a:off x="868" y="484"/>
                <a:ext cx="952" cy="380"/>
              </a:xfrm>
              <a:prstGeom prst="ellipse">
                <a:avLst/>
              </a:prstGeom>
              <a:solidFill>
                <a:srgbClr val="F39FD1"/>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02" name="Rectangle 10"/>
              <p:cNvSpPr>
                <a:spLocks noChangeArrowheads="1"/>
              </p:cNvSpPr>
              <p:nvPr/>
            </p:nvSpPr>
            <p:spPr bwMode="auto">
              <a:xfrm>
                <a:off x="883" y="547"/>
                <a:ext cx="789"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Geografia</a:t>
                </a:r>
              </a:p>
            </p:txBody>
          </p:sp>
        </p:grpSp>
        <p:grpSp>
          <p:nvGrpSpPr>
            <p:cNvPr id="4" name="Group 11"/>
            <p:cNvGrpSpPr>
              <a:grpSpLocks/>
            </p:cNvGrpSpPr>
            <p:nvPr/>
          </p:nvGrpSpPr>
          <p:grpSpPr bwMode="auto">
            <a:xfrm>
              <a:off x="1924" y="484"/>
              <a:ext cx="952" cy="380"/>
              <a:chOff x="1924" y="484"/>
              <a:chExt cx="952" cy="380"/>
            </a:xfrm>
          </p:grpSpPr>
          <p:sp>
            <p:nvSpPr>
              <p:cNvPr id="99" name="Oval 12"/>
              <p:cNvSpPr>
                <a:spLocks noChangeArrowheads="1"/>
              </p:cNvSpPr>
              <p:nvPr/>
            </p:nvSpPr>
            <p:spPr bwMode="auto">
              <a:xfrm>
                <a:off x="1924" y="484"/>
                <a:ext cx="952" cy="380"/>
              </a:xfrm>
              <a:prstGeom prst="ellipse">
                <a:avLst/>
              </a:prstGeom>
              <a:solidFill>
                <a:srgbClr val="F39FD1"/>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00" name="Rectangle 13"/>
              <p:cNvSpPr>
                <a:spLocks noChangeArrowheads="1"/>
              </p:cNvSpPr>
              <p:nvPr/>
            </p:nvSpPr>
            <p:spPr bwMode="auto">
              <a:xfrm>
                <a:off x="2054" y="547"/>
                <a:ext cx="684"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Produto</a:t>
                </a:r>
              </a:p>
            </p:txBody>
          </p:sp>
        </p:grpSp>
        <p:grpSp>
          <p:nvGrpSpPr>
            <p:cNvPr id="5" name="Group 14"/>
            <p:cNvGrpSpPr>
              <a:grpSpLocks/>
            </p:cNvGrpSpPr>
            <p:nvPr/>
          </p:nvGrpSpPr>
          <p:grpSpPr bwMode="auto">
            <a:xfrm>
              <a:off x="2980" y="484"/>
              <a:ext cx="952" cy="380"/>
              <a:chOff x="2980" y="484"/>
              <a:chExt cx="952" cy="380"/>
            </a:xfrm>
          </p:grpSpPr>
          <p:sp>
            <p:nvSpPr>
              <p:cNvPr id="97" name="Oval 15"/>
              <p:cNvSpPr>
                <a:spLocks noChangeArrowheads="1"/>
              </p:cNvSpPr>
              <p:nvPr/>
            </p:nvSpPr>
            <p:spPr bwMode="auto">
              <a:xfrm>
                <a:off x="2980" y="484"/>
                <a:ext cx="952" cy="380"/>
              </a:xfrm>
              <a:prstGeom prst="ellipse">
                <a:avLst/>
              </a:prstGeom>
              <a:solidFill>
                <a:srgbClr val="F39FD1"/>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98" name="Rectangle 16"/>
              <p:cNvSpPr>
                <a:spLocks noChangeArrowheads="1"/>
              </p:cNvSpPr>
              <p:nvPr/>
            </p:nvSpPr>
            <p:spPr bwMode="auto">
              <a:xfrm>
                <a:off x="3062" y="547"/>
                <a:ext cx="741"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Indústria</a:t>
                </a:r>
              </a:p>
            </p:txBody>
          </p:sp>
        </p:grpSp>
        <p:grpSp>
          <p:nvGrpSpPr>
            <p:cNvPr id="6" name="Group 17"/>
            <p:cNvGrpSpPr>
              <a:grpSpLocks/>
            </p:cNvGrpSpPr>
            <p:nvPr/>
          </p:nvGrpSpPr>
          <p:grpSpPr bwMode="auto">
            <a:xfrm>
              <a:off x="4070" y="484"/>
              <a:ext cx="1061" cy="428"/>
              <a:chOff x="4070" y="484"/>
              <a:chExt cx="1061" cy="428"/>
            </a:xfrm>
          </p:grpSpPr>
          <p:sp>
            <p:nvSpPr>
              <p:cNvPr id="95" name="Oval 18"/>
              <p:cNvSpPr>
                <a:spLocks noChangeArrowheads="1"/>
              </p:cNvSpPr>
              <p:nvPr/>
            </p:nvSpPr>
            <p:spPr bwMode="auto">
              <a:xfrm>
                <a:off x="4084" y="484"/>
                <a:ext cx="1047" cy="428"/>
              </a:xfrm>
              <a:prstGeom prst="ellipse">
                <a:avLst/>
              </a:prstGeom>
              <a:solidFill>
                <a:srgbClr val="F39FD1"/>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96" name="Rectangle 19"/>
              <p:cNvSpPr>
                <a:spLocks noChangeArrowheads="1"/>
              </p:cNvSpPr>
              <p:nvPr/>
            </p:nvSpPr>
            <p:spPr bwMode="auto">
              <a:xfrm>
                <a:off x="4070" y="529"/>
                <a:ext cx="979"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Organização</a:t>
                </a:r>
              </a:p>
            </p:txBody>
          </p:sp>
        </p:grpSp>
        <p:sp>
          <p:nvSpPr>
            <p:cNvPr id="93" name="Line 20"/>
            <p:cNvSpPr>
              <a:spLocks noChangeShapeType="1"/>
            </p:cNvSpPr>
            <p:nvPr/>
          </p:nvSpPr>
          <p:spPr bwMode="auto">
            <a:xfrm>
              <a:off x="1488" y="912"/>
              <a:ext cx="769" cy="912"/>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94" name="Line 21"/>
            <p:cNvSpPr>
              <a:spLocks noChangeShapeType="1"/>
            </p:cNvSpPr>
            <p:nvPr/>
          </p:nvSpPr>
          <p:spPr bwMode="auto">
            <a:xfrm flipH="1">
              <a:off x="3408" y="912"/>
              <a:ext cx="960" cy="912"/>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7" name="Group 22"/>
          <p:cNvGrpSpPr>
            <a:grpSpLocks/>
          </p:cNvGrpSpPr>
          <p:nvPr/>
        </p:nvGrpSpPr>
        <p:grpSpPr bwMode="auto">
          <a:xfrm>
            <a:off x="5867400" y="2209800"/>
            <a:ext cx="2667000" cy="2730500"/>
            <a:chOff x="3552" y="1200"/>
            <a:chExt cx="1968" cy="2064"/>
          </a:xfrm>
        </p:grpSpPr>
        <p:sp>
          <p:nvSpPr>
            <p:cNvPr id="104" name="Rectangle 23"/>
            <p:cNvSpPr>
              <a:spLocks noChangeArrowheads="1"/>
            </p:cNvSpPr>
            <p:nvPr/>
          </p:nvSpPr>
          <p:spPr bwMode="auto">
            <a:xfrm>
              <a:off x="4320" y="1200"/>
              <a:ext cx="1200" cy="2064"/>
            </a:xfrm>
            <a:prstGeom prst="rect">
              <a:avLst/>
            </a:prstGeom>
            <a:solidFill>
              <a:srgbClr val="618FFD"/>
            </a:solidFill>
            <a:ln w="9525">
              <a:noFill/>
              <a:miter lim="800000"/>
              <a:headEnd/>
              <a:tailEnd/>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nvGrpSpPr>
            <p:cNvPr id="8" name="Group 24"/>
            <p:cNvGrpSpPr>
              <a:grpSpLocks/>
            </p:cNvGrpSpPr>
            <p:nvPr/>
          </p:nvGrpSpPr>
          <p:grpSpPr bwMode="auto">
            <a:xfrm>
              <a:off x="4420" y="1348"/>
              <a:ext cx="952" cy="380"/>
              <a:chOff x="4420" y="1348"/>
              <a:chExt cx="952" cy="380"/>
            </a:xfrm>
          </p:grpSpPr>
          <p:sp>
            <p:nvSpPr>
              <p:cNvPr id="115" name="Oval 25"/>
              <p:cNvSpPr>
                <a:spLocks noChangeArrowheads="1"/>
              </p:cNvSpPr>
              <p:nvPr/>
            </p:nvSpPr>
            <p:spPr bwMode="auto">
              <a:xfrm>
                <a:off x="4420" y="1348"/>
                <a:ext cx="952" cy="380"/>
              </a:xfrm>
              <a:prstGeom prst="ellipse">
                <a:avLst/>
              </a:prstGeom>
              <a:solidFill>
                <a:srgbClr val="D49FFF"/>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16" name="Rectangle 26"/>
              <p:cNvSpPr>
                <a:spLocks noChangeArrowheads="1"/>
              </p:cNvSpPr>
              <p:nvPr/>
            </p:nvSpPr>
            <p:spPr bwMode="auto">
              <a:xfrm>
                <a:off x="4550" y="1411"/>
                <a:ext cx="752"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História</a:t>
                </a:r>
              </a:p>
            </p:txBody>
          </p:sp>
        </p:grpSp>
        <p:grpSp>
          <p:nvGrpSpPr>
            <p:cNvPr id="9" name="Group 27"/>
            <p:cNvGrpSpPr>
              <a:grpSpLocks/>
            </p:cNvGrpSpPr>
            <p:nvPr/>
          </p:nvGrpSpPr>
          <p:grpSpPr bwMode="auto">
            <a:xfrm>
              <a:off x="4420" y="1972"/>
              <a:ext cx="952" cy="380"/>
              <a:chOff x="4420" y="1972"/>
              <a:chExt cx="952" cy="380"/>
            </a:xfrm>
          </p:grpSpPr>
          <p:sp>
            <p:nvSpPr>
              <p:cNvPr id="113" name="Oval 28"/>
              <p:cNvSpPr>
                <a:spLocks noChangeArrowheads="1"/>
              </p:cNvSpPr>
              <p:nvPr/>
            </p:nvSpPr>
            <p:spPr bwMode="auto">
              <a:xfrm>
                <a:off x="4420" y="1972"/>
                <a:ext cx="952" cy="380"/>
              </a:xfrm>
              <a:prstGeom prst="ellipse">
                <a:avLst/>
              </a:prstGeom>
              <a:solidFill>
                <a:srgbClr val="D49FFF"/>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14" name="Rectangle 29"/>
              <p:cNvSpPr>
                <a:spLocks noChangeArrowheads="1"/>
              </p:cNvSpPr>
              <p:nvPr/>
            </p:nvSpPr>
            <p:spPr bwMode="auto">
              <a:xfrm>
                <a:off x="4646" y="2035"/>
                <a:ext cx="479"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Real</a:t>
                </a:r>
              </a:p>
            </p:txBody>
          </p:sp>
        </p:grpSp>
        <p:grpSp>
          <p:nvGrpSpPr>
            <p:cNvPr id="10" name="Group 30"/>
            <p:cNvGrpSpPr>
              <a:grpSpLocks/>
            </p:cNvGrpSpPr>
            <p:nvPr/>
          </p:nvGrpSpPr>
          <p:grpSpPr bwMode="auto">
            <a:xfrm>
              <a:off x="4372" y="2644"/>
              <a:ext cx="1048" cy="428"/>
              <a:chOff x="4372" y="2644"/>
              <a:chExt cx="1048" cy="428"/>
            </a:xfrm>
          </p:grpSpPr>
          <p:sp>
            <p:nvSpPr>
              <p:cNvPr id="111" name="Oval 31"/>
              <p:cNvSpPr>
                <a:spLocks noChangeArrowheads="1"/>
              </p:cNvSpPr>
              <p:nvPr/>
            </p:nvSpPr>
            <p:spPr bwMode="auto">
              <a:xfrm>
                <a:off x="4372" y="2644"/>
                <a:ext cx="1048" cy="428"/>
              </a:xfrm>
              <a:prstGeom prst="ellipse">
                <a:avLst/>
              </a:prstGeom>
              <a:solidFill>
                <a:srgbClr val="D49FFF"/>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12" name="Rectangle 32"/>
              <p:cNvSpPr>
                <a:spLocks noChangeArrowheads="1"/>
              </p:cNvSpPr>
              <p:nvPr/>
            </p:nvSpPr>
            <p:spPr bwMode="auto">
              <a:xfrm>
                <a:off x="4499" y="2707"/>
                <a:ext cx="808"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Previsão</a:t>
                </a:r>
              </a:p>
            </p:txBody>
          </p:sp>
        </p:grpSp>
        <p:sp>
          <p:nvSpPr>
            <p:cNvPr id="108" name="Line 33"/>
            <p:cNvSpPr>
              <a:spLocks noChangeShapeType="1"/>
            </p:cNvSpPr>
            <p:nvPr/>
          </p:nvSpPr>
          <p:spPr bwMode="auto">
            <a:xfrm flipH="1">
              <a:off x="3552" y="1632"/>
              <a:ext cx="865" cy="432"/>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09" name="Line 34"/>
            <p:cNvSpPr>
              <a:spLocks noChangeShapeType="1"/>
            </p:cNvSpPr>
            <p:nvPr/>
          </p:nvSpPr>
          <p:spPr bwMode="auto">
            <a:xfrm flipH="1">
              <a:off x="3600" y="2160"/>
              <a:ext cx="816" cy="0"/>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10" name="Line 35"/>
            <p:cNvSpPr>
              <a:spLocks noChangeShapeType="1"/>
            </p:cNvSpPr>
            <p:nvPr/>
          </p:nvSpPr>
          <p:spPr bwMode="auto">
            <a:xfrm flipH="1" flipV="1">
              <a:off x="3600" y="2304"/>
              <a:ext cx="768" cy="528"/>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11" name="Group 36"/>
          <p:cNvGrpSpPr>
            <a:grpSpLocks/>
          </p:cNvGrpSpPr>
          <p:nvPr/>
        </p:nvGrpSpPr>
        <p:grpSpPr bwMode="auto">
          <a:xfrm>
            <a:off x="2286000" y="4038600"/>
            <a:ext cx="5613400" cy="2159000"/>
            <a:chOff x="1344" y="2496"/>
            <a:chExt cx="3648" cy="1632"/>
          </a:xfrm>
        </p:grpSpPr>
        <p:sp>
          <p:nvSpPr>
            <p:cNvPr id="118" name="Rectangle 37"/>
            <p:cNvSpPr>
              <a:spLocks noChangeArrowheads="1"/>
            </p:cNvSpPr>
            <p:nvPr/>
          </p:nvSpPr>
          <p:spPr bwMode="auto">
            <a:xfrm>
              <a:off x="1344" y="3504"/>
              <a:ext cx="3648" cy="624"/>
            </a:xfrm>
            <a:prstGeom prst="rect">
              <a:avLst/>
            </a:prstGeom>
            <a:solidFill>
              <a:srgbClr val="618FFD"/>
            </a:solidFill>
            <a:ln w="9525">
              <a:noFill/>
              <a:miter lim="800000"/>
              <a:headEnd/>
              <a:tailEnd/>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nvGrpSpPr>
            <p:cNvPr id="12" name="Group 38"/>
            <p:cNvGrpSpPr>
              <a:grpSpLocks/>
            </p:cNvGrpSpPr>
            <p:nvPr/>
          </p:nvGrpSpPr>
          <p:grpSpPr bwMode="auto">
            <a:xfrm>
              <a:off x="1492" y="3556"/>
              <a:ext cx="1000" cy="428"/>
              <a:chOff x="1492" y="3556"/>
              <a:chExt cx="1000" cy="428"/>
            </a:xfrm>
          </p:grpSpPr>
          <p:sp>
            <p:nvSpPr>
              <p:cNvPr id="129" name="Oval 39"/>
              <p:cNvSpPr>
                <a:spLocks noChangeArrowheads="1"/>
              </p:cNvSpPr>
              <p:nvPr/>
            </p:nvSpPr>
            <p:spPr bwMode="auto">
              <a:xfrm>
                <a:off x="1492" y="3556"/>
                <a:ext cx="1010" cy="428"/>
              </a:xfrm>
              <a:prstGeom prst="ellipse">
                <a:avLst/>
              </a:prstGeom>
              <a:solidFill>
                <a:srgbClr val="F6BF69"/>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30" name="Rectangle 40"/>
              <p:cNvSpPr>
                <a:spLocks noChangeArrowheads="1"/>
              </p:cNvSpPr>
              <p:nvPr/>
            </p:nvSpPr>
            <p:spPr bwMode="auto">
              <a:xfrm>
                <a:off x="1526" y="3619"/>
                <a:ext cx="883"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Estratégica</a:t>
                </a:r>
              </a:p>
            </p:txBody>
          </p:sp>
        </p:grpSp>
        <p:grpSp>
          <p:nvGrpSpPr>
            <p:cNvPr id="13" name="Group 41"/>
            <p:cNvGrpSpPr>
              <a:grpSpLocks/>
            </p:cNvGrpSpPr>
            <p:nvPr/>
          </p:nvGrpSpPr>
          <p:grpSpPr bwMode="auto">
            <a:xfrm>
              <a:off x="2644" y="3556"/>
              <a:ext cx="1000" cy="428"/>
              <a:chOff x="2644" y="3556"/>
              <a:chExt cx="1000" cy="428"/>
            </a:xfrm>
          </p:grpSpPr>
          <p:sp>
            <p:nvSpPr>
              <p:cNvPr id="127" name="Oval 42"/>
              <p:cNvSpPr>
                <a:spLocks noChangeArrowheads="1"/>
              </p:cNvSpPr>
              <p:nvPr/>
            </p:nvSpPr>
            <p:spPr bwMode="auto">
              <a:xfrm>
                <a:off x="2644" y="3556"/>
                <a:ext cx="1000" cy="428"/>
              </a:xfrm>
              <a:prstGeom prst="ellipse">
                <a:avLst/>
              </a:prstGeom>
              <a:solidFill>
                <a:srgbClr val="F6BF69"/>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28" name="Rectangle 43"/>
              <p:cNvSpPr>
                <a:spLocks noChangeArrowheads="1"/>
              </p:cNvSpPr>
              <p:nvPr/>
            </p:nvSpPr>
            <p:spPr bwMode="auto">
              <a:xfrm>
                <a:off x="2724" y="3619"/>
                <a:ext cx="774"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Gerencial</a:t>
                </a:r>
              </a:p>
            </p:txBody>
          </p:sp>
        </p:grpSp>
        <p:grpSp>
          <p:nvGrpSpPr>
            <p:cNvPr id="14" name="Group 44"/>
            <p:cNvGrpSpPr>
              <a:grpSpLocks/>
            </p:cNvGrpSpPr>
            <p:nvPr/>
          </p:nvGrpSpPr>
          <p:grpSpPr bwMode="auto">
            <a:xfrm>
              <a:off x="3734" y="3556"/>
              <a:ext cx="1062" cy="428"/>
              <a:chOff x="3734" y="3556"/>
              <a:chExt cx="1062" cy="428"/>
            </a:xfrm>
          </p:grpSpPr>
          <p:sp>
            <p:nvSpPr>
              <p:cNvPr id="125" name="Oval 45"/>
              <p:cNvSpPr>
                <a:spLocks noChangeArrowheads="1"/>
              </p:cNvSpPr>
              <p:nvPr/>
            </p:nvSpPr>
            <p:spPr bwMode="auto">
              <a:xfrm>
                <a:off x="3751" y="3556"/>
                <a:ext cx="1045" cy="428"/>
              </a:xfrm>
              <a:prstGeom prst="ellipse">
                <a:avLst/>
              </a:prstGeom>
              <a:solidFill>
                <a:srgbClr val="F6BF69"/>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26" name="Rectangle 46"/>
              <p:cNvSpPr>
                <a:spLocks noChangeArrowheads="1"/>
              </p:cNvSpPr>
              <p:nvPr/>
            </p:nvSpPr>
            <p:spPr bwMode="auto">
              <a:xfrm>
                <a:off x="3734" y="3619"/>
                <a:ext cx="962"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Operacional</a:t>
                </a:r>
              </a:p>
            </p:txBody>
          </p:sp>
        </p:grpSp>
        <p:sp>
          <p:nvSpPr>
            <p:cNvPr id="122" name="Line 47"/>
            <p:cNvSpPr>
              <a:spLocks noChangeShapeType="1"/>
            </p:cNvSpPr>
            <p:nvPr/>
          </p:nvSpPr>
          <p:spPr bwMode="auto">
            <a:xfrm flipV="1">
              <a:off x="1968" y="2496"/>
              <a:ext cx="576" cy="1056"/>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23" name="Line 48"/>
            <p:cNvSpPr>
              <a:spLocks noChangeShapeType="1"/>
            </p:cNvSpPr>
            <p:nvPr/>
          </p:nvSpPr>
          <p:spPr bwMode="auto">
            <a:xfrm flipH="1" flipV="1">
              <a:off x="2832" y="2496"/>
              <a:ext cx="288" cy="1008"/>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24" name="Line 49"/>
            <p:cNvSpPr>
              <a:spLocks noChangeShapeType="1"/>
            </p:cNvSpPr>
            <p:nvPr/>
          </p:nvSpPr>
          <p:spPr bwMode="auto">
            <a:xfrm flipH="1" flipV="1">
              <a:off x="3120" y="2544"/>
              <a:ext cx="1107" cy="1008"/>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sp>
        <p:nvSpPr>
          <p:cNvPr id="131" name="Rectangle 50"/>
          <p:cNvSpPr>
            <a:spLocks noChangeArrowheads="1"/>
          </p:cNvSpPr>
          <p:nvPr/>
        </p:nvSpPr>
        <p:spPr bwMode="auto">
          <a:xfrm>
            <a:off x="3389313" y="4405313"/>
            <a:ext cx="2179637" cy="384175"/>
          </a:xfrm>
          <a:prstGeom prst="rect">
            <a:avLst/>
          </a:prstGeom>
          <a:solidFill>
            <a:srgbClr val="FF6600"/>
          </a:solidFill>
          <a:ln w="12700">
            <a:solidFill>
              <a:srgbClr val="3333CC"/>
            </a:solidFill>
            <a:miter lim="800000"/>
            <a:headEnd/>
            <a:tailEnd/>
          </a:ln>
          <a:effectLst>
            <a:outerShdw dist="107763" dir="2700000" algn="ctr" rotWithShape="0">
              <a:srgbClr val="3333CC"/>
            </a:outerShdw>
          </a:effectLst>
        </p:spPr>
        <p:txBody>
          <a:bodyPr wrap="none" lIns="838200" tIns="38100" rIns="838200" bIns="38100">
            <a:spAutoFit/>
          </a:bodyPr>
          <a:lstStyle/>
          <a:p>
            <a:pPr algn="ctr" eaLnBrk="1" fontAlgn="auto" hangingPunct="1">
              <a:spcBef>
                <a:spcPts val="0"/>
              </a:spcBef>
              <a:spcAft>
                <a:spcPts val="0"/>
              </a:spcAft>
              <a:defRPr/>
            </a:pPr>
            <a:r>
              <a:rPr lang="pt-BR" sz="2000" kern="0" dirty="0">
                <a:solidFill>
                  <a:srgbClr val="FFFFFF"/>
                </a:solidFill>
                <a:latin typeface="Calibri" pitchFamily="34" charset="0"/>
              </a:rPr>
              <a:t>Uso</a:t>
            </a:r>
          </a:p>
        </p:txBody>
      </p:sp>
      <p:grpSp>
        <p:nvGrpSpPr>
          <p:cNvPr id="15" name="Group 51"/>
          <p:cNvGrpSpPr>
            <a:grpSpLocks/>
          </p:cNvGrpSpPr>
          <p:nvPr/>
        </p:nvGrpSpPr>
        <p:grpSpPr bwMode="auto">
          <a:xfrm>
            <a:off x="304800" y="2057400"/>
            <a:ext cx="2871788" cy="3683000"/>
            <a:chOff x="0" y="1056"/>
            <a:chExt cx="2064" cy="2784"/>
          </a:xfrm>
        </p:grpSpPr>
        <p:sp>
          <p:nvSpPr>
            <p:cNvPr id="133" name="Rectangle 52"/>
            <p:cNvSpPr>
              <a:spLocks noChangeArrowheads="1"/>
            </p:cNvSpPr>
            <p:nvPr/>
          </p:nvSpPr>
          <p:spPr bwMode="auto">
            <a:xfrm>
              <a:off x="0" y="1056"/>
              <a:ext cx="1152" cy="2784"/>
            </a:xfrm>
            <a:prstGeom prst="rect">
              <a:avLst/>
            </a:prstGeom>
            <a:solidFill>
              <a:srgbClr val="618FFD"/>
            </a:solidFill>
            <a:ln w="9525">
              <a:noFill/>
              <a:miter lim="800000"/>
              <a:headEnd/>
              <a:tailEnd/>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nvGrpSpPr>
            <p:cNvPr id="16" name="Group 53"/>
            <p:cNvGrpSpPr>
              <a:grpSpLocks/>
            </p:cNvGrpSpPr>
            <p:nvPr/>
          </p:nvGrpSpPr>
          <p:grpSpPr bwMode="auto">
            <a:xfrm>
              <a:off x="52" y="1156"/>
              <a:ext cx="952" cy="380"/>
              <a:chOff x="52" y="1156"/>
              <a:chExt cx="952" cy="380"/>
            </a:xfrm>
          </p:grpSpPr>
          <p:sp>
            <p:nvSpPr>
              <p:cNvPr id="152" name="Oval 54"/>
              <p:cNvSpPr>
                <a:spLocks noChangeArrowheads="1"/>
              </p:cNvSpPr>
              <p:nvPr/>
            </p:nvSpPr>
            <p:spPr bwMode="auto">
              <a:xfrm>
                <a:off x="52" y="1156"/>
                <a:ext cx="952" cy="380"/>
              </a:xfrm>
              <a:prstGeom prst="ellipse">
                <a:avLst/>
              </a:prstGeom>
              <a:solidFill>
                <a:srgbClr val="A3F25F"/>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53" name="Rectangle 55"/>
              <p:cNvSpPr>
                <a:spLocks noChangeArrowheads="1"/>
              </p:cNvSpPr>
              <p:nvPr/>
            </p:nvSpPr>
            <p:spPr bwMode="auto">
              <a:xfrm>
                <a:off x="230" y="1219"/>
                <a:ext cx="737"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Pedidos</a:t>
                </a:r>
              </a:p>
            </p:txBody>
          </p:sp>
        </p:grpSp>
        <p:grpSp>
          <p:nvGrpSpPr>
            <p:cNvPr id="17" name="Group 56"/>
            <p:cNvGrpSpPr>
              <a:grpSpLocks/>
            </p:cNvGrpSpPr>
            <p:nvPr/>
          </p:nvGrpSpPr>
          <p:grpSpPr bwMode="auto">
            <a:xfrm>
              <a:off x="52" y="1684"/>
              <a:ext cx="952" cy="380"/>
              <a:chOff x="52" y="1684"/>
              <a:chExt cx="952" cy="380"/>
            </a:xfrm>
          </p:grpSpPr>
          <p:sp>
            <p:nvSpPr>
              <p:cNvPr id="150" name="Oval 57"/>
              <p:cNvSpPr>
                <a:spLocks noChangeArrowheads="1"/>
              </p:cNvSpPr>
              <p:nvPr/>
            </p:nvSpPr>
            <p:spPr bwMode="auto">
              <a:xfrm>
                <a:off x="52" y="1684"/>
                <a:ext cx="952" cy="380"/>
              </a:xfrm>
              <a:prstGeom prst="ellipse">
                <a:avLst/>
              </a:prstGeom>
              <a:solidFill>
                <a:srgbClr val="A3F25F"/>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51" name="Rectangle 58"/>
              <p:cNvSpPr>
                <a:spLocks noChangeArrowheads="1"/>
              </p:cNvSpPr>
              <p:nvPr/>
            </p:nvSpPr>
            <p:spPr bwMode="auto">
              <a:xfrm>
                <a:off x="230" y="1747"/>
                <a:ext cx="620"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Renda</a:t>
                </a:r>
              </a:p>
            </p:txBody>
          </p:sp>
        </p:grpSp>
        <p:grpSp>
          <p:nvGrpSpPr>
            <p:cNvPr id="18" name="Group 59"/>
            <p:cNvGrpSpPr>
              <a:grpSpLocks/>
            </p:cNvGrpSpPr>
            <p:nvPr/>
          </p:nvGrpSpPr>
          <p:grpSpPr bwMode="auto">
            <a:xfrm>
              <a:off x="9" y="2212"/>
              <a:ext cx="952" cy="380"/>
              <a:chOff x="9" y="2212"/>
              <a:chExt cx="952" cy="380"/>
            </a:xfrm>
          </p:grpSpPr>
          <p:sp>
            <p:nvSpPr>
              <p:cNvPr id="148" name="Oval 60"/>
              <p:cNvSpPr>
                <a:spLocks noChangeArrowheads="1"/>
              </p:cNvSpPr>
              <p:nvPr/>
            </p:nvSpPr>
            <p:spPr bwMode="auto">
              <a:xfrm>
                <a:off x="9" y="2212"/>
                <a:ext cx="952" cy="380"/>
              </a:xfrm>
              <a:prstGeom prst="ellipse">
                <a:avLst/>
              </a:prstGeom>
              <a:solidFill>
                <a:srgbClr val="A3F25F"/>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49" name="Rectangle 61"/>
              <p:cNvSpPr>
                <a:spLocks noChangeArrowheads="1"/>
              </p:cNvSpPr>
              <p:nvPr/>
            </p:nvSpPr>
            <p:spPr bwMode="auto">
              <a:xfrm>
                <a:off x="186" y="2275"/>
                <a:ext cx="666"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Capital</a:t>
                </a:r>
              </a:p>
            </p:txBody>
          </p:sp>
        </p:grpSp>
        <p:grpSp>
          <p:nvGrpSpPr>
            <p:cNvPr id="19" name="Group 62"/>
            <p:cNvGrpSpPr>
              <a:grpSpLocks/>
            </p:cNvGrpSpPr>
            <p:nvPr/>
          </p:nvGrpSpPr>
          <p:grpSpPr bwMode="auto">
            <a:xfrm>
              <a:off x="52" y="2788"/>
              <a:ext cx="952" cy="380"/>
              <a:chOff x="52" y="2788"/>
              <a:chExt cx="952" cy="380"/>
            </a:xfrm>
          </p:grpSpPr>
          <p:sp>
            <p:nvSpPr>
              <p:cNvPr id="146" name="Oval 63"/>
              <p:cNvSpPr>
                <a:spLocks noChangeArrowheads="1"/>
              </p:cNvSpPr>
              <p:nvPr/>
            </p:nvSpPr>
            <p:spPr bwMode="auto">
              <a:xfrm>
                <a:off x="52" y="2788"/>
                <a:ext cx="952" cy="380"/>
              </a:xfrm>
              <a:prstGeom prst="ellipse">
                <a:avLst/>
              </a:prstGeom>
              <a:solidFill>
                <a:srgbClr val="A3F25F"/>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47" name="Rectangle 64"/>
              <p:cNvSpPr>
                <a:spLocks noChangeArrowheads="1"/>
              </p:cNvSpPr>
              <p:nvPr/>
            </p:nvSpPr>
            <p:spPr bwMode="auto">
              <a:xfrm>
                <a:off x="113" y="2851"/>
                <a:ext cx="792" cy="301"/>
              </a:xfrm>
              <a:prstGeom prst="rect">
                <a:avLst/>
              </a:prstGeom>
              <a:noFill/>
              <a:ln w="9525">
                <a:noFill/>
                <a:miter lim="800000"/>
                <a:headEnd/>
                <a:tailEnd/>
              </a:ln>
              <a:effectLst/>
            </p:spPr>
            <p:txBody>
              <a:bodyPr wrap="none" lIns="92075" tIns="46038" rIns="92075" bIns="46038">
                <a:spAutoFit/>
              </a:bodyPr>
              <a:lstStyle/>
              <a:p>
                <a:pPr algn="ctr" eaLnBrk="1" fontAlgn="auto" hangingPunct="1">
                  <a:spcBef>
                    <a:spcPts val="0"/>
                  </a:spcBef>
                  <a:spcAft>
                    <a:spcPts val="0"/>
                  </a:spcAft>
                  <a:defRPr/>
                </a:pPr>
                <a:r>
                  <a:rPr lang="pt-BR" sz="2000" kern="0" dirty="0">
                    <a:solidFill>
                      <a:srgbClr val="000000"/>
                    </a:solidFill>
                    <a:latin typeface="Calibri" pitchFamily="34" charset="0"/>
                  </a:rPr>
                  <a:t> Estoque</a:t>
                </a:r>
              </a:p>
            </p:txBody>
          </p:sp>
        </p:grpSp>
        <p:grpSp>
          <p:nvGrpSpPr>
            <p:cNvPr id="20" name="Group 65"/>
            <p:cNvGrpSpPr>
              <a:grpSpLocks/>
            </p:cNvGrpSpPr>
            <p:nvPr/>
          </p:nvGrpSpPr>
          <p:grpSpPr bwMode="auto">
            <a:xfrm>
              <a:off x="52" y="3316"/>
              <a:ext cx="1008" cy="380"/>
              <a:chOff x="52" y="3316"/>
              <a:chExt cx="1008" cy="380"/>
            </a:xfrm>
          </p:grpSpPr>
          <p:sp>
            <p:nvSpPr>
              <p:cNvPr id="144" name="Oval 66"/>
              <p:cNvSpPr>
                <a:spLocks noChangeArrowheads="1"/>
              </p:cNvSpPr>
              <p:nvPr/>
            </p:nvSpPr>
            <p:spPr bwMode="auto">
              <a:xfrm>
                <a:off x="52" y="3316"/>
                <a:ext cx="952" cy="380"/>
              </a:xfrm>
              <a:prstGeom prst="ellipse">
                <a:avLst/>
              </a:prstGeom>
              <a:solidFill>
                <a:srgbClr val="A3F25F"/>
              </a:solidFill>
              <a:ln w="12700">
                <a:solidFill>
                  <a:srgbClr val="3333CC"/>
                </a:solidFill>
                <a:round/>
                <a:headEnd/>
                <a:tailEnd/>
              </a:ln>
              <a:effectLst>
                <a:outerShdw dist="107763" dir="2700000" algn="ctr" rotWithShape="0">
                  <a:srgbClr val="3333CC"/>
                </a:outerShdw>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45" name="Rectangle 67"/>
              <p:cNvSpPr>
                <a:spLocks noChangeArrowheads="1"/>
              </p:cNvSpPr>
              <p:nvPr/>
            </p:nvSpPr>
            <p:spPr bwMode="auto">
              <a:xfrm>
                <a:off x="137" y="3379"/>
                <a:ext cx="923" cy="301"/>
              </a:xfrm>
              <a:prstGeom prst="rect">
                <a:avLst/>
              </a:prstGeom>
              <a:noFill/>
              <a:ln w="9525">
                <a:noFill/>
                <a:miter lim="800000"/>
                <a:headEnd/>
                <a:tailEnd/>
              </a:ln>
              <a:effectLst/>
            </p:spPr>
            <p:txBody>
              <a:bodyPr wrap="none" lIns="92075" tIns="46038" rIns="92075" bIns="46038">
                <a:spAutoFit/>
              </a:bodyPr>
              <a:lstStyle/>
              <a:p>
                <a:pPr eaLnBrk="1" fontAlgn="auto" hangingPunct="1">
                  <a:spcBef>
                    <a:spcPts val="0"/>
                  </a:spcBef>
                  <a:spcAft>
                    <a:spcPts val="0"/>
                  </a:spcAft>
                  <a:defRPr/>
                </a:pPr>
                <a:r>
                  <a:rPr lang="pt-BR" sz="2000" kern="0" dirty="0">
                    <a:solidFill>
                      <a:srgbClr val="000000"/>
                    </a:solidFill>
                    <a:latin typeface="Calibri" pitchFamily="34" charset="0"/>
                  </a:rPr>
                  <a:t>Qualidade</a:t>
                </a:r>
              </a:p>
            </p:txBody>
          </p:sp>
        </p:grpSp>
        <p:sp>
          <p:nvSpPr>
            <p:cNvPr id="139" name="Line 68"/>
            <p:cNvSpPr>
              <a:spLocks noChangeShapeType="1"/>
            </p:cNvSpPr>
            <p:nvPr/>
          </p:nvSpPr>
          <p:spPr bwMode="auto">
            <a:xfrm>
              <a:off x="1007" y="1392"/>
              <a:ext cx="1057" cy="624"/>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40" name="Line 69"/>
            <p:cNvSpPr>
              <a:spLocks noChangeShapeType="1"/>
            </p:cNvSpPr>
            <p:nvPr/>
          </p:nvSpPr>
          <p:spPr bwMode="auto">
            <a:xfrm>
              <a:off x="1057" y="1920"/>
              <a:ext cx="1007" cy="192"/>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41" name="Line 70"/>
            <p:cNvSpPr>
              <a:spLocks noChangeShapeType="1"/>
            </p:cNvSpPr>
            <p:nvPr/>
          </p:nvSpPr>
          <p:spPr bwMode="auto">
            <a:xfrm flipV="1">
              <a:off x="1007" y="2208"/>
              <a:ext cx="1057" cy="240"/>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42" name="Line 71"/>
            <p:cNvSpPr>
              <a:spLocks noChangeShapeType="1"/>
            </p:cNvSpPr>
            <p:nvPr/>
          </p:nvSpPr>
          <p:spPr bwMode="auto">
            <a:xfrm flipV="1">
              <a:off x="1007" y="2304"/>
              <a:ext cx="1057" cy="672"/>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143" name="Line 72"/>
            <p:cNvSpPr>
              <a:spLocks noChangeShapeType="1"/>
            </p:cNvSpPr>
            <p:nvPr/>
          </p:nvSpPr>
          <p:spPr bwMode="auto">
            <a:xfrm flipV="1">
              <a:off x="1057" y="2400"/>
              <a:ext cx="1007" cy="1104"/>
            </a:xfrm>
            <a:prstGeom prst="line">
              <a:avLst/>
            </a:prstGeom>
            <a:noFill/>
            <a:ln w="12700">
              <a:solidFill>
                <a:srgbClr val="000000"/>
              </a:solidFill>
              <a:round/>
              <a:headEnd type="none" w="sm" len="sm"/>
              <a:tailEnd type="stealth" w="med" len="lg"/>
            </a:ln>
            <a:effectLst/>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sp>
        <p:nvSpPr>
          <p:cNvPr id="154" name="Rectangle 73"/>
          <p:cNvSpPr>
            <a:spLocks noChangeArrowheads="1"/>
          </p:cNvSpPr>
          <p:nvPr/>
        </p:nvSpPr>
        <p:spPr bwMode="auto">
          <a:xfrm>
            <a:off x="2317750" y="2135188"/>
            <a:ext cx="377825" cy="2446337"/>
          </a:xfrm>
          <a:prstGeom prst="rect">
            <a:avLst/>
          </a:prstGeom>
          <a:solidFill>
            <a:srgbClr val="00AE00"/>
          </a:solidFill>
          <a:ln w="12700">
            <a:solidFill>
              <a:srgbClr val="3333CC"/>
            </a:solidFill>
            <a:miter lim="800000"/>
            <a:headEnd/>
            <a:tailEnd/>
          </a:ln>
          <a:effectLst>
            <a:outerShdw dist="107763" dir="2700000" algn="ctr" rotWithShape="0">
              <a:srgbClr val="3333CC"/>
            </a:outerShdw>
          </a:effectLst>
        </p:spPr>
        <p:txBody>
          <a:bodyPr lIns="114300" tIns="114300" rIns="114300" bIns="114300">
            <a:spAutoFit/>
          </a:bodyPr>
          <a:lstStyle/>
          <a:p>
            <a:pPr eaLnBrk="1" fontAlgn="auto" hangingPunct="1">
              <a:spcBef>
                <a:spcPts val="0"/>
              </a:spcBef>
              <a:spcAft>
                <a:spcPts val="0"/>
              </a:spcAft>
              <a:defRPr/>
            </a:pPr>
            <a:r>
              <a:rPr lang="pt-BR" sz="1800" kern="0" dirty="0">
                <a:solidFill>
                  <a:srgbClr val="FFFFFF"/>
                </a:solidFill>
                <a:effectLst>
                  <a:outerShdw blurRad="38100" dist="38100" dir="2700000" algn="tl">
                    <a:srgbClr val="000000"/>
                  </a:outerShdw>
                </a:effectLst>
                <a:latin typeface="Calibri" pitchFamily="34" charset="0"/>
              </a:rPr>
              <a:t>Recursos</a:t>
            </a:r>
          </a:p>
        </p:txBody>
      </p:sp>
      <p:sp>
        <p:nvSpPr>
          <p:cNvPr id="155" name="Rectangle 74"/>
          <p:cNvSpPr>
            <a:spLocks noChangeArrowheads="1"/>
          </p:cNvSpPr>
          <p:nvPr/>
        </p:nvSpPr>
        <p:spPr bwMode="auto">
          <a:xfrm>
            <a:off x="3203575" y="2282825"/>
            <a:ext cx="2271713" cy="354013"/>
          </a:xfrm>
          <a:prstGeom prst="rect">
            <a:avLst/>
          </a:prstGeom>
          <a:solidFill>
            <a:srgbClr val="D93192"/>
          </a:solidFill>
          <a:ln w="12700">
            <a:solidFill>
              <a:srgbClr val="3333CC"/>
            </a:solidFill>
            <a:miter lim="800000"/>
            <a:headEnd/>
            <a:tailEnd/>
          </a:ln>
          <a:effectLst>
            <a:outerShdw dist="107763" dir="2700000" algn="ctr" rotWithShape="0">
              <a:srgbClr val="3333CC"/>
            </a:outerShdw>
          </a:effectLst>
        </p:spPr>
        <p:txBody>
          <a:bodyPr lIns="457200" tIns="38100" rIns="457200" bIns="38100">
            <a:spAutoFit/>
          </a:bodyPr>
          <a:lstStyle/>
          <a:p>
            <a:pPr eaLnBrk="1" fontAlgn="auto" hangingPunct="1">
              <a:spcBef>
                <a:spcPts val="0"/>
              </a:spcBef>
              <a:spcAft>
                <a:spcPts val="0"/>
              </a:spcAft>
              <a:defRPr/>
            </a:pPr>
            <a:r>
              <a:rPr lang="pt-BR" sz="1800" kern="0" dirty="0">
                <a:solidFill>
                  <a:srgbClr val="FFFFFF"/>
                </a:solidFill>
                <a:effectLst>
                  <a:outerShdw blurRad="38100" dist="38100" dir="2700000" algn="tl">
                    <a:srgbClr val="000000"/>
                  </a:outerShdw>
                </a:effectLst>
                <a:latin typeface="Calibri" pitchFamily="34" charset="0"/>
              </a:rPr>
              <a:t>Negócio</a:t>
            </a:r>
          </a:p>
        </p:txBody>
      </p:sp>
      <p:sp>
        <p:nvSpPr>
          <p:cNvPr id="156" name="Rectangle 75"/>
          <p:cNvSpPr>
            <a:spLocks noChangeArrowheads="1"/>
          </p:cNvSpPr>
          <p:nvPr/>
        </p:nvSpPr>
        <p:spPr bwMode="auto">
          <a:xfrm>
            <a:off x="6226175" y="2363788"/>
            <a:ext cx="409575" cy="1924050"/>
          </a:xfrm>
          <a:prstGeom prst="rect">
            <a:avLst/>
          </a:prstGeom>
          <a:solidFill>
            <a:srgbClr val="9234DB"/>
          </a:solidFill>
          <a:ln w="12700">
            <a:solidFill>
              <a:srgbClr val="3333CC"/>
            </a:solidFill>
            <a:miter lim="800000"/>
            <a:headEnd/>
            <a:tailEnd/>
          </a:ln>
          <a:effectLst>
            <a:outerShdw dist="107763" dir="2700000" algn="ctr" rotWithShape="0">
              <a:srgbClr val="3333CC"/>
            </a:outerShdw>
          </a:effectLst>
        </p:spPr>
        <p:txBody>
          <a:bodyPr lIns="92075" tIns="266700" rIns="92075" bIns="266700">
            <a:spAutoFit/>
          </a:bodyPr>
          <a:lstStyle/>
          <a:p>
            <a:pPr eaLnBrk="1" fontAlgn="auto" hangingPunct="1">
              <a:spcBef>
                <a:spcPts val="0"/>
              </a:spcBef>
              <a:spcAft>
                <a:spcPts val="0"/>
              </a:spcAft>
              <a:defRPr/>
            </a:pPr>
            <a:r>
              <a:rPr lang="pt-BR" sz="1800" kern="0" dirty="0">
                <a:solidFill>
                  <a:srgbClr val="FFFFFF"/>
                </a:solidFill>
                <a:effectLst>
                  <a:outerShdw blurRad="38100" dist="38100" dir="2700000" algn="tl">
                    <a:srgbClr val="000000"/>
                  </a:outerShdw>
                </a:effectLst>
                <a:latin typeface="Calibri" pitchFamily="34" charset="0"/>
              </a:rPr>
              <a:t>Tempo</a:t>
            </a:r>
          </a:p>
        </p:txBody>
      </p:sp>
    </p:spTree>
    <p:custDataLst>
      <p:tags r:id="rId1"/>
    </p:custDataLst>
    <p:extLst>
      <p:ext uri="{BB962C8B-B14F-4D97-AF65-F5344CB8AC3E}">
        <p14:creationId xmlns:p14="http://schemas.microsoft.com/office/powerpoint/2010/main" val="2656829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500" fill="hold"/>
                                        <p:tgtEl>
                                          <p:spTgt spid="84"/>
                                        </p:tgtEl>
                                        <p:attrNameLst>
                                          <p:attrName>ppt_w</p:attrName>
                                        </p:attrNameLst>
                                      </p:cBhvr>
                                      <p:tavLst>
                                        <p:tav tm="0">
                                          <p:val>
                                            <p:strVal val="4/3*#ppt_w"/>
                                          </p:val>
                                        </p:tav>
                                        <p:tav tm="100000">
                                          <p:val>
                                            <p:strVal val="#ppt_w"/>
                                          </p:val>
                                        </p:tav>
                                      </p:tavLst>
                                    </p:anim>
                                    <p:anim calcmode="lin" valueType="num">
                                      <p:cBhvr>
                                        <p:cTn id="8" dur="500" fill="hold"/>
                                        <p:tgtEl>
                                          <p:spTgt spid="84"/>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ppt_h/2"/>
                                          </p:val>
                                        </p:tav>
                                        <p:tav tm="100000">
                                          <p:val>
                                            <p:strVal val="#ppt_y"/>
                                          </p:val>
                                        </p:tav>
                                      </p:tavLst>
                                    </p:anim>
                                    <p:anim calcmode="lin" valueType="num">
                                      <p:cBhvr>
                                        <p:cTn id="15" dur="500" fill="hold"/>
                                        <p:tgtEl>
                                          <p:spTgt spid="2"/>
                                        </p:tgtEl>
                                        <p:attrNameLst>
                                          <p:attrName>ppt_w</p:attrName>
                                        </p:attrNameLst>
                                      </p:cBhvr>
                                      <p:tavLst>
                                        <p:tav tm="0">
                                          <p:val>
                                            <p:strVal val="#ppt_w"/>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55"/>
                                        </p:tgtEl>
                                        <p:attrNameLst>
                                          <p:attrName>style.visibility</p:attrName>
                                        </p:attrNameLst>
                                      </p:cBhvr>
                                      <p:to>
                                        <p:strVal val="visible"/>
                                      </p:to>
                                    </p:set>
                                    <p:animEffect transition="in" filter="randombar(horizontal)">
                                      <p:cBhvr>
                                        <p:cTn id="21" dur="500"/>
                                        <p:tgtEl>
                                          <p:spTgt spid="15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ppt_x</p:attrName>
                                        </p:attrNameLst>
                                      </p:cBhvr>
                                      <p:tavLst>
                                        <p:tav tm="0">
                                          <p:val>
                                            <p:strVal val="#ppt_x+#ppt_w/2"/>
                                          </p:val>
                                        </p:tav>
                                        <p:tav tm="100000">
                                          <p:val>
                                            <p:strVal val="#ppt_x"/>
                                          </p:val>
                                        </p:tav>
                                      </p:tavLst>
                                    </p:anim>
                                    <p:anim calcmode="lin" valueType="num">
                                      <p:cBhvr>
                                        <p:cTn id="27" dur="500" fill="hold"/>
                                        <p:tgtEl>
                                          <p:spTgt spid="15"/>
                                        </p:tgtEl>
                                        <p:attrNameLst>
                                          <p:attrName>ppt_y</p:attrName>
                                        </p:attrNameLst>
                                      </p:cBhvr>
                                      <p:tavLst>
                                        <p:tav tm="0">
                                          <p:val>
                                            <p:strVal val="#ppt_y"/>
                                          </p:val>
                                        </p:tav>
                                        <p:tav tm="100000">
                                          <p:val>
                                            <p:strVal val="#ppt_y"/>
                                          </p:val>
                                        </p:tav>
                                      </p:tavLst>
                                    </p:anim>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54"/>
                                        </p:tgtEl>
                                        <p:attrNameLst>
                                          <p:attrName>style.visibility</p:attrName>
                                        </p:attrNameLst>
                                      </p:cBhvr>
                                      <p:to>
                                        <p:strVal val="visible"/>
                                      </p:to>
                                    </p:set>
                                    <p:animEffect transition="in" filter="randombar(horizontal)">
                                      <p:cBhvr>
                                        <p:cTn id="34" dur="500"/>
                                        <p:tgtEl>
                                          <p:spTgt spid="15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ppt_x</p:attrName>
                                        </p:attrNameLst>
                                      </p:cBhvr>
                                      <p:tavLst>
                                        <p:tav tm="0">
                                          <p:val>
                                            <p:strVal val="#ppt_x-#ppt_w/2"/>
                                          </p:val>
                                        </p:tav>
                                        <p:tav tm="100000">
                                          <p:val>
                                            <p:strVal val="#ppt_x"/>
                                          </p:val>
                                        </p:tav>
                                      </p:tavLst>
                                    </p:anim>
                                    <p:anim calcmode="lin" valueType="num">
                                      <p:cBhvr>
                                        <p:cTn id="40" dur="500" fill="hold"/>
                                        <p:tgtEl>
                                          <p:spTgt spid="7"/>
                                        </p:tgtEl>
                                        <p:attrNameLst>
                                          <p:attrName>ppt_y</p:attrName>
                                        </p:attrNameLst>
                                      </p:cBhvr>
                                      <p:tavLst>
                                        <p:tav tm="0">
                                          <p:val>
                                            <p:strVal val="#ppt_y"/>
                                          </p:val>
                                        </p:tav>
                                        <p:tav tm="100000">
                                          <p:val>
                                            <p:strVal val="#ppt_y"/>
                                          </p:val>
                                        </p:tav>
                                      </p:tavLst>
                                    </p:anim>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56"/>
                                        </p:tgtEl>
                                        <p:attrNameLst>
                                          <p:attrName>style.visibility</p:attrName>
                                        </p:attrNameLst>
                                      </p:cBhvr>
                                      <p:to>
                                        <p:strVal val="visible"/>
                                      </p:to>
                                    </p:set>
                                    <p:animEffect transition="in" filter="randombar(horizontal)">
                                      <p:cBhvr>
                                        <p:cTn id="47" dur="500"/>
                                        <p:tgtEl>
                                          <p:spTgt spid="1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1"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ppt_h/2"/>
                                          </p:val>
                                        </p:tav>
                                        <p:tav tm="100000">
                                          <p:val>
                                            <p:strVal val="#ppt_y"/>
                                          </p:val>
                                        </p:tav>
                                      </p:tavLst>
                                    </p:anim>
                                    <p:anim calcmode="lin" valueType="num">
                                      <p:cBhvr>
                                        <p:cTn id="54" dur="500" fill="hold"/>
                                        <p:tgtEl>
                                          <p:spTgt spid="11"/>
                                        </p:tgtEl>
                                        <p:attrNameLst>
                                          <p:attrName>ppt_w</p:attrName>
                                        </p:attrNameLst>
                                      </p:cBhvr>
                                      <p:tavLst>
                                        <p:tav tm="0">
                                          <p:val>
                                            <p:strVal val="#ppt_w"/>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31"/>
                                        </p:tgtEl>
                                        <p:attrNameLst>
                                          <p:attrName>style.visibility</p:attrName>
                                        </p:attrNameLst>
                                      </p:cBhvr>
                                      <p:to>
                                        <p:strVal val="visible"/>
                                      </p:to>
                                    </p:set>
                                    <p:animEffect transition="in" filter="randombar(horizontal)">
                                      <p:cBhvr>
                                        <p:cTn id="60"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autoUpdateAnimBg="0"/>
      <p:bldP spid="131" grpId="0" animBg="1" autoUpdateAnimBg="0"/>
      <p:bldP spid="154" grpId="0" animBg="1" autoUpdateAnimBg="0"/>
      <p:bldP spid="155" grpId="0" animBg="1" autoUpdateAnimBg="0"/>
      <p:bldP spid="156"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m 1"/>
          <p:cNvPicPr>
            <a:picLocks noChangeAspect="1"/>
          </p:cNvPicPr>
          <p:nvPr/>
        </p:nvPicPr>
        <p:blipFill>
          <a:blip r:embed="rId3" cstate="print"/>
          <a:srcRect/>
          <a:stretch>
            <a:fillRect/>
          </a:stretch>
        </p:blipFill>
        <p:spPr bwMode="auto">
          <a:xfrm>
            <a:off x="0" y="-27384"/>
            <a:ext cx="9162034" cy="6864350"/>
          </a:xfrm>
          <a:prstGeom prst="rect">
            <a:avLst/>
          </a:prstGeom>
          <a:noFill/>
          <a:ln w="9525">
            <a:noFill/>
            <a:miter lim="800000"/>
            <a:headEnd/>
            <a:tailEnd/>
          </a:ln>
        </p:spPr>
      </p:pic>
      <p:sp>
        <p:nvSpPr>
          <p:cNvPr id="52227" name="Retângulo 2"/>
          <p:cNvSpPr>
            <a:spLocks noChangeArrowheads="1"/>
          </p:cNvSpPr>
          <p:nvPr/>
        </p:nvSpPr>
        <p:spPr bwMode="auto">
          <a:xfrm>
            <a:off x="6458137" y="5805264"/>
            <a:ext cx="2685863" cy="830997"/>
          </a:xfrm>
          <a:prstGeom prst="rect">
            <a:avLst/>
          </a:prstGeom>
          <a:noFill/>
          <a:ln w="9525">
            <a:noFill/>
            <a:miter lim="800000"/>
            <a:headEnd/>
            <a:tailEnd/>
          </a:ln>
        </p:spPr>
        <p:txBody>
          <a:bodyPr wrap="none">
            <a:spAutoFit/>
          </a:bodyPr>
          <a:lstStyle/>
          <a:p>
            <a:r>
              <a:rPr lang="en-US" altLang="pt-BR" dirty="0" err="1">
                <a:solidFill>
                  <a:srgbClr val="000000"/>
                </a:solidFill>
                <a:latin typeface="Calibri" pitchFamily="34" charset="0"/>
              </a:rPr>
              <a:t>Imnon</a:t>
            </a:r>
            <a:r>
              <a:rPr lang="en-US" altLang="pt-BR" dirty="0">
                <a:solidFill>
                  <a:srgbClr val="000000"/>
                </a:solidFill>
                <a:latin typeface="Calibri" pitchFamily="34" charset="0"/>
              </a:rPr>
              <a:t> e Kimball – </a:t>
            </a:r>
          </a:p>
          <a:p>
            <a:r>
              <a:rPr lang="en-US" altLang="pt-BR" dirty="0" err="1">
                <a:solidFill>
                  <a:srgbClr val="000000"/>
                </a:solidFill>
                <a:latin typeface="Calibri" pitchFamily="34" charset="0"/>
              </a:rPr>
              <a:t>Visões</a:t>
            </a:r>
            <a:r>
              <a:rPr lang="en-US" altLang="pt-BR" dirty="0">
                <a:solidFill>
                  <a:srgbClr val="000000"/>
                </a:solidFill>
                <a:latin typeface="Calibri" pitchFamily="34" charset="0"/>
              </a:rPr>
              <a:t> </a:t>
            </a:r>
            <a:r>
              <a:rPr lang="en-US" altLang="pt-BR" dirty="0" err="1">
                <a:solidFill>
                  <a:srgbClr val="000000"/>
                </a:solidFill>
                <a:latin typeface="Calibri" pitchFamily="34" charset="0"/>
              </a:rPr>
              <a:t>Arquiteturais</a:t>
            </a:r>
            <a:endParaRPr lang="pt-BR" altLang="pt-BR" dirty="0"/>
          </a:p>
        </p:txBody>
      </p:sp>
    </p:spTree>
    <p:extLst>
      <p:ext uri="{BB962C8B-B14F-4D97-AF65-F5344CB8AC3E}">
        <p14:creationId xmlns:p14="http://schemas.microsoft.com/office/powerpoint/2010/main" val="67983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1" name="Rectangle 3"/>
          <p:cNvSpPr>
            <a:spLocks noGrp="1" noChangeArrowheads="1"/>
          </p:cNvSpPr>
          <p:nvPr>
            <p:ph type="body" idx="4294967295"/>
          </p:nvPr>
        </p:nvSpPr>
        <p:spPr>
          <a:xfrm>
            <a:off x="552450" y="1196752"/>
            <a:ext cx="7524750" cy="4321175"/>
          </a:xfrm>
        </p:spPr>
        <p:txBody>
          <a:bodyPr>
            <a:normAutofit/>
          </a:bodyPr>
          <a:lstStyle/>
          <a:p>
            <a:pPr>
              <a:buFont typeface="Wingdings" pitchFamily="2" charset="2"/>
              <a:buNone/>
            </a:pPr>
            <a:r>
              <a:rPr lang="pt-BR" sz="2800" dirty="0"/>
              <a:t>	Visão de </a:t>
            </a:r>
            <a:r>
              <a:rPr lang="pt-BR" sz="2800" dirty="0" err="1"/>
              <a:t>Imnon</a:t>
            </a:r>
            <a:endParaRPr lang="pt-BR" sz="2800" dirty="0"/>
          </a:p>
          <a:p>
            <a:pPr>
              <a:buFont typeface="Wingdings" pitchFamily="2" charset="2"/>
              <a:buNone/>
            </a:pPr>
            <a:endParaRPr lang="pt-BR" sz="2400" dirty="0"/>
          </a:p>
          <a:p>
            <a:pPr>
              <a:buFont typeface="Wingdings" pitchFamily="2" charset="2"/>
              <a:buNone/>
            </a:pPr>
            <a:r>
              <a:rPr lang="pt-BR" sz="2400" dirty="0"/>
              <a:t>	</a:t>
            </a:r>
            <a:r>
              <a:rPr lang="pt-BR" sz="2400" dirty="0">
                <a:latin typeface="Tahoma" charset="0"/>
              </a:rPr>
              <a:t>Para Bill </a:t>
            </a:r>
            <a:r>
              <a:rPr lang="pt-BR" sz="2400" dirty="0" err="1">
                <a:latin typeface="Tahoma" charset="0"/>
              </a:rPr>
              <a:t>Imnon</a:t>
            </a:r>
            <a:r>
              <a:rPr lang="pt-BR" sz="2400" dirty="0">
                <a:latin typeface="Tahoma" charset="0"/>
              </a:rPr>
              <a:t>, um data warehouse é “um conjunto de dados </a:t>
            </a:r>
            <a:r>
              <a:rPr lang="pt-BR" sz="2400" b="1" dirty="0">
                <a:latin typeface="Tahoma" charset="0"/>
              </a:rPr>
              <a:t>baseados em assuntos</a:t>
            </a:r>
            <a:r>
              <a:rPr lang="pt-BR" sz="2400" dirty="0">
                <a:latin typeface="Tahoma" charset="0"/>
              </a:rPr>
              <a:t>, </a:t>
            </a:r>
            <a:r>
              <a:rPr lang="pt-BR" sz="2400" b="1" dirty="0">
                <a:latin typeface="Tahoma" charset="0"/>
              </a:rPr>
              <a:t>integrado</a:t>
            </a:r>
            <a:r>
              <a:rPr lang="pt-BR" sz="2400" dirty="0">
                <a:latin typeface="Tahoma" charset="0"/>
              </a:rPr>
              <a:t>, </a:t>
            </a:r>
            <a:r>
              <a:rPr lang="pt-BR" sz="2400" b="1" dirty="0" err="1">
                <a:latin typeface="Tahoma" charset="0"/>
              </a:rPr>
              <a:t>não-volátil</a:t>
            </a:r>
            <a:r>
              <a:rPr lang="pt-BR" sz="2400" b="1" dirty="0">
                <a:latin typeface="Tahoma" charset="0"/>
              </a:rPr>
              <a:t> </a:t>
            </a:r>
            <a:r>
              <a:rPr lang="pt-BR" sz="2400" dirty="0">
                <a:latin typeface="Tahoma" charset="0"/>
              </a:rPr>
              <a:t>e </a:t>
            </a:r>
            <a:r>
              <a:rPr lang="pt-BR" sz="2400" b="1" dirty="0">
                <a:latin typeface="Tahoma" charset="0"/>
              </a:rPr>
              <a:t>variável em relação ao tempo</a:t>
            </a:r>
            <a:r>
              <a:rPr lang="pt-BR" sz="2400" dirty="0">
                <a:latin typeface="Tahoma" charset="0"/>
              </a:rPr>
              <a:t>, de apoio às decisões gerenciais”.</a:t>
            </a:r>
          </a:p>
        </p:txBody>
      </p:sp>
      <p:sp>
        <p:nvSpPr>
          <p:cNvPr id="7" name="Rectangle 2"/>
          <p:cNvSpPr>
            <a:spLocks noGrp="1" noChangeArrowheads="1"/>
          </p:cNvSpPr>
          <p:nvPr>
            <p:ph type="title" idx="4294967295"/>
            <p:custDataLst>
              <p:tags r:id="rId1"/>
            </p:custDataLst>
          </p:nvPr>
        </p:nvSpPr>
        <p:spPr>
          <a:xfrm>
            <a:off x="-108520" y="0"/>
            <a:ext cx="7138988" cy="725488"/>
          </a:xfrm>
        </p:spPr>
        <p:txBody>
          <a:bodyPr>
            <a:normAutofit/>
          </a:bodyPr>
          <a:lstStyle/>
          <a:p>
            <a:pPr algn="l"/>
            <a:r>
              <a:rPr lang="pt-BR" altLang="pt-BR" sz="2800" b="1" dirty="0"/>
              <a:t>Data Warehouse – Pilares (</a:t>
            </a:r>
            <a:r>
              <a:rPr lang="pt-BR" altLang="pt-BR" sz="2800" b="1" dirty="0" err="1"/>
              <a:t>Imnon</a:t>
            </a:r>
            <a:r>
              <a:rPr lang="pt-BR" altLang="pt-BR" sz="2800" b="1" dirty="0"/>
              <a:t>)  </a:t>
            </a:r>
          </a:p>
        </p:txBody>
      </p:sp>
      <p:pic>
        <p:nvPicPr>
          <p:cNvPr id="5" name="Picture 5"/>
          <p:cNvPicPr>
            <a:picLocks noChangeAspect="1" noChangeArrowheads="1"/>
          </p:cNvPicPr>
          <p:nvPr/>
        </p:nvPicPr>
        <p:blipFill>
          <a:blip r:embed="rId3" cstate="print"/>
          <a:srcRect/>
          <a:stretch>
            <a:fillRect/>
          </a:stretch>
        </p:blipFill>
        <p:spPr bwMode="auto">
          <a:xfrm>
            <a:off x="3851920" y="4380001"/>
            <a:ext cx="1549196" cy="1785303"/>
          </a:xfrm>
          <a:prstGeom prst="rect">
            <a:avLst/>
          </a:prstGeom>
          <a:noFill/>
          <a:ln w="9525">
            <a:noFill/>
            <a:miter lim="800000"/>
            <a:headEnd/>
            <a:tailEnd/>
          </a:ln>
        </p:spPr>
      </p:pic>
    </p:spTree>
    <p:extLst>
      <p:ext uri="{BB962C8B-B14F-4D97-AF65-F5344CB8AC3E}">
        <p14:creationId xmlns:p14="http://schemas.microsoft.com/office/powerpoint/2010/main" val="195095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0" y="116632"/>
            <a:ext cx="7151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altLang="pt-BR" b="1" dirty="0">
                <a:latin typeface="Gotham-Book"/>
              </a:rPr>
              <a:t>Arquitetura de Data Warehouse (adaptada das ideias de Imnon)</a:t>
            </a:r>
          </a:p>
        </p:txBody>
      </p:sp>
      <p:pic>
        <p:nvPicPr>
          <p:cNvPr id="6147" name="Imagem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8" y="1484313"/>
            <a:ext cx="859155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904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body" idx="4294967295"/>
            <p:custDataLst>
              <p:tags r:id="rId2"/>
            </p:custDataLst>
          </p:nvPr>
        </p:nvSpPr>
        <p:spPr>
          <a:xfrm>
            <a:off x="0" y="1052513"/>
            <a:ext cx="8229600" cy="2016125"/>
          </a:xfrm>
          <a:prstGeom prst="rect">
            <a:avLst/>
          </a:prstGeom>
        </p:spPr>
        <p:txBody>
          <a:bodyPr>
            <a:normAutofit fontScale="77500" lnSpcReduction="20000"/>
          </a:bodyPr>
          <a:lstStyle/>
          <a:p>
            <a:r>
              <a:rPr lang="pt-BR" altLang="pt-BR" dirty="0"/>
              <a:t>Orientado a assuntos</a:t>
            </a:r>
          </a:p>
          <a:p>
            <a:pPr lvl="1"/>
            <a:r>
              <a:rPr lang="pt-BR" altLang="pt-BR" b="0" dirty="0"/>
              <a:t>Os dados em um DW são organizados para facilitar a análise</a:t>
            </a:r>
          </a:p>
          <a:p>
            <a:pPr lvl="1"/>
            <a:r>
              <a:rPr lang="pt-BR" altLang="pt-BR" b="0" dirty="0"/>
              <a:t>Os aspectos interpretativos se </a:t>
            </a:r>
            <a:r>
              <a:rPr lang="pt-BR" altLang="pt-BR" b="0" dirty="0" err="1"/>
              <a:t>sobrep</a:t>
            </a:r>
            <a:r>
              <a:rPr lang="en-US" altLang="pt-BR" b="0" dirty="0" err="1"/>
              <a:t>õem</a:t>
            </a:r>
            <a:r>
              <a:rPr lang="en-US" altLang="pt-BR" b="0" dirty="0"/>
              <a:t> a</a:t>
            </a:r>
            <a:r>
              <a:rPr lang="pt-BR" altLang="pt-BR" b="0" dirty="0"/>
              <a:t>os transacionais</a:t>
            </a:r>
          </a:p>
          <a:p>
            <a:pPr lvl="1"/>
            <a:r>
              <a:rPr lang="pt-BR" altLang="pt-BR" b="0" dirty="0"/>
              <a:t>Os dados são organizados por assuntos e não voltado para aplicações/funções de negócio</a:t>
            </a:r>
          </a:p>
          <a:p>
            <a:pPr lvl="1">
              <a:buFontTx/>
              <a:buNone/>
            </a:pPr>
            <a:endParaRPr lang="pt-BR" altLang="pt-BR" dirty="0"/>
          </a:p>
        </p:txBody>
      </p:sp>
      <p:sp>
        <p:nvSpPr>
          <p:cNvPr id="88071" name="Rectangle 2"/>
          <p:cNvSpPr>
            <a:spLocks noGrp="1" noChangeArrowheads="1"/>
          </p:cNvSpPr>
          <p:nvPr>
            <p:ph type="title" idx="4294967295"/>
            <p:custDataLst>
              <p:tags r:id="rId3"/>
            </p:custDataLst>
          </p:nvPr>
        </p:nvSpPr>
        <p:spPr>
          <a:xfrm>
            <a:off x="0" y="11113"/>
            <a:ext cx="7138988" cy="725488"/>
          </a:xfrm>
          <a:prstGeom prst="rect">
            <a:avLst/>
          </a:prstGeom>
        </p:spPr>
        <p:txBody>
          <a:bodyPr>
            <a:normAutofit/>
          </a:bodyPr>
          <a:lstStyle/>
          <a:p>
            <a:pPr algn="l"/>
            <a:r>
              <a:rPr lang="pt-BR" altLang="pt-BR" sz="2800" b="1" dirty="0"/>
              <a:t>Data Warehouse – Pilares (</a:t>
            </a:r>
            <a:r>
              <a:rPr lang="pt-BR" altLang="pt-BR" sz="2800" b="1" dirty="0" err="1"/>
              <a:t>Imnon</a:t>
            </a:r>
            <a:r>
              <a:rPr lang="pt-BR" altLang="pt-BR" sz="2800" b="1" dirty="0"/>
              <a:t>)</a:t>
            </a:r>
          </a:p>
        </p:txBody>
      </p:sp>
      <p:pic>
        <p:nvPicPr>
          <p:cNvPr id="88067" name="Picture 4" descr="mulher_tel"/>
          <p:cNvPicPr>
            <a:picLocks noChangeAspect="1" noChangeArrowheads="1"/>
          </p:cNvPicPr>
          <p:nvPr>
            <p:custDataLst>
              <p:tags r:id="rId4"/>
            </p:custDataLst>
          </p:nvPr>
        </p:nvPicPr>
        <p:blipFill>
          <a:blip r:embed="rId9" cstate="print"/>
          <a:srcRect/>
          <a:stretch>
            <a:fillRect/>
          </a:stretch>
        </p:blipFill>
        <p:spPr bwMode="auto">
          <a:xfrm>
            <a:off x="395288" y="3644900"/>
            <a:ext cx="2030412" cy="2176463"/>
          </a:xfrm>
          <a:prstGeom prst="rect">
            <a:avLst/>
          </a:prstGeom>
          <a:noFill/>
          <a:ln w="9525">
            <a:noFill/>
            <a:miter lim="800000"/>
            <a:headEnd/>
            <a:tailEnd/>
          </a:ln>
        </p:spPr>
      </p:pic>
      <p:pic>
        <p:nvPicPr>
          <p:cNvPr id="88068" name="Picture 5" descr="osni"/>
          <p:cNvPicPr>
            <a:picLocks noChangeAspect="1" noChangeArrowheads="1"/>
          </p:cNvPicPr>
          <p:nvPr>
            <p:custDataLst>
              <p:tags r:id="rId5"/>
            </p:custDataLst>
          </p:nvPr>
        </p:nvPicPr>
        <p:blipFill>
          <a:blip r:embed="rId10" cstate="print"/>
          <a:srcRect/>
          <a:stretch>
            <a:fillRect/>
          </a:stretch>
        </p:blipFill>
        <p:spPr bwMode="auto">
          <a:xfrm>
            <a:off x="5435600" y="3500438"/>
            <a:ext cx="1438275" cy="2305050"/>
          </a:xfrm>
          <a:prstGeom prst="rect">
            <a:avLst/>
          </a:prstGeom>
          <a:noFill/>
          <a:ln w="9525">
            <a:noFill/>
            <a:miter lim="800000"/>
            <a:headEnd/>
            <a:tailEnd/>
          </a:ln>
        </p:spPr>
      </p:pic>
      <p:pic>
        <p:nvPicPr>
          <p:cNvPr id="88069" name="Picture 6"/>
          <p:cNvPicPr>
            <a:picLocks noChangeAspect="1" noChangeArrowheads="1"/>
          </p:cNvPicPr>
          <p:nvPr>
            <p:custDataLst>
              <p:tags r:id="rId6"/>
            </p:custDataLst>
          </p:nvPr>
        </p:nvPicPr>
        <p:blipFill>
          <a:blip r:embed="rId11" cstate="print"/>
          <a:srcRect/>
          <a:stretch>
            <a:fillRect/>
          </a:stretch>
        </p:blipFill>
        <p:spPr bwMode="auto">
          <a:xfrm>
            <a:off x="2627313" y="3644900"/>
            <a:ext cx="1209675" cy="2198688"/>
          </a:xfrm>
          <a:prstGeom prst="rect">
            <a:avLst/>
          </a:prstGeom>
          <a:noFill/>
          <a:ln w="9525">
            <a:noFill/>
            <a:miter lim="800000"/>
            <a:headEnd/>
            <a:tailEnd/>
          </a:ln>
        </p:spPr>
      </p:pic>
      <p:pic>
        <p:nvPicPr>
          <p:cNvPr id="88070" name="Picture 7"/>
          <p:cNvPicPr>
            <a:picLocks noChangeAspect="1" noChangeArrowheads="1"/>
          </p:cNvPicPr>
          <p:nvPr>
            <p:custDataLst>
              <p:tags r:id="rId7"/>
            </p:custDataLst>
          </p:nvPr>
        </p:nvPicPr>
        <p:blipFill>
          <a:blip r:embed="rId12" cstate="print"/>
          <a:srcRect/>
          <a:stretch>
            <a:fillRect/>
          </a:stretch>
        </p:blipFill>
        <p:spPr bwMode="auto">
          <a:xfrm>
            <a:off x="6948488" y="4110038"/>
            <a:ext cx="1584325" cy="109378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200112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body" idx="4294967295"/>
            <p:custDataLst>
              <p:tags r:id="rId2"/>
            </p:custDataLst>
          </p:nvPr>
        </p:nvSpPr>
        <p:spPr>
          <a:xfrm>
            <a:off x="0" y="1184275"/>
            <a:ext cx="8229600" cy="5197475"/>
          </a:xfrm>
          <a:prstGeom prst="rect">
            <a:avLst/>
          </a:prstGeom>
        </p:spPr>
        <p:txBody>
          <a:bodyPr>
            <a:normAutofit/>
          </a:bodyPr>
          <a:lstStyle/>
          <a:p>
            <a:r>
              <a:rPr lang="pt-BR" altLang="pt-BR" sz="2400" dirty="0"/>
              <a:t>Integrado </a:t>
            </a:r>
          </a:p>
          <a:p>
            <a:pPr lvl="1"/>
            <a:r>
              <a:rPr lang="pt-BR" altLang="pt-BR" sz="2400" dirty="0"/>
              <a:t>Dados de um DW tem diversas fontes</a:t>
            </a:r>
          </a:p>
          <a:p>
            <a:pPr lvl="1"/>
            <a:r>
              <a:rPr lang="pt-BR" altLang="pt-BR" sz="2400" dirty="0"/>
              <a:t>Devem ser sumarizados (análise quantitativa) ou eliminados</a:t>
            </a:r>
          </a:p>
          <a:p>
            <a:pPr lvl="1"/>
            <a:r>
              <a:rPr lang="pt-BR" altLang="pt-BR" sz="2400" dirty="0"/>
              <a:t>Devem ser padronizados (nomes, unidades de medidas, sexo)</a:t>
            </a:r>
          </a:p>
        </p:txBody>
      </p:sp>
      <p:sp>
        <p:nvSpPr>
          <p:cNvPr id="87045" name="Rectangle 2"/>
          <p:cNvSpPr>
            <a:spLocks noGrp="1" noChangeArrowheads="1"/>
          </p:cNvSpPr>
          <p:nvPr>
            <p:ph type="title" idx="4294967295"/>
            <p:custDataLst>
              <p:tags r:id="rId3"/>
            </p:custDataLst>
          </p:nvPr>
        </p:nvSpPr>
        <p:spPr>
          <a:xfrm>
            <a:off x="0" y="134937"/>
            <a:ext cx="7210425" cy="725488"/>
          </a:xfrm>
          <a:prstGeom prst="rect">
            <a:avLst/>
          </a:prstGeom>
        </p:spPr>
        <p:txBody>
          <a:bodyPr>
            <a:normAutofit/>
          </a:bodyPr>
          <a:lstStyle/>
          <a:p>
            <a:pPr algn="l"/>
            <a:r>
              <a:rPr lang="pt-BR" altLang="pt-BR" sz="2800" b="1" dirty="0"/>
              <a:t>Data Warehouse – Pilares (</a:t>
            </a:r>
            <a:r>
              <a:rPr lang="pt-BR" altLang="pt-BR" sz="2800" b="1" dirty="0" err="1"/>
              <a:t>Imnon</a:t>
            </a:r>
            <a:r>
              <a:rPr lang="pt-BR" altLang="pt-BR" sz="2800" b="1" dirty="0"/>
              <a:t>)</a:t>
            </a:r>
          </a:p>
        </p:txBody>
      </p:sp>
      <p:sp>
        <p:nvSpPr>
          <p:cNvPr id="87043" name="Text Box 11"/>
          <p:cNvSpPr txBox="1">
            <a:spLocks noChangeArrowheads="1"/>
          </p:cNvSpPr>
          <p:nvPr>
            <p:custDataLst>
              <p:tags r:id="rId4"/>
            </p:custDataLst>
          </p:nvPr>
        </p:nvSpPr>
        <p:spPr bwMode="auto">
          <a:xfrm>
            <a:off x="3707904" y="3573016"/>
            <a:ext cx="1295400" cy="320675"/>
          </a:xfrm>
          <a:prstGeom prst="rect">
            <a:avLst/>
          </a:prstGeom>
          <a:noFill/>
          <a:ln w="9525" algn="ctr">
            <a:noFill/>
            <a:miter lim="800000"/>
            <a:headEnd/>
            <a:tailEnd/>
          </a:ln>
        </p:spPr>
        <p:txBody>
          <a:bodyPr bIns="0">
            <a:spAutoFit/>
          </a:bodyPr>
          <a:lstStyle/>
          <a:p>
            <a:r>
              <a:rPr lang="pt-BR" altLang="pt-BR" sz="1800" i="1" dirty="0">
                <a:solidFill>
                  <a:srgbClr val="000000"/>
                </a:solidFill>
                <a:latin typeface="Calibri" pitchFamily="34" charset="0"/>
              </a:rPr>
              <a:t>UK</a:t>
            </a:r>
          </a:p>
        </p:txBody>
      </p:sp>
      <p:grpSp>
        <p:nvGrpSpPr>
          <p:cNvPr id="2" name="Group 23"/>
          <p:cNvGrpSpPr>
            <a:grpSpLocks/>
          </p:cNvGrpSpPr>
          <p:nvPr>
            <p:custDataLst>
              <p:tags r:id="rId5"/>
            </p:custDataLst>
          </p:nvPr>
        </p:nvGrpSpPr>
        <p:grpSpPr bwMode="auto">
          <a:xfrm>
            <a:off x="683568" y="3685307"/>
            <a:ext cx="7632700" cy="2840037"/>
            <a:chOff x="249" y="1389"/>
            <a:chExt cx="4808" cy="1789"/>
          </a:xfrm>
        </p:grpSpPr>
        <p:pic>
          <p:nvPicPr>
            <p:cNvPr id="87046" name="Picture 4"/>
            <p:cNvPicPr>
              <a:picLocks noChangeAspect="1" noChangeArrowheads="1"/>
            </p:cNvPicPr>
            <p:nvPr/>
          </p:nvPicPr>
          <p:blipFill>
            <a:blip r:embed="rId7" cstate="print"/>
            <a:srcRect/>
            <a:stretch>
              <a:fillRect/>
            </a:stretch>
          </p:blipFill>
          <p:spPr bwMode="gray">
            <a:xfrm>
              <a:off x="476" y="2097"/>
              <a:ext cx="771" cy="340"/>
            </a:xfrm>
            <a:prstGeom prst="rect">
              <a:avLst/>
            </a:prstGeom>
            <a:noFill/>
            <a:ln w="9525">
              <a:noFill/>
              <a:miter lim="800000"/>
              <a:headEnd/>
              <a:tailEnd/>
            </a:ln>
          </p:spPr>
        </p:pic>
        <p:pic>
          <p:nvPicPr>
            <p:cNvPr id="87047" name="Picture 5"/>
            <p:cNvPicPr>
              <a:picLocks noChangeAspect="1" noChangeArrowheads="1"/>
            </p:cNvPicPr>
            <p:nvPr/>
          </p:nvPicPr>
          <p:blipFill>
            <a:blip r:embed="rId7" cstate="print"/>
            <a:srcRect/>
            <a:stretch>
              <a:fillRect/>
            </a:stretch>
          </p:blipFill>
          <p:spPr bwMode="gray">
            <a:xfrm>
              <a:off x="1610" y="2659"/>
              <a:ext cx="771" cy="340"/>
            </a:xfrm>
            <a:prstGeom prst="rect">
              <a:avLst/>
            </a:prstGeom>
            <a:noFill/>
            <a:ln w="9525">
              <a:noFill/>
              <a:miter lim="800000"/>
              <a:headEnd/>
              <a:tailEnd/>
            </a:ln>
          </p:spPr>
        </p:pic>
        <p:pic>
          <p:nvPicPr>
            <p:cNvPr id="87048" name="Picture 6"/>
            <p:cNvPicPr>
              <a:picLocks noChangeAspect="1" noChangeArrowheads="1"/>
            </p:cNvPicPr>
            <p:nvPr/>
          </p:nvPicPr>
          <p:blipFill>
            <a:blip r:embed="rId7" cstate="print"/>
            <a:srcRect/>
            <a:stretch>
              <a:fillRect/>
            </a:stretch>
          </p:blipFill>
          <p:spPr bwMode="gray">
            <a:xfrm>
              <a:off x="1610" y="1525"/>
              <a:ext cx="771" cy="340"/>
            </a:xfrm>
            <a:prstGeom prst="rect">
              <a:avLst/>
            </a:prstGeom>
            <a:noFill/>
            <a:ln w="9525">
              <a:noFill/>
              <a:miter lim="800000"/>
              <a:headEnd/>
              <a:tailEnd/>
            </a:ln>
          </p:spPr>
        </p:pic>
        <p:pic>
          <p:nvPicPr>
            <p:cNvPr id="87049" name="Picture 7"/>
            <p:cNvPicPr>
              <a:picLocks noChangeAspect="1" noChangeArrowheads="1"/>
            </p:cNvPicPr>
            <p:nvPr/>
          </p:nvPicPr>
          <p:blipFill>
            <a:blip r:embed="rId7" cstate="print"/>
            <a:srcRect/>
            <a:stretch>
              <a:fillRect/>
            </a:stretch>
          </p:blipFill>
          <p:spPr bwMode="gray">
            <a:xfrm>
              <a:off x="3470" y="1888"/>
              <a:ext cx="1587" cy="700"/>
            </a:xfrm>
            <a:prstGeom prst="rect">
              <a:avLst/>
            </a:prstGeom>
            <a:noFill/>
            <a:ln w="9525">
              <a:noFill/>
              <a:miter lim="800000"/>
              <a:headEnd/>
              <a:tailEnd/>
            </a:ln>
          </p:spPr>
        </p:pic>
        <p:sp>
          <p:nvSpPr>
            <p:cNvPr id="87050" name="Rectangle 8"/>
            <p:cNvSpPr>
              <a:spLocks noChangeArrowheads="1"/>
            </p:cNvSpPr>
            <p:nvPr/>
          </p:nvSpPr>
          <p:spPr bwMode="gray">
            <a:xfrm>
              <a:off x="2699" y="1389"/>
              <a:ext cx="272" cy="1723"/>
            </a:xfrm>
            <a:prstGeom prst="rect">
              <a:avLst/>
            </a:prstGeom>
            <a:solidFill>
              <a:srgbClr val="FF00FF"/>
            </a:solidFill>
            <a:ln w="9525">
              <a:solidFill>
                <a:schemeClr val="bg2"/>
              </a:solidFill>
              <a:miter lim="800000"/>
              <a:headEnd/>
              <a:tailEnd/>
            </a:ln>
          </p:spPr>
          <p:txBody>
            <a:bodyPr wrap="none" bIns="0" anchor="ctr"/>
            <a:lstStyle/>
            <a:p>
              <a:pPr algn="ctr"/>
              <a:endParaRPr lang="pt-BR" altLang="pt-BR" sz="1800" i="1">
                <a:solidFill>
                  <a:srgbClr val="000000"/>
                </a:solidFill>
                <a:latin typeface="Calibri" pitchFamily="34" charset="0"/>
              </a:endParaRPr>
            </a:p>
          </p:txBody>
        </p:sp>
        <p:sp>
          <p:nvSpPr>
            <p:cNvPr id="87051" name="Text Box 9"/>
            <p:cNvSpPr txBox="1">
              <a:spLocks noChangeArrowheads="1"/>
            </p:cNvSpPr>
            <p:nvPr/>
          </p:nvSpPr>
          <p:spPr bwMode="gray">
            <a:xfrm>
              <a:off x="2744" y="1389"/>
              <a:ext cx="181" cy="1192"/>
            </a:xfrm>
            <a:prstGeom prst="rect">
              <a:avLst/>
            </a:prstGeom>
            <a:solidFill>
              <a:srgbClr val="FF00FF"/>
            </a:solidFill>
            <a:ln w="9525">
              <a:noFill/>
              <a:miter lim="800000"/>
              <a:headEnd/>
              <a:tailEnd/>
            </a:ln>
          </p:spPr>
          <p:txBody>
            <a:bodyPr bIns="0">
              <a:spAutoFit/>
            </a:bodyPr>
            <a:lstStyle/>
            <a:p>
              <a:r>
                <a:rPr lang="pt-BR" altLang="pt-BR" sz="1200" i="1">
                  <a:solidFill>
                    <a:srgbClr val="000000"/>
                  </a:solidFill>
                  <a:latin typeface="Calibri" pitchFamily="34" charset="0"/>
                </a:rPr>
                <a:t>C</a:t>
              </a:r>
            </a:p>
            <a:p>
              <a:r>
                <a:rPr lang="pt-BR" altLang="pt-BR" sz="1200" i="1">
                  <a:solidFill>
                    <a:srgbClr val="000000"/>
                  </a:solidFill>
                  <a:latin typeface="Calibri" pitchFamily="34" charset="0"/>
                </a:rPr>
                <a:t>O</a:t>
              </a:r>
            </a:p>
            <a:p>
              <a:r>
                <a:rPr lang="pt-BR" altLang="pt-BR" sz="1200" i="1">
                  <a:solidFill>
                    <a:srgbClr val="000000"/>
                  </a:solidFill>
                  <a:latin typeface="Calibri" pitchFamily="34" charset="0"/>
                </a:rPr>
                <a:t>N</a:t>
              </a:r>
            </a:p>
            <a:p>
              <a:r>
                <a:rPr lang="pt-BR" altLang="pt-BR" sz="1200" i="1">
                  <a:solidFill>
                    <a:srgbClr val="000000"/>
                  </a:solidFill>
                  <a:latin typeface="Calibri" pitchFamily="34" charset="0"/>
                </a:rPr>
                <a:t>V</a:t>
              </a:r>
            </a:p>
            <a:p>
              <a:r>
                <a:rPr lang="pt-BR" altLang="pt-BR" sz="1200" i="1">
                  <a:solidFill>
                    <a:srgbClr val="000000"/>
                  </a:solidFill>
                  <a:latin typeface="Calibri" pitchFamily="34" charset="0"/>
                </a:rPr>
                <a:t>E</a:t>
              </a:r>
            </a:p>
            <a:p>
              <a:r>
                <a:rPr lang="pt-BR" altLang="pt-BR" sz="1200" i="1">
                  <a:solidFill>
                    <a:srgbClr val="000000"/>
                  </a:solidFill>
                  <a:latin typeface="Calibri" pitchFamily="34" charset="0"/>
                </a:rPr>
                <a:t>R</a:t>
              </a:r>
            </a:p>
            <a:p>
              <a:r>
                <a:rPr lang="pt-BR" altLang="pt-BR" sz="1200" i="1">
                  <a:solidFill>
                    <a:srgbClr val="000000"/>
                  </a:solidFill>
                  <a:latin typeface="Calibri" pitchFamily="34" charset="0"/>
                </a:rPr>
                <a:t>S</a:t>
              </a:r>
            </a:p>
            <a:p>
              <a:r>
                <a:rPr lang="pt-BR" altLang="pt-BR" sz="1200" i="1">
                  <a:solidFill>
                    <a:srgbClr val="000000"/>
                  </a:solidFill>
                  <a:latin typeface="Calibri" pitchFamily="34" charset="0"/>
                </a:rPr>
                <a:t>Ã</a:t>
              </a:r>
            </a:p>
            <a:p>
              <a:r>
                <a:rPr lang="pt-BR" altLang="pt-BR" sz="1200" i="1">
                  <a:solidFill>
                    <a:srgbClr val="000000"/>
                  </a:solidFill>
                  <a:latin typeface="Calibri" pitchFamily="34" charset="0"/>
                </a:rPr>
                <a:t>O</a:t>
              </a:r>
            </a:p>
            <a:p>
              <a:endParaRPr lang="pt-BR" altLang="pt-BR" sz="1200" i="1">
                <a:solidFill>
                  <a:srgbClr val="000000"/>
                </a:solidFill>
                <a:latin typeface="Calibri" pitchFamily="34" charset="0"/>
              </a:endParaRPr>
            </a:p>
          </p:txBody>
        </p:sp>
        <p:sp>
          <p:nvSpPr>
            <p:cNvPr id="87052" name="Text Box 10"/>
            <p:cNvSpPr txBox="1">
              <a:spLocks noChangeArrowheads="1"/>
            </p:cNvSpPr>
            <p:nvPr/>
          </p:nvSpPr>
          <p:spPr bwMode="gray">
            <a:xfrm>
              <a:off x="567" y="1842"/>
              <a:ext cx="680" cy="202"/>
            </a:xfrm>
            <a:prstGeom prst="rect">
              <a:avLst/>
            </a:prstGeom>
            <a:noFill/>
            <a:ln w="9525" algn="ctr">
              <a:noFill/>
              <a:miter lim="800000"/>
              <a:headEnd/>
              <a:tailEnd/>
            </a:ln>
          </p:spPr>
          <p:txBody>
            <a:bodyPr bIns="0">
              <a:spAutoFit/>
            </a:bodyPr>
            <a:lstStyle/>
            <a:p>
              <a:r>
                <a:rPr lang="pt-BR" altLang="pt-BR" sz="1800" i="1">
                  <a:solidFill>
                    <a:srgbClr val="000000"/>
                  </a:solidFill>
                  <a:latin typeface="Calibri" pitchFamily="34" charset="0"/>
                </a:rPr>
                <a:t>Brasil</a:t>
              </a:r>
            </a:p>
          </p:txBody>
        </p:sp>
        <p:sp>
          <p:nvSpPr>
            <p:cNvPr id="87053" name="Text Box 12"/>
            <p:cNvSpPr txBox="1">
              <a:spLocks noChangeArrowheads="1"/>
            </p:cNvSpPr>
            <p:nvPr/>
          </p:nvSpPr>
          <p:spPr bwMode="gray">
            <a:xfrm>
              <a:off x="1746" y="2387"/>
              <a:ext cx="817" cy="202"/>
            </a:xfrm>
            <a:prstGeom prst="rect">
              <a:avLst/>
            </a:prstGeom>
            <a:noFill/>
            <a:ln w="9525" algn="ctr">
              <a:noFill/>
              <a:miter lim="800000"/>
              <a:headEnd/>
              <a:tailEnd/>
            </a:ln>
          </p:spPr>
          <p:txBody>
            <a:bodyPr bIns="0">
              <a:spAutoFit/>
            </a:bodyPr>
            <a:lstStyle/>
            <a:p>
              <a:r>
                <a:rPr lang="pt-BR" altLang="pt-BR" sz="1800" i="1">
                  <a:solidFill>
                    <a:srgbClr val="000000"/>
                  </a:solidFill>
                  <a:latin typeface="Calibri" pitchFamily="34" charset="0"/>
                </a:rPr>
                <a:t>USA</a:t>
              </a:r>
            </a:p>
          </p:txBody>
        </p:sp>
        <p:sp>
          <p:nvSpPr>
            <p:cNvPr id="87054" name="Line 13"/>
            <p:cNvSpPr>
              <a:spLocks noChangeShapeType="1"/>
            </p:cNvSpPr>
            <p:nvPr/>
          </p:nvSpPr>
          <p:spPr bwMode="gray">
            <a:xfrm>
              <a:off x="2290" y="1706"/>
              <a:ext cx="409" cy="0"/>
            </a:xfrm>
            <a:prstGeom prst="line">
              <a:avLst/>
            </a:prstGeom>
            <a:noFill/>
            <a:ln w="9525">
              <a:solidFill>
                <a:srgbClr val="000000"/>
              </a:solidFill>
              <a:round/>
              <a:headEnd/>
              <a:tailEnd type="triangle" w="lg" len="lg"/>
            </a:ln>
          </p:spPr>
          <p:txBody>
            <a:bodyPr bIns="0">
              <a:spAutoFit/>
            </a:bodyPr>
            <a:lstStyle/>
            <a:p>
              <a:endParaRPr lang="en-US"/>
            </a:p>
          </p:txBody>
        </p:sp>
        <p:sp>
          <p:nvSpPr>
            <p:cNvPr id="87055" name="Line 14"/>
            <p:cNvSpPr>
              <a:spLocks noChangeShapeType="1"/>
            </p:cNvSpPr>
            <p:nvPr/>
          </p:nvSpPr>
          <p:spPr bwMode="gray">
            <a:xfrm>
              <a:off x="2290" y="2840"/>
              <a:ext cx="409" cy="0"/>
            </a:xfrm>
            <a:prstGeom prst="line">
              <a:avLst/>
            </a:prstGeom>
            <a:noFill/>
            <a:ln w="9525">
              <a:solidFill>
                <a:srgbClr val="000000"/>
              </a:solidFill>
              <a:round/>
              <a:headEnd/>
              <a:tailEnd type="triangle" w="lg" len="lg"/>
            </a:ln>
          </p:spPr>
          <p:txBody>
            <a:bodyPr bIns="0">
              <a:spAutoFit/>
            </a:bodyPr>
            <a:lstStyle/>
            <a:p>
              <a:endParaRPr lang="en-US"/>
            </a:p>
          </p:txBody>
        </p:sp>
        <p:sp>
          <p:nvSpPr>
            <p:cNvPr id="87056" name="Line 15"/>
            <p:cNvSpPr>
              <a:spLocks noChangeShapeType="1"/>
            </p:cNvSpPr>
            <p:nvPr/>
          </p:nvSpPr>
          <p:spPr bwMode="gray">
            <a:xfrm>
              <a:off x="1156" y="2296"/>
              <a:ext cx="1543" cy="0"/>
            </a:xfrm>
            <a:prstGeom prst="line">
              <a:avLst/>
            </a:prstGeom>
            <a:noFill/>
            <a:ln w="9525">
              <a:solidFill>
                <a:srgbClr val="000000"/>
              </a:solidFill>
              <a:round/>
              <a:headEnd/>
              <a:tailEnd type="triangle" w="lg" len="lg"/>
            </a:ln>
          </p:spPr>
          <p:txBody>
            <a:bodyPr bIns="0">
              <a:spAutoFit/>
            </a:bodyPr>
            <a:lstStyle/>
            <a:p>
              <a:endParaRPr lang="en-US"/>
            </a:p>
          </p:txBody>
        </p:sp>
        <p:sp>
          <p:nvSpPr>
            <p:cNvPr id="87057" name="Text Box 16"/>
            <p:cNvSpPr txBox="1">
              <a:spLocks noChangeArrowheads="1"/>
            </p:cNvSpPr>
            <p:nvPr/>
          </p:nvSpPr>
          <p:spPr bwMode="gray">
            <a:xfrm>
              <a:off x="249" y="2976"/>
              <a:ext cx="635" cy="202"/>
            </a:xfrm>
            <a:prstGeom prst="rect">
              <a:avLst/>
            </a:prstGeom>
            <a:noFill/>
            <a:ln w="9525" algn="ctr">
              <a:noFill/>
              <a:miter lim="800000"/>
              <a:headEnd/>
              <a:tailEnd/>
            </a:ln>
          </p:spPr>
          <p:txBody>
            <a:bodyPr bIns="0">
              <a:spAutoFit/>
            </a:bodyPr>
            <a:lstStyle/>
            <a:p>
              <a:pPr algn="ctr"/>
              <a:r>
                <a:rPr lang="pt-BR" altLang="pt-BR" sz="1800" i="1">
                  <a:solidFill>
                    <a:srgbClr val="000000"/>
                  </a:solidFill>
                  <a:latin typeface="Calibri" pitchFamily="34" charset="0"/>
                </a:rPr>
                <a:t>Pesos</a:t>
              </a:r>
            </a:p>
          </p:txBody>
        </p:sp>
        <p:sp>
          <p:nvSpPr>
            <p:cNvPr id="87058" name="Text Box 17"/>
            <p:cNvSpPr txBox="1">
              <a:spLocks noChangeArrowheads="1"/>
            </p:cNvSpPr>
            <p:nvPr/>
          </p:nvSpPr>
          <p:spPr bwMode="gray">
            <a:xfrm>
              <a:off x="2154" y="2840"/>
              <a:ext cx="635" cy="202"/>
            </a:xfrm>
            <a:prstGeom prst="rect">
              <a:avLst/>
            </a:prstGeom>
            <a:noFill/>
            <a:ln w="9525" algn="ctr">
              <a:noFill/>
              <a:miter lim="800000"/>
              <a:headEnd/>
              <a:tailEnd/>
            </a:ln>
          </p:spPr>
          <p:txBody>
            <a:bodyPr bIns="0">
              <a:spAutoFit/>
            </a:bodyPr>
            <a:lstStyle/>
            <a:p>
              <a:pPr algn="ctr"/>
              <a:r>
                <a:rPr lang="pt-BR" altLang="pt-BR" sz="1800" i="1">
                  <a:solidFill>
                    <a:srgbClr val="000000"/>
                  </a:solidFill>
                  <a:latin typeface="Calibri" pitchFamily="34" charset="0"/>
                </a:rPr>
                <a:t>oz</a:t>
              </a:r>
            </a:p>
          </p:txBody>
        </p:sp>
        <p:sp>
          <p:nvSpPr>
            <p:cNvPr id="87059" name="Text Box 18"/>
            <p:cNvSpPr txBox="1">
              <a:spLocks noChangeArrowheads="1"/>
            </p:cNvSpPr>
            <p:nvPr/>
          </p:nvSpPr>
          <p:spPr bwMode="gray">
            <a:xfrm>
              <a:off x="2154" y="1706"/>
              <a:ext cx="635" cy="202"/>
            </a:xfrm>
            <a:prstGeom prst="rect">
              <a:avLst/>
            </a:prstGeom>
            <a:noFill/>
            <a:ln w="9525" algn="ctr">
              <a:noFill/>
              <a:miter lim="800000"/>
              <a:headEnd/>
              <a:tailEnd/>
            </a:ln>
          </p:spPr>
          <p:txBody>
            <a:bodyPr bIns="0">
              <a:spAutoFit/>
            </a:bodyPr>
            <a:lstStyle/>
            <a:p>
              <a:pPr algn="ctr"/>
              <a:r>
                <a:rPr lang="pt-BR" altLang="pt-BR" sz="1800" i="1">
                  <a:solidFill>
                    <a:srgbClr val="000000"/>
                  </a:solidFill>
                  <a:latin typeface="Calibri" pitchFamily="34" charset="0"/>
                </a:rPr>
                <a:t>lb</a:t>
              </a:r>
            </a:p>
          </p:txBody>
        </p:sp>
        <p:sp>
          <p:nvSpPr>
            <p:cNvPr id="87060" name="Text Box 19"/>
            <p:cNvSpPr txBox="1">
              <a:spLocks noChangeArrowheads="1"/>
            </p:cNvSpPr>
            <p:nvPr/>
          </p:nvSpPr>
          <p:spPr bwMode="gray">
            <a:xfrm>
              <a:off x="1973" y="2069"/>
              <a:ext cx="635" cy="202"/>
            </a:xfrm>
            <a:prstGeom prst="rect">
              <a:avLst/>
            </a:prstGeom>
            <a:noFill/>
            <a:ln w="9525" algn="ctr">
              <a:noFill/>
              <a:miter lim="800000"/>
              <a:headEnd/>
              <a:tailEnd/>
            </a:ln>
          </p:spPr>
          <p:txBody>
            <a:bodyPr bIns="0">
              <a:spAutoFit/>
            </a:bodyPr>
            <a:lstStyle/>
            <a:p>
              <a:pPr algn="ctr"/>
              <a:r>
                <a:rPr lang="pt-BR" altLang="pt-BR" sz="1800" i="1">
                  <a:solidFill>
                    <a:srgbClr val="000000"/>
                  </a:solidFill>
                  <a:latin typeface="Calibri" pitchFamily="34" charset="0"/>
                </a:rPr>
                <a:t>kg</a:t>
              </a:r>
            </a:p>
          </p:txBody>
        </p:sp>
        <p:sp>
          <p:nvSpPr>
            <p:cNvPr id="87061" name="Text Box 20"/>
            <p:cNvSpPr txBox="1">
              <a:spLocks noChangeArrowheads="1"/>
            </p:cNvSpPr>
            <p:nvPr/>
          </p:nvSpPr>
          <p:spPr bwMode="gray">
            <a:xfrm>
              <a:off x="3016" y="2069"/>
              <a:ext cx="635" cy="202"/>
            </a:xfrm>
            <a:prstGeom prst="rect">
              <a:avLst/>
            </a:prstGeom>
            <a:noFill/>
            <a:ln w="9525" algn="ctr">
              <a:noFill/>
              <a:miter lim="800000"/>
              <a:headEnd/>
              <a:tailEnd/>
            </a:ln>
          </p:spPr>
          <p:txBody>
            <a:bodyPr bIns="0">
              <a:spAutoFit/>
            </a:bodyPr>
            <a:lstStyle/>
            <a:p>
              <a:pPr algn="ctr"/>
              <a:r>
                <a:rPr lang="pt-BR" altLang="pt-BR" sz="1800" i="1">
                  <a:solidFill>
                    <a:srgbClr val="000000"/>
                  </a:solidFill>
                  <a:latin typeface="Calibri" pitchFamily="34" charset="0"/>
                </a:rPr>
                <a:t>gr</a:t>
              </a:r>
            </a:p>
          </p:txBody>
        </p:sp>
        <p:sp>
          <p:nvSpPr>
            <p:cNvPr id="87062" name="Line 21"/>
            <p:cNvSpPr>
              <a:spLocks noChangeShapeType="1"/>
            </p:cNvSpPr>
            <p:nvPr/>
          </p:nvSpPr>
          <p:spPr bwMode="gray">
            <a:xfrm>
              <a:off x="2971" y="2296"/>
              <a:ext cx="771" cy="0"/>
            </a:xfrm>
            <a:prstGeom prst="line">
              <a:avLst/>
            </a:prstGeom>
            <a:noFill/>
            <a:ln w="9525">
              <a:solidFill>
                <a:srgbClr val="000000"/>
              </a:solidFill>
              <a:round/>
              <a:headEnd/>
              <a:tailEnd type="triangle" w="lg" len="lg"/>
            </a:ln>
          </p:spPr>
          <p:txBody>
            <a:bodyPr bIns="0">
              <a:spAutoFit/>
            </a:bodyPr>
            <a:lstStyle/>
            <a:p>
              <a:endParaRPr lang="en-US"/>
            </a:p>
          </p:txBody>
        </p:sp>
      </p:grpSp>
    </p:spTree>
    <p:custDataLst>
      <p:tags r:id="rId1"/>
    </p:custDataLst>
    <p:extLst>
      <p:ext uri="{BB962C8B-B14F-4D97-AF65-F5344CB8AC3E}">
        <p14:creationId xmlns:p14="http://schemas.microsoft.com/office/powerpoint/2010/main" val="335311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idx="4294967295"/>
          </p:nvPr>
        </p:nvSpPr>
        <p:spPr>
          <a:xfrm>
            <a:off x="914400" y="1017588"/>
            <a:ext cx="8229600" cy="466725"/>
          </a:xfrm>
        </p:spPr>
        <p:txBody>
          <a:bodyPr>
            <a:noAutofit/>
          </a:bodyPr>
          <a:lstStyle/>
          <a:p>
            <a:pPr algn="l"/>
            <a:r>
              <a:rPr lang="pt-BR" sz="2400" dirty="0"/>
              <a:t>Não Volátil</a:t>
            </a:r>
          </a:p>
        </p:txBody>
      </p:sp>
      <p:sp>
        <p:nvSpPr>
          <p:cNvPr id="424963" name="Rectangle 3"/>
          <p:cNvSpPr>
            <a:spLocks noGrp="1" noChangeArrowheads="1"/>
          </p:cNvSpPr>
          <p:nvPr>
            <p:ph type="body" idx="4294967295"/>
          </p:nvPr>
        </p:nvSpPr>
        <p:spPr>
          <a:xfrm>
            <a:off x="914400" y="1485900"/>
            <a:ext cx="8229600" cy="1871663"/>
          </a:xfrm>
        </p:spPr>
        <p:txBody>
          <a:bodyPr>
            <a:normAutofit fontScale="62500" lnSpcReduction="20000"/>
          </a:bodyPr>
          <a:lstStyle/>
          <a:p>
            <a:r>
              <a:rPr lang="pt-BR" dirty="0"/>
              <a:t>Nenhum dado pode ser alterado depois de incluído no DW.</a:t>
            </a:r>
          </a:p>
          <a:p>
            <a:r>
              <a:rPr lang="pt-BR" dirty="0"/>
              <a:t>Em um BD operacional podemos inserir, alterar e excluir um ou mais registros.</a:t>
            </a:r>
          </a:p>
          <a:p>
            <a:r>
              <a:rPr lang="pt-BR" dirty="0"/>
              <a:t>Em um DW somente inserções são possíveis.</a:t>
            </a:r>
          </a:p>
          <a:p>
            <a:r>
              <a:rPr lang="pt-BR" dirty="0"/>
              <a:t>Garante-se que em um DW, qualquer consulta a um dado relativo a um período de tempo, sempre produza o mesmo resultado</a:t>
            </a:r>
          </a:p>
          <a:p>
            <a:pPr>
              <a:buFont typeface="Wingdings" pitchFamily="2" charset="2"/>
              <a:buNone/>
            </a:pPr>
            <a:endParaRPr lang="pt-BR" dirty="0"/>
          </a:p>
        </p:txBody>
      </p:sp>
      <p:sp>
        <p:nvSpPr>
          <p:cNvPr id="14" name="Espaço Reservado para Número de Slide 13"/>
          <p:cNvSpPr>
            <a:spLocks noGrp="1"/>
          </p:cNvSpPr>
          <p:nvPr>
            <p:ph type="sldNum" sz="quarter" idx="4294967295"/>
          </p:nvPr>
        </p:nvSpPr>
        <p:spPr>
          <a:xfrm>
            <a:off x="7010400" y="6356350"/>
            <a:ext cx="2133600" cy="365125"/>
          </a:xfrm>
        </p:spPr>
        <p:txBody>
          <a:bodyPr/>
          <a:lstStyle/>
          <a:p>
            <a:fld id="{0DBB9FE3-D63C-4A40-B010-4651D12E128D}" type="slidenum">
              <a:rPr lang="pt-BR" smtClean="0"/>
              <a:pPr/>
              <a:t>29</a:t>
            </a:fld>
            <a:endParaRPr lang="pt-BR"/>
          </a:p>
        </p:txBody>
      </p:sp>
      <p:pic>
        <p:nvPicPr>
          <p:cNvPr id="424964" name="Picture 4" descr="bd"/>
          <p:cNvPicPr>
            <a:picLocks noChangeAspect="1" noChangeArrowheads="1"/>
          </p:cNvPicPr>
          <p:nvPr/>
        </p:nvPicPr>
        <p:blipFill>
          <a:blip r:embed="rId3" cstate="print"/>
          <a:srcRect/>
          <a:stretch>
            <a:fillRect/>
          </a:stretch>
        </p:blipFill>
        <p:spPr bwMode="auto">
          <a:xfrm>
            <a:off x="5003800" y="3429000"/>
            <a:ext cx="2438400" cy="2438400"/>
          </a:xfrm>
          <a:prstGeom prst="rect">
            <a:avLst/>
          </a:prstGeom>
          <a:noFill/>
        </p:spPr>
      </p:pic>
      <p:sp>
        <p:nvSpPr>
          <p:cNvPr id="424965" name="Text Box 5"/>
          <p:cNvSpPr txBox="1">
            <a:spLocks noChangeArrowheads="1"/>
          </p:cNvSpPr>
          <p:nvPr/>
        </p:nvSpPr>
        <p:spPr bwMode="auto">
          <a:xfrm>
            <a:off x="1908175" y="3213100"/>
            <a:ext cx="2663825" cy="320675"/>
          </a:xfrm>
          <a:prstGeom prst="rect">
            <a:avLst/>
          </a:prstGeom>
          <a:noFill/>
          <a:ln w="9525" algn="ctr">
            <a:noFill/>
            <a:miter lim="800000"/>
            <a:headEnd/>
            <a:tailEnd/>
          </a:ln>
          <a:effectLst/>
        </p:spPr>
        <p:txBody>
          <a:bodyPr bIns="0">
            <a:spAutoFit/>
          </a:bodyPr>
          <a:lstStyle/>
          <a:p>
            <a:r>
              <a:rPr lang="pt-BR"/>
              <a:t>Insere</a:t>
            </a:r>
          </a:p>
        </p:txBody>
      </p:sp>
      <p:sp>
        <p:nvSpPr>
          <p:cNvPr id="424966" name="Text Box 6"/>
          <p:cNvSpPr txBox="1">
            <a:spLocks noChangeArrowheads="1"/>
          </p:cNvSpPr>
          <p:nvPr/>
        </p:nvSpPr>
        <p:spPr bwMode="auto">
          <a:xfrm>
            <a:off x="1042988" y="4292600"/>
            <a:ext cx="1655762" cy="320675"/>
          </a:xfrm>
          <a:prstGeom prst="rect">
            <a:avLst/>
          </a:prstGeom>
          <a:noFill/>
          <a:ln w="9525" algn="ctr">
            <a:noFill/>
            <a:miter lim="800000"/>
            <a:headEnd/>
            <a:tailEnd/>
          </a:ln>
          <a:effectLst/>
        </p:spPr>
        <p:txBody>
          <a:bodyPr bIns="0">
            <a:spAutoFit/>
          </a:bodyPr>
          <a:lstStyle/>
          <a:p>
            <a:r>
              <a:rPr lang="pt-BR"/>
              <a:t>Altera</a:t>
            </a:r>
          </a:p>
        </p:txBody>
      </p:sp>
      <p:sp>
        <p:nvSpPr>
          <p:cNvPr id="424967" name="Text Box 7"/>
          <p:cNvSpPr txBox="1">
            <a:spLocks noChangeArrowheads="1"/>
          </p:cNvSpPr>
          <p:nvPr/>
        </p:nvSpPr>
        <p:spPr bwMode="auto">
          <a:xfrm>
            <a:off x="2124075" y="5805488"/>
            <a:ext cx="2447925" cy="320675"/>
          </a:xfrm>
          <a:prstGeom prst="rect">
            <a:avLst/>
          </a:prstGeom>
          <a:noFill/>
          <a:ln w="9525" algn="ctr">
            <a:noFill/>
            <a:miter lim="800000"/>
            <a:headEnd/>
            <a:tailEnd/>
          </a:ln>
          <a:effectLst/>
        </p:spPr>
        <p:txBody>
          <a:bodyPr bIns="0">
            <a:spAutoFit/>
          </a:bodyPr>
          <a:lstStyle/>
          <a:p>
            <a:r>
              <a:rPr lang="pt-BR"/>
              <a:t>Exclui</a:t>
            </a:r>
          </a:p>
        </p:txBody>
      </p:sp>
      <p:sp>
        <p:nvSpPr>
          <p:cNvPr id="424968" name="Line 8"/>
          <p:cNvSpPr>
            <a:spLocks noChangeShapeType="1"/>
          </p:cNvSpPr>
          <p:nvPr/>
        </p:nvSpPr>
        <p:spPr bwMode="auto">
          <a:xfrm>
            <a:off x="3708400" y="3500438"/>
            <a:ext cx="1511300" cy="576262"/>
          </a:xfrm>
          <a:prstGeom prst="line">
            <a:avLst/>
          </a:prstGeom>
          <a:noFill/>
          <a:ln w="9525">
            <a:solidFill>
              <a:schemeClr val="tx1"/>
            </a:solidFill>
            <a:round/>
            <a:headEnd/>
            <a:tailEnd type="triangle" w="lg" len="lg"/>
          </a:ln>
          <a:effectLst/>
        </p:spPr>
        <p:txBody>
          <a:bodyPr bIns="0">
            <a:spAutoFit/>
          </a:bodyPr>
          <a:lstStyle/>
          <a:p>
            <a:endParaRPr lang="en-US"/>
          </a:p>
        </p:txBody>
      </p:sp>
      <p:sp>
        <p:nvSpPr>
          <p:cNvPr id="424969" name="Line 9"/>
          <p:cNvSpPr>
            <a:spLocks noChangeShapeType="1"/>
          </p:cNvSpPr>
          <p:nvPr/>
        </p:nvSpPr>
        <p:spPr bwMode="auto">
          <a:xfrm>
            <a:off x="2339975" y="4508500"/>
            <a:ext cx="2951163" cy="73025"/>
          </a:xfrm>
          <a:prstGeom prst="line">
            <a:avLst/>
          </a:prstGeom>
          <a:noFill/>
          <a:ln w="9525">
            <a:solidFill>
              <a:schemeClr val="tx1"/>
            </a:solidFill>
            <a:round/>
            <a:headEnd/>
            <a:tailEnd type="triangle" w="lg" len="lg"/>
          </a:ln>
          <a:effectLst/>
        </p:spPr>
        <p:txBody>
          <a:bodyPr bIns="0">
            <a:spAutoFit/>
          </a:bodyPr>
          <a:lstStyle/>
          <a:p>
            <a:endParaRPr lang="en-US"/>
          </a:p>
        </p:txBody>
      </p:sp>
      <p:sp>
        <p:nvSpPr>
          <p:cNvPr id="424970" name="Line 10"/>
          <p:cNvSpPr>
            <a:spLocks noChangeShapeType="1"/>
          </p:cNvSpPr>
          <p:nvPr/>
        </p:nvSpPr>
        <p:spPr bwMode="auto">
          <a:xfrm flipV="1">
            <a:off x="3779838" y="5013325"/>
            <a:ext cx="1439862" cy="936625"/>
          </a:xfrm>
          <a:prstGeom prst="line">
            <a:avLst/>
          </a:prstGeom>
          <a:noFill/>
          <a:ln w="9525">
            <a:solidFill>
              <a:schemeClr val="tx1"/>
            </a:solidFill>
            <a:round/>
            <a:headEnd/>
            <a:tailEnd type="triangle" w="lg" len="lg"/>
          </a:ln>
          <a:effectLst/>
        </p:spPr>
        <p:txBody>
          <a:bodyPr bIns="0">
            <a:spAutoFit/>
          </a:bodyPr>
          <a:lstStyle/>
          <a:p>
            <a:endParaRPr lang="en-US"/>
          </a:p>
        </p:txBody>
      </p:sp>
      <p:pic>
        <p:nvPicPr>
          <p:cNvPr id="424971" name="Picture 11" descr="proibido"/>
          <p:cNvPicPr>
            <a:picLocks noChangeAspect="1" noChangeArrowheads="1"/>
          </p:cNvPicPr>
          <p:nvPr/>
        </p:nvPicPr>
        <p:blipFill>
          <a:blip r:embed="rId4" cstate="print"/>
          <a:srcRect/>
          <a:stretch>
            <a:fillRect/>
          </a:stretch>
        </p:blipFill>
        <p:spPr bwMode="auto">
          <a:xfrm>
            <a:off x="3419475" y="4292600"/>
            <a:ext cx="465138" cy="465138"/>
          </a:xfrm>
          <a:prstGeom prst="rect">
            <a:avLst/>
          </a:prstGeom>
          <a:noFill/>
        </p:spPr>
      </p:pic>
      <p:pic>
        <p:nvPicPr>
          <p:cNvPr id="424972" name="Picture 12" descr="proibido"/>
          <p:cNvPicPr>
            <a:picLocks noChangeAspect="1" noChangeArrowheads="1"/>
          </p:cNvPicPr>
          <p:nvPr/>
        </p:nvPicPr>
        <p:blipFill>
          <a:blip r:embed="rId4" cstate="print"/>
          <a:srcRect/>
          <a:stretch>
            <a:fillRect/>
          </a:stretch>
        </p:blipFill>
        <p:spPr bwMode="auto">
          <a:xfrm>
            <a:off x="4140200" y="5300663"/>
            <a:ext cx="465138" cy="465137"/>
          </a:xfrm>
          <a:prstGeom prst="rect">
            <a:avLst/>
          </a:prstGeom>
          <a:noFill/>
        </p:spPr>
      </p:pic>
      <p:sp>
        <p:nvSpPr>
          <p:cNvPr id="424973" name="Text Box 13"/>
          <p:cNvSpPr txBox="1">
            <a:spLocks noChangeArrowheads="1"/>
          </p:cNvSpPr>
          <p:nvPr/>
        </p:nvSpPr>
        <p:spPr bwMode="auto">
          <a:xfrm>
            <a:off x="5219700" y="5876925"/>
            <a:ext cx="2016125" cy="320675"/>
          </a:xfrm>
          <a:prstGeom prst="rect">
            <a:avLst/>
          </a:prstGeom>
          <a:noFill/>
          <a:ln w="9525" algn="ctr">
            <a:noFill/>
            <a:miter lim="800000"/>
            <a:headEnd/>
            <a:tailEnd/>
          </a:ln>
          <a:effectLst/>
        </p:spPr>
        <p:txBody>
          <a:bodyPr bIns="0">
            <a:spAutoFit/>
          </a:bodyPr>
          <a:lstStyle/>
          <a:p>
            <a:r>
              <a:rPr lang="pt-BR"/>
              <a:t>DW</a:t>
            </a:r>
          </a:p>
        </p:txBody>
      </p:sp>
      <p:sp>
        <p:nvSpPr>
          <p:cNvPr id="15" name="Rectangle 2"/>
          <p:cNvSpPr txBox="1">
            <a:spLocks noChangeArrowheads="1"/>
          </p:cNvSpPr>
          <p:nvPr>
            <p:custDataLst>
              <p:tags r:id="rId1"/>
            </p:custDataLst>
          </p:nvPr>
        </p:nvSpPr>
        <p:spPr>
          <a:xfrm>
            <a:off x="-26248" y="54671"/>
            <a:ext cx="7138988" cy="725488"/>
          </a:xfrm>
          <a:prstGeom prst="rect">
            <a:avLst/>
          </a:prstGeom>
        </p:spPr>
        <p:txBody>
          <a:bodyPr>
            <a:normAutofit/>
          </a:bodyPr>
          <a:lstStyle/>
          <a:p>
            <a:pPr lvl="0">
              <a:spcBef>
                <a:spcPct val="0"/>
              </a:spcBef>
            </a:pPr>
            <a:r>
              <a:rPr kumimoji="0" lang="pt-BR" altLang="pt-BR" sz="2800" b="1" i="0" u="none" strike="noStrike" kern="1200" cap="none" spc="0" normalizeH="0" baseline="0" noProof="0" dirty="0">
                <a:ln>
                  <a:noFill/>
                </a:ln>
                <a:solidFill>
                  <a:schemeClr val="tx1"/>
                </a:solidFill>
                <a:effectLst/>
                <a:uLnTx/>
                <a:uFillTx/>
                <a:latin typeface="+mj-lt"/>
                <a:ea typeface="+mj-ea"/>
                <a:cs typeface="+mj-cs"/>
              </a:rPr>
              <a:t>Data Warehouse – Pilares </a:t>
            </a:r>
            <a:r>
              <a:rPr lang="pt-BR" altLang="pt-BR" sz="2800" b="1" dirty="0"/>
              <a:t>(</a:t>
            </a:r>
            <a:r>
              <a:rPr lang="pt-BR" altLang="pt-BR" sz="2800" b="1" dirty="0" err="1"/>
              <a:t>Imnon</a:t>
            </a:r>
            <a:r>
              <a:rPr lang="pt-BR" altLang="pt-BR" sz="2800" b="1" dirty="0"/>
              <a:t>)</a:t>
            </a:r>
            <a:endParaRPr kumimoji="0" lang="pt-BR" altLang="pt-BR" sz="28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90498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body" idx="4294967295"/>
          </p:nvPr>
        </p:nvSpPr>
        <p:spPr bwMode="auto">
          <a:xfrm>
            <a:off x="0" y="908050"/>
            <a:ext cx="8229600" cy="452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pt-BR" altLang="pt-BR" sz="2400" b="0" i="0" dirty="0"/>
              <a:t>BI, falando tecnicamente</a:t>
            </a:r>
          </a:p>
          <a:p>
            <a:r>
              <a:rPr lang="pt-BR" altLang="pt-BR" sz="2400" b="0" i="0" dirty="0"/>
              <a:t>Arquitetura de Data </a:t>
            </a:r>
            <a:r>
              <a:rPr lang="pt-BR" altLang="pt-BR" sz="2400" b="0" i="0" dirty="0" err="1"/>
              <a:t>Warehouse</a:t>
            </a:r>
            <a:r>
              <a:rPr lang="pt-BR" altLang="pt-BR" sz="2400" b="0" i="0" dirty="0"/>
              <a:t> (principal ferramenta de BI “clássico”</a:t>
            </a:r>
          </a:p>
          <a:p>
            <a:r>
              <a:rPr lang="pt-BR" altLang="pt-BR" sz="2400" b="0" i="0" dirty="0" err="1"/>
              <a:t>Imnon</a:t>
            </a:r>
            <a:r>
              <a:rPr lang="pt-BR" altLang="pt-BR" sz="2400" b="0" i="0" dirty="0"/>
              <a:t> x </a:t>
            </a:r>
            <a:r>
              <a:rPr lang="pt-BR" altLang="pt-BR" sz="2400" b="0" i="0" dirty="0" err="1"/>
              <a:t>Kimball</a:t>
            </a:r>
            <a:r>
              <a:rPr lang="pt-BR" altLang="pt-BR" sz="2400" b="0" i="0" dirty="0"/>
              <a:t>?</a:t>
            </a:r>
          </a:p>
          <a:p>
            <a:r>
              <a:rPr lang="pt-BR" altLang="pt-BR" sz="2400" dirty="0"/>
              <a:t>Construindo o Data </a:t>
            </a:r>
            <a:r>
              <a:rPr lang="pt-BR" altLang="pt-BR" sz="2400" dirty="0" err="1"/>
              <a:t>Warehouse</a:t>
            </a:r>
            <a:endParaRPr lang="pt-BR" altLang="pt-BR" sz="2400" b="0" i="0" dirty="0"/>
          </a:p>
          <a:p>
            <a:r>
              <a:rPr lang="pt-BR" altLang="pt-BR" sz="2400" b="0" i="0" dirty="0"/>
              <a:t>Elementos Básicos de Data </a:t>
            </a:r>
            <a:r>
              <a:rPr lang="pt-BR" altLang="pt-BR" sz="2400" b="0" i="0" dirty="0" err="1"/>
              <a:t>Warehouse</a:t>
            </a:r>
            <a:endParaRPr lang="pt-BR" altLang="pt-BR" sz="2400" b="0" i="0" dirty="0"/>
          </a:p>
          <a:p>
            <a:r>
              <a:rPr lang="pt-BR" altLang="pt-BR" sz="2400"/>
              <a:t>Self Service BI</a:t>
            </a:r>
            <a:endParaRPr lang="pt-BR" altLang="pt-BR" sz="2400" b="0" i="0" dirty="0"/>
          </a:p>
          <a:p>
            <a:r>
              <a:rPr lang="pt-BR" altLang="pt-BR" sz="2400" dirty="0"/>
              <a:t>Arquitetura Física</a:t>
            </a:r>
          </a:p>
          <a:p>
            <a:r>
              <a:rPr lang="pt-BR" altLang="pt-BR" sz="2400" b="0" i="0" dirty="0"/>
              <a:t>Arquitetura Funcional</a:t>
            </a:r>
          </a:p>
          <a:p>
            <a:r>
              <a:rPr lang="pt-BR" altLang="pt-BR" sz="2400" dirty="0"/>
              <a:t>Ferramentas de BI de Hoje</a:t>
            </a:r>
            <a:endParaRPr lang="pt-BR" altLang="pt-BR" sz="2400" b="0" i="0" dirty="0"/>
          </a:p>
          <a:p>
            <a:r>
              <a:rPr lang="pt-BR" altLang="pt-BR" sz="2400" dirty="0"/>
              <a:t>Especulações sobre futuras arquiteturas de BI</a:t>
            </a:r>
            <a:endParaRPr lang="pt-BR" altLang="pt-BR" sz="2400" b="0" i="0" dirty="0"/>
          </a:p>
          <a:p>
            <a:endParaRPr lang="pt-BR" altLang="pt-BR" sz="2400" b="0" i="0" dirty="0"/>
          </a:p>
        </p:txBody>
      </p:sp>
      <p:sp>
        <p:nvSpPr>
          <p:cNvPr id="2" name="CaixaDeTexto 1"/>
          <p:cNvSpPr txBox="1"/>
          <p:nvPr/>
        </p:nvSpPr>
        <p:spPr>
          <a:xfrm>
            <a:off x="0" y="0"/>
            <a:ext cx="4716016" cy="461665"/>
          </a:xfrm>
          <a:prstGeom prst="rect">
            <a:avLst/>
          </a:prstGeom>
          <a:noFill/>
        </p:spPr>
        <p:txBody>
          <a:bodyPr wrap="square" rtlCol="0">
            <a:spAutoFit/>
          </a:bodyPr>
          <a:lstStyle/>
          <a:p>
            <a:r>
              <a:rPr lang="pt-BR" sz="2400" b="1" i="0" dirty="0">
                <a:latin typeface="+mn-lt"/>
              </a:rPr>
              <a:t>Agenda</a:t>
            </a:r>
          </a:p>
        </p:txBody>
      </p:sp>
    </p:spTree>
    <p:extLst>
      <p:ext uri="{BB962C8B-B14F-4D97-AF65-F5344CB8AC3E}">
        <p14:creationId xmlns:p14="http://schemas.microsoft.com/office/powerpoint/2010/main" val="1897123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idx="4294967295"/>
          </p:nvPr>
        </p:nvSpPr>
        <p:spPr>
          <a:xfrm>
            <a:off x="0" y="1196975"/>
            <a:ext cx="8229600" cy="466725"/>
          </a:xfrm>
        </p:spPr>
        <p:txBody>
          <a:bodyPr>
            <a:noAutofit/>
          </a:bodyPr>
          <a:lstStyle/>
          <a:p>
            <a:pPr algn="l"/>
            <a:r>
              <a:rPr lang="pt-BR" sz="2400" dirty="0"/>
              <a:t>Variável em relação ao tempo</a:t>
            </a:r>
          </a:p>
        </p:txBody>
      </p:sp>
      <p:sp>
        <p:nvSpPr>
          <p:cNvPr id="425987" name="Rectangle 3"/>
          <p:cNvSpPr>
            <a:spLocks noGrp="1" noChangeArrowheads="1"/>
          </p:cNvSpPr>
          <p:nvPr>
            <p:ph type="body" sz="half" idx="4294967295"/>
          </p:nvPr>
        </p:nvSpPr>
        <p:spPr>
          <a:xfrm>
            <a:off x="0" y="1714500"/>
            <a:ext cx="7993063" cy="1150938"/>
          </a:xfrm>
        </p:spPr>
        <p:txBody>
          <a:bodyPr/>
          <a:lstStyle/>
          <a:p>
            <a:r>
              <a:rPr lang="pt-BR" sz="2400"/>
              <a:t>Enquanto que no BD o dado se refere a data de hoje, no DW o dado varia em relação ao tempo.</a:t>
            </a:r>
          </a:p>
        </p:txBody>
      </p:sp>
      <p:graphicFrame>
        <p:nvGraphicFramePr>
          <p:cNvPr id="425988" name="Object 4"/>
          <p:cNvGraphicFramePr>
            <a:graphicFrameLocks noGrp="1" noChangeAspect="1"/>
          </p:cNvGraphicFramePr>
          <p:nvPr>
            <p:ph sz="quarter" idx="4294967295"/>
          </p:nvPr>
        </p:nvGraphicFramePr>
        <p:xfrm>
          <a:off x="4384675" y="3298825"/>
          <a:ext cx="4759325" cy="981075"/>
        </p:xfrm>
        <a:graphic>
          <a:graphicData uri="http://schemas.openxmlformats.org/presentationml/2006/ole">
            <mc:AlternateContent xmlns:mc="http://schemas.openxmlformats.org/markup-compatibility/2006">
              <mc:Choice xmlns:v="urn:schemas-microsoft-com:vml" Requires="v">
                <p:oleObj spid="_x0000_s8230" name="Documento" r:id="rId4" imgW="5561354" imgH="1144347" progId="Word.Document.8">
                  <p:embed/>
                </p:oleObj>
              </mc:Choice>
              <mc:Fallback>
                <p:oleObj name="Documento" r:id="rId4" imgW="5561354" imgH="1144347" progId="Word.Document.8">
                  <p:embed/>
                  <p:pic>
                    <p:nvPicPr>
                      <p:cNvPr id="4259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4675" y="3298825"/>
                        <a:ext cx="47593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2"/>
                            </a:solidFill>
                            <a:miter lim="800000"/>
                            <a:headEnd/>
                            <a:tailEnd/>
                          </a14:hiddenLine>
                        </a:ext>
                      </a:extLst>
                    </p:spPr>
                  </p:pic>
                </p:oleObj>
              </mc:Fallback>
            </mc:AlternateContent>
          </a:graphicData>
        </a:graphic>
      </p:graphicFrame>
      <p:graphicFrame>
        <p:nvGraphicFramePr>
          <p:cNvPr id="425993" name="Object 9"/>
          <p:cNvGraphicFramePr>
            <a:graphicFrameLocks noGrp="1" noChangeAspect="1"/>
          </p:cNvGraphicFramePr>
          <p:nvPr>
            <p:ph sz="quarter" idx="4294967295"/>
          </p:nvPr>
        </p:nvGraphicFramePr>
        <p:xfrm>
          <a:off x="3960813" y="5386388"/>
          <a:ext cx="5183187" cy="1066800"/>
        </p:xfrm>
        <a:graphic>
          <a:graphicData uri="http://schemas.openxmlformats.org/presentationml/2006/ole">
            <mc:AlternateContent xmlns:mc="http://schemas.openxmlformats.org/markup-compatibility/2006">
              <mc:Choice xmlns:v="urn:schemas-microsoft-com:vml" Requires="v">
                <p:oleObj spid="_x0000_s8231" name="Documento" r:id="rId6" imgW="5561354" imgH="1144347" progId="Word.Document.8">
                  <p:embed/>
                </p:oleObj>
              </mc:Choice>
              <mc:Fallback>
                <p:oleObj name="Documento" r:id="rId6" imgW="5561354" imgH="1144347" progId="Word.Document.8">
                  <p:embed/>
                  <p:pic>
                    <p:nvPicPr>
                      <p:cNvPr id="42599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813" y="5386388"/>
                        <a:ext cx="51831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2"/>
                            </a:solidFill>
                            <a:miter lim="800000"/>
                            <a:headEnd/>
                            <a:tailEnd/>
                          </a14:hiddenLine>
                        </a:ext>
                      </a:extLst>
                    </p:spPr>
                  </p:pic>
                </p:oleObj>
              </mc:Fallback>
            </mc:AlternateContent>
          </a:graphicData>
        </a:graphic>
      </p:graphicFrame>
      <p:sp>
        <p:nvSpPr>
          <p:cNvPr id="12" name="Espaço Reservado para Número de Slide 11"/>
          <p:cNvSpPr>
            <a:spLocks noGrp="1"/>
          </p:cNvSpPr>
          <p:nvPr>
            <p:ph type="sldNum" sz="quarter" idx="4294967295"/>
          </p:nvPr>
        </p:nvSpPr>
        <p:spPr>
          <a:xfrm>
            <a:off x="7010400" y="6356350"/>
            <a:ext cx="2133600" cy="365125"/>
          </a:xfrm>
        </p:spPr>
        <p:txBody>
          <a:bodyPr/>
          <a:lstStyle/>
          <a:p>
            <a:fld id="{0DBB9FE3-D63C-4A40-B010-4651D12E128D}" type="slidenum">
              <a:rPr lang="pt-BR" smtClean="0">
                <a:solidFill>
                  <a:schemeClr val="tx1"/>
                </a:solidFill>
              </a:rPr>
              <a:pPr/>
              <a:t>30</a:t>
            </a:fld>
            <a:endParaRPr lang="pt-BR">
              <a:solidFill>
                <a:schemeClr val="tx1"/>
              </a:solidFill>
            </a:endParaRPr>
          </a:p>
        </p:txBody>
      </p:sp>
      <p:pic>
        <p:nvPicPr>
          <p:cNvPr id="425989" name="Picture 5"/>
          <p:cNvPicPr>
            <a:picLocks noChangeAspect="1" noChangeArrowheads="1"/>
          </p:cNvPicPr>
          <p:nvPr/>
        </p:nvPicPr>
        <p:blipFill>
          <a:blip r:embed="rId8" cstate="print"/>
          <a:srcRect/>
          <a:stretch>
            <a:fillRect/>
          </a:stretch>
        </p:blipFill>
        <p:spPr bwMode="auto">
          <a:xfrm>
            <a:off x="790576" y="3083073"/>
            <a:ext cx="2519362" cy="1111250"/>
          </a:xfrm>
          <a:prstGeom prst="rect">
            <a:avLst/>
          </a:prstGeom>
          <a:noFill/>
        </p:spPr>
      </p:pic>
      <p:pic>
        <p:nvPicPr>
          <p:cNvPr id="425990" name="Picture 6"/>
          <p:cNvPicPr>
            <a:picLocks noChangeAspect="1" noChangeArrowheads="1"/>
          </p:cNvPicPr>
          <p:nvPr/>
        </p:nvPicPr>
        <p:blipFill>
          <a:blip r:embed="rId8" cstate="print"/>
          <a:srcRect/>
          <a:stretch>
            <a:fillRect/>
          </a:stretch>
        </p:blipFill>
        <p:spPr bwMode="auto">
          <a:xfrm>
            <a:off x="719138" y="5315098"/>
            <a:ext cx="2519363" cy="1111250"/>
          </a:xfrm>
          <a:prstGeom prst="rect">
            <a:avLst/>
          </a:prstGeom>
          <a:noFill/>
        </p:spPr>
      </p:pic>
      <p:sp>
        <p:nvSpPr>
          <p:cNvPr id="425991" name="Text Box 7"/>
          <p:cNvSpPr txBox="1">
            <a:spLocks noChangeArrowheads="1"/>
          </p:cNvSpPr>
          <p:nvPr/>
        </p:nvSpPr>
        <p:spPr bwMode="auto">
          <a:xfrm>
            <a:off x="863601" y="2794148"/>
            <a:ext cx="2232025" cy="320675"/>
          </a:xfrm>
          <a:prstGeom prst="rect">
            <a:avLst/>
          </a:prstGeom>
          <a:noFill/>
          <a:ln w="9525" algn="ctr">
            <a:noFill/>
            <a:miter lim="800000"/>
            <a:headEnd/>
            <a:tailEnd/>
          </a:ln>
          <a:effectLst/>
        </p:spPr>
        <p:txBody>
          <a:bodyPr bIns="0">
            <a:spAutoFit/>
          </a:bodyPr>
          <a:lstStyle/>
          <a:p>
            <a:r>
              <a:rPr lang="pt-BR"/>
              <a:t>BD</a:t>
            </a:r>
          </a:p>
        </p:txBody>
      </p:sp>
      <p:sp>
        <p:nvSpPr>
          <p:cNvPr id="425992" name="Text Box 8"/>
          <p:cNvSpPr txBox="1">
            <a:spLocks noChangeArrowheads="1"/>
          </p:cNvSpPr>
          <p:nvPr/>
        </p:nvSpPr>
        <p:spPr bwMode="auto">
          <a:xfrm>
            <a:off x="863601" y="5026173"/>
            <a:ext cx="2232025" cy="320675"/>
          </a:xfrm>
          <a:prstGeom prst="rect">
            <a:avLst/>
          </a:prstGeom>
          <a:noFill/>
          <a:ln w="9525" algn="ctr">
            <a:noFill/>
            <a:miter lim="800000"/>
            <a:headEnd/>
            <a:tailEnd/>
          </a:ln>
          <a:effectLst/>
        </p:spPr>
        <p:txBody>
          <a:bodyPr bIns="0">
            <a:spAutoFit/>
          </a:bodyPr>
          <a:lstStyle/>
          <a:p>
            <a:r>
              <a:rPr lang="pt-BR"/>
              <a:t>DW</a:t>
            </a:r>
          </a:p>
        </p:txBody>
      </p:sp>
      <p:pic>
        <p:nvPicPr>
          <p:cNvPr id="425994" name="Picture 10" descr="seta-direita"/>
          <p:cNvPicPr>
            <a:picLocks noChangeAspect="1" noChangeArrowheads="1"/>
          </p:cNvPicPr>
          <p:nvPr/>
        </p:nvPicPr>
        <p:blipFill>
          <a:blip r:embed="rId9" cstate="print"/>
          <a:srcRect/>
          <a:stretch>
            <a:fillRect/>
          </a:stretch>
        </p:blipFill>
        <p:spPr bwMode="auto">
          <a:xfrm>
            <a:off x="3095626" y="3225948"/>
            <a:ext cx="1008062" cy="1008063"/>
          </a:xfrm>
          <a:prstGeom prst="rect">
            <a:avLst/>
          </a:prstGeom>
          <a:noFill/>
        </p:spPr>
      </p:pic>
      <p:pic>
        <p:nvPicPr>
          <p:cNvPr id="425995" name="Picture 11" descr="seta-direita"/>
          <p:cNvPicPr>
            <a:picLocks noChangeAspect="1" noChangeArrowheads="1"/>
          </p:cNvPicPr>
          <p:nvPr/>
        </p:nvPicPr>
        <p:blipFill>
          <a:blip r:embed="rId9" cstate="print"/>
          <a:srcRect/>
          <a:stretch>
            <a:fillRect/>
          </a:stretch>
        </p:blipFill>
        <p:spPr bwMode="auto">
          <a:xfrm>
            <a:off x="3022601" y="5386536"/>
            <a:ext cx="1008062" cy="1008062"/>
          </a:xfrm>
          <a:prstGeom prst="rect">
            <a:avLst/>
          </a:prstGeom>
          <a:noFill/>
        </p:spPr>
      </p:pic>
      <p:sp>
        <p:nvSpPr>
          <p:cNvPr id="13" name="Rectangle 2"/>
          <p:cNvSpPr txBox="1">
            <a:spLocks noChangeArrowheads="1"/>
          </p:cNvSpPr>
          <p:nvPr>
            <p:custDataLst>
              <p:tags r:id="rId2"/>
            </p:custDataLst>
          </p:nvPr>
        </p:nvSpPr>
        <p:spPr>
          <a:xfrm>
            <a:off x="30163" y="65236"/>
            <a:ext cx="7138988" cy="725488"/>
          </a:xfrm>
          <a:prstGeom prst="rect">
            <a:avLst/>
          </a:prstGeom>
        </p:spPr>
        <p:txBody>
          <a:bodyP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pt-BR" altLang="pt-BR" sz="2800" b="1" i="0" u="none" strike="noStrike" kern="1200" cap="none" spc="0" normalizeH="0" baseline="0" noProof="0" dirty="0">
                <a:ln>
                  <a:noFill/>
                </a:ln>
                <a:solidFill>
                  <a:schemeClr val="tx1"/>
                </a:solidFill>
                <a:effectLst/>
                <a:uLnTx/>
                <a:uFillTx/>
                <a:latin typeface="+mj-lt"/>
                <a:ea typeface="+mj-ea"/>
                <a:cs typeface="+mj-cs"/>
              </a:rPr>
              <a:t>Data Warehouse – Pilares (</a:t>
            </a:r>
            <a:r>
              <a:rPr kumimoji="0" lang="pt-BR" altLang="pt-BR" sz="2800" b="1" i="0" u="none" strike="noStrike" kern="1200" cap="none" spc="0" normalizeH="0" baseline="0" noProof="0" dirty="0" err="1">
                <a:ln>
                  <a:noFill/>
                </a:ln>
                <a:solidFill>
                  <a:schemeClr val="tx1"/>
                </a:solidFill>
                <a:effectLst/>
                <a:uLnTx/>
                <a:uFillTx/>
                <a:latin typeface="+mj-lt"/>
                <a:ea typeface="+mj-ea"/>
                <a:cs typeface="+mj-cs"/>
              </a:rPr>
              <a:t>Imnon</a:t>
            </a:r>
            <a:r>
              <a:rPr kumimoji="0" lang="pt-BR" altLang="pt-BR" sz="2800" b="1" i="0" u="none" strike="noStrike" kern="1200" cap="none" spc="0" normalizeH="0" baseline="0" noProof="0" dirty="0">
                <a:ln>
                  <a:noFill/>
                </a:ln>
                <a:solidFill>
                  <a:schemeClr val="tx1"/>
                </a:solidFill>
                <a:effectLst/>
                <a:uLnTx/>
                <a:uFillTx/>
                <a:latin typeface="+mj-lt"/>
                <a:ea typeface="+mj-ea"/>
                <a:cs typeface="+mj-cs"/>
              </a:rPr>
              <a:t>)</a:t>
            </a:r>
          </a:p>
        </p:txBody>
      </p:sp>
    </p:spTree>
    <p:extLst>
      <p:ext uri="{BB962C8B-B14F-4D97-AF65-F5344CB8AC3E}">
        <p14:creationId xmlns:p14="http://schemas.microsoft.com/office/powerpoint/2010/main" val="60315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custDataLst>
              <p:tags r:id="rId2"/>
            </p:custDataLst>
          </p:nvPr>
        </p:nvSpPr>
        <p:spPr>
          <a:xfrm>
            <a:off x="0" y="60325"/>
            <a:ext cx="8229600" cy="725488"/>
          </a:xfrm>
        </p:spPr>
        <p:txBody>
          <a:bodyPr/>
          <a:lstStyle/>
          <a:p>
            <a:pPr algn="l"/>
            <a:r>
              <a:rPr lang="pt-BR" altLang="pt-BR" sz="2800" i="0" dirty="0"/>
              <a:t>Abordagem </a:t>
            </a:r>
            <a:r>
              <a:rPr lang="pt-BR" altLang="pt-BR" sz="2800" i="0" dirty="0" err="1"/>
              <a:t>Top-Down</a:t>
            </a:r>
            <a:r>
              <a:rPr lang="pt-BR" altLang="pt-BR" sz="2800" dirty="0"/>
              <a:t> - </a:t>
            </a:r>
            <a:r>
              <a:rPr lang="pt-BR" altLang="pt-BR" sz="2800" dirty="0" err="1"/>
              <a:t>Inmon</a:t>
            </a:r>
            <a:endParaRPr lang="pt-BR" altLang="pt-BR" sz="2800" i="0" dirty="0"/>
          </a:p>
        </p:txBody>
      </p:sp>
      <p:sp>
        <p:nvSpPr>
          <p:cNvPr id="51203" name="Text Box 3"/>
          <p:cNvSpPr txBox="1">
            <a:spLocks noChangeArrowheads="1"/>
          </p:cNvSpPr>
          <p:nvPr>
            <p:custDataLst>
              <p:tags r:id="rId3"/>
            </p:custDataLst>
          </p:nvPr>
        </p:nvSpPr>
        <p:spPr bwMode="auto">
          <a:xfrm>
            <a:off x="900113" y="1989138"/>
            <a:ext cx="184150" cy="369887"/>
          </a:xfrm>
          <a:prstGeom prst="rect">
            <a:avLst/>
          </a:prstGeom>
          <a:noFill/>
          <a:ln w="12700" cap="sq">
            <a:noFill/>
            <a:miter lim="800000"/>
            <a:headEnd type="none" w="sm" len="sm"/>
            <a:tailEnd type="none" w="sm" len="sm"/>
          </a:ln>
        </p:spPr>
        <p:txBody>
          <a:bodyPr wrap="none">
            <a:spAutoFit/>
          </a:bodyPr>
          <a:lstStyle/>
          <a:p>
            <a:endParaRPr lang="pt-BR" altLang="pt-BR" sz="1800" i="1">
              <a:latin typeface="Calibri" pitchFamily="34" charset="0"/>
            </a:endParaRPr>
          </a:p>
        </p:txBody>
      </p:sp>
      <p:sp>
        <p:nvSpPr>
          <p:cNvPr id="5" name="Rectangle 3"/>
          <p:cNvSpPr txBox="1">
            <a:spLocks noChangeArrowheads="1"/>
          </p:cNvSpPr>
          <p:nvPr/>
        </p:nvSpPr>
        <p:spPr bwMode="auto">
          <a:xfrm>
            <a:off x="908050" y="858838"/>
            <a:ext cx="6872288" cy="2065337"/>
          </a:xfrm>
          <a:prstGeom prst="rect">
            <a:avLst/>
          </a:prstGeom>
          <a:solidFill>
            <a:srgbClr val="FFFFFF"/>
          </a:solidFill>
          <a:ln>
            <a:solidFill>
              <a:schemeClr val="bg2"/>
            </a:solidFill>
            <a:miter lim="800000"/>
            <a:headEnd/>
            <a:tailEnd/>
          </a:ln>
        </p:spPr>
        <p:txBody>
          <a:bodyPr/>
          <a:lstStyle/>
          <a:p>
            <a:pPr marL="285750" indent="-285750">
              <a:lnSpc>
                <a:spcPct val="90000"/>
              </a:lnSpc>
              <a:spcBef>
                <a:spcPct val="30000"/>
              </a:spcBef>
              <a:buClr>
                <a:schemeClr val="bg2"/>
              </a:buClr>
              <a:buFont typeface="Wingdings" pitchFamily="2" charset="2"/>
              <a:buChar char="§"/>
              <a:defRPr/>
            </a:pPr>
            <a:r>
              <a:rPr lang="pt-BR" sz="1600" i="1" kern="0" dirty="0">
                <a:latin typeface="+mn-lt"/>
              </a:rPr>
              <a:t>Top Down</a:t>
            </a:r>
          </a:p>
          <a:p>
            <a:pPr marL="685800" lvl="1" indent="-228600">
              <a:lnSpc>
                <a:spcPct val="90000"/>
              </a:lnSpc>
              <a:spcBef>
                <a:spcPct val="30000"/>
              </a:spcBef>
              <a:buClr>
                <a:schemeClr val="bg2"/>
              </a:buClr>
              <a:buFontTx/>
              <a:buChar char="–"/>
              <a:defRPr/>
            </a:pPr>
            <a:r>
              <a:rPr lang="pt-BR" sz="1600" i="1" kern="0" dirty="0">
                <a:latin typeface="+mn-lt"/>
              </a:rPr>
              <a:t>Análise das fontes de dados</a:t>
            </a:r>
          </a:p>
          <a:p>
            <a:pPr marL="685800" lvl="1" indent="-228600">
              <a:lnSpc>
                <a:spcPct val="90000"/>
              </a:lnSpc>
              <a:spcBef>
                <a:spcPct val="30000"/>
              </a:spcBef>
              <a:buClr>
                <a:schemeClr val="bg2"/>
              </a:buClr>
              <a:buFontTx/>
              <a:buChar char="–"/>
              <a:defRPr/>
            </a:pPr>
            <a:r>
              <a:rPr lang="pt-BR" sz="1600" i="1" kern="0" dirty="0">
                <a:latin typeface="+mn-lt"/>
              </a:rPr>
              <a:t>Extração Transformação e Carga (ETL)</a:t>
            </a:r>
          </a:p>
          <a:p>
            <a:pPr marL="1143000" lvl="2" indent="-228600">
              <a:lnSpc>
                <a:spcPct val="90000"/>
              </a:lnSpc>
              <a:spcBef>
                <a:spcPct val="30000"/>
              </a:spcBef>
              <a:buClr>
                <a:schemeClr val="bg2"/>
              </a:buClr>
              <a:buFontTx/>
              <a:buChar char="»"/>
              <a:defRPr/>
            </a:pPr>
            <a:r>
              <a:rPr lang="pt-BR" sz="1600" i="1" kern="0" dirty="0">
                <a:latin typeface="+mn-lt"/>
              </a:rPr>
              <a:t>Uso de ODS</a:t>
            </a:r>
          </a:p>
          <a:p>
            <a:pPr marL="1143000" lvl="2" indent="-228600">
              <a:lnSpc>
                <a:spcPct val="90000"/>
              </a:lnSpc>
              <a:spcBef>
                <a:spcPct val="30000"/>
              </a:spcBef>
              <a:buClr>
                <a:schemeClr val="bg2"/>
              </a:buClr>
              <a:buFontTx/>
              <a:buChar char="»"/>
              <a:defRPr/>
            </a:pPr>
            <a:r>
              <a:rPr lang="pt-BR" sz="1600" i="1" kern="0" dirty="0">
                <a:latin typeface="+mn-lt"/>
              </a:rPr>
              <a:t>Dados e </a:t>
            </a:r>
            <a:r>
              <a:rPr lang="pt-BR" sz="1600" i="1" kern="0" dirty="0" err="1">
                <a:latin typeface="+mn-lt"/>
              </a:rPr>
              <a:t>Metadados</a:t>
            </a:r>
            <a:endParaRPr lang="pt-BR" sz="1600" i="1" kern="0" dirty="0">
              <a:latin typeface="+mn-lt"/>
            </a:endParaRPr>
          </a:p>
          <a:p>
            <a:pPr marL="685800" lvl="1" indent="-228600">
              <a:lnSpc>
                <a:spcPct val="90000"/>
              </a:lnSpc>
              <a:spcBef>
                <a:spcPct val="30000"/>
              </a:spcBef>
              <a:buClr>
                <a:schemeClr val="bg2"/>
              </a:buClr>
              <a:buFontTx/>
              <a:buChar char="–"/>
              <a:defRPr/>
            </a:pPr>
            <a:r>
              <a:rPr lang="pt-BR" sz="1600" i="1" kern="0" dirty="0">
                <a:latin typeface="+mn-lt"/>
              </a:rPr>
              <a:t>DW =&gt; Data </a:t>
            </a:r>
            <a:r>
              <a:rPr lang="pt-BR" sz="1600" i="1" kern="0" dirty="0" err="1">
                <a:latin typeface="+mn-lt"/>
              </a:rPr>
              <a:t>Marts</a:t>
            </a:r>
            <a:endParaRPr lang="pt-BR" sz="1600" i="1" kern="0" dirty="0">
              <a:latin typeface="+mn-lt"/>
            </a:endParaRPr>
          </a:p>
          <a:p>
            <a:pPr marL="1543050" lvl="3" indent="-171450">
              <a:lnSpc>
                <a:spcPct val="90000"/>
              </a:lnSpc>
              <a:spcBef>
                <a:spcPct val="30000"/>
              </a:spcBef>
              <a:buSzPct val="100000"/>
              <a:buFontTx/>
              <a:buChar char="–"/>
              <a:defRPr/>
            </a:pPr>
            <a:r>
              <a:rPr lang="pt-BR" sz="1600" i="1" kern="0" dirty="0">
                <a:latin typeface="+mn-lt"/>
              </a:rPr>
              <a:t>Dados e </a:t>
            </a:r>
            <a:r>
              <a:rPr lang="pt-BR" sz="1600" i="1" kern="0" dirty="0" err="1">
                <a:latin typeface="+mn-lt"/>
              </a:rPr>
              <a:t>metadados</a:t>
            </a:r>
            <a:endParaRPr lang="pt-BR" sz="1600" i="1" kern="0" dirty="0">
              <a:latin typeface="+mn-lt"/>
            </a:endParaRPr>
          </a:p>
        </p:txBody>
      </p:sp>
      <p:pic>
        <p:nvPicPr>
          <p:cNvPr id="51205" name="Imagem 2"/>
          <p:cNvPicPr>
            <a:picLocks noChangeAspect="1"/>
          </p:cNvPicPr>
          <p:nvPr/>
        </p:nvPicPr>
        <p:blipFill>
          <a:blip r:embed="rId6" cstate="print"/>
          <a:srcRect/>
          <a:stretch>
            <a:fillRect/>
          </a:stretch>
        </p:blipFill>
        <p:spPr bwMode="auto">
          <a:xfrm>
            <a:off x="900113" y="2997200"/>
            <a:ext cx="6880225" cy="3286125"/>
          </a:xfrm>
          <a:prstGeom prst="rect">
            <a:avLst/>
          </a:prstGeom>
          <a:noFill/>
          <a:ln w="9525">
            <a:noFill/>
            <a:miter lim="800000"/>
            <a:headEnd/>
            <a:tailEnd/>
          </a:ln>
        </p:spPr>
      </p:pic>
      <p:sp>
        <p:nvSpPr>
          <p:cNvPr id="4" name="Retângulo 3"/>
          <p:cNvSpPr/>
          <p:nvPr/>
        </p:nvSpPr>
        <p:spPr>
          <a:xfrm>
            <a:off x="1282700" y="4318000"/>
            <a:ext cx="792205" cy="307777"/>
          </a:xfrm>
          <a:prstGeom prst="rect">
            <a:avLst/>
          </a:prstGeom>
        </p:spPr>
        <p:txBody>
          <a:bodyPr wrap="none">
            <a:spAutoFit/>
          </a:bodyPr>
          <a:lstStyle/>
          <a:p>
            <a:pPr>
              <a:defRPr/>
            </a:pPr>
            <a:r>
              <a:rPr lang="en-US" sz="1400" i="1" kern="0" dirty="0">
                <a:latin typeface="Arial" panose="020B0604020202020204" pitchFamily="34" charset="0"/>
              </a:rPr>
              <a:t>Staging</a:t>
            </a:r>
            <a:endParaRPr lang="pt-BR" sz="1400" dirty="0">
              <a:latin typeface="Arial" panose="020B0604020202020204" pitchFamily="34" charset="0"/>
            </a:endParaRPr>
          </a:p>
        </p:txBody>
      </p:sp>
      <p:sp>
        <p:nvSpPr>
          <p:cNvPr id="9" name="Retângulo 8"/>
          <p:cNvSpPr/>
          <p:nvPr/>
        </p:nvSpPr>
        <p:spPr>
          <a:xfrm>
            <a:off x="2390775" y="3594100"/>
            <a:ext cx="574675" cy="307975"/>
          </a:xfrm>
          <a:prstGeom prst="rect">
            <a:avLst/>
          </a:prstGeom>
        </p:spPr>
        <p:txBody>
          <a:bodyPr wrap="none">
            <a:spAutoFit/>
          </a:bodyPr>
          <a:lstStyle/>
          <a:p>
            <a:pPr>
              <a:defRPr/>
            </a:pPr>
            <a:r>
              <a:rPr lang="en-US" sz="1400" i="1" kern="0" dirty="0">
                <a:latin typeface="Arial" panose="020B0604020202020204" pitchFamily="34" charset="0"/>
              </a:rPr>
              <a:t>ODS</a:t>
            </a:r>
            <a:endParaRPr lang="pt-BR" sz="1400" dirty="0">
              <a:latin typeface="Arial" panose="020B0604020202020204" pitchFamily="34" charset="0"/>
            </a:endParaRPr>
          </a:p>
        </p:txBody>
      </p:sp>
      <p:cxnSp>
        <p:nvCxnSpPr>
          <p:cNvPr id="51208" name="Conector de seta reta 6"/>
          <p:cNvCxnSpPr>
            <a:cxnSpLocks noChangeShapeType="1"/>
          </p:cNvCxnSpPr>
          <p:nvPr/>
        </p:nvCxnSpPr>
        <p:spPr bwMode="auto">
          <a:xfrm>
            <a:off x="1476375" y="3902075"/>
            <a:ext cx="142875" cy="247650"/>
          </a:xfrm>
          <a:prstGeom prst="straightConnector1">
            <a:avLst/>
          </a:prstGeom>
          <a:noFill/>
          <a:ln w="19050" algn="ctr">
            <a:solidFill>
              <a:schemeClr val="bg2"/>
            </a:solidFill>
            <a:round/>
            <a:headEnd/>
            <a:tailEnd type="triangle" w="med" len="med"/>
          </a:ln>
        </p:spPr>
      </p:cxnSp>
      <p:cxnSp>
        <p:nvCxnSpPr>
          <p:cNvPr id="51209" name="Conector de seta reta 11"/>
          <p:cNvCxnSpPr>
            <a:cxnSpLocks noChangeShapeType="1"/>
          </p:cNvCxnSpPr>
          <p:nvPr/>
        </p:nvCxnSpPr>
        <p:spPr bwMode="auto">
          <a:xfrm flipV="1">
            <a:off x="1697038" y="4714875"/>
            <a:ext cx="0" cy="338138"/>
          </a:xfrm>
          <a:prstGeom prst="straightConnector1">
            <a:avLst/>
          </a:prstGeom>
          <a:noFill/>
          <a:ln w="19050" algn="ctr">
            <a:solidFill>
              <a:schemeClr val="bg2"/>
            </a:solidFill>
            <a:round/>
            <a:headEnd/>
            <a:tailEnd type="triangle" w="med" len="med"/>
          </a:ln>
        </p:spPr>
      </p:cxnSp>
      <p:cxnSp>
        <p:nvCxnSpPr>
          <p:cNvPr id="51210" name="Conector de seta reta 15"/>
          <p:cNvCxnSpPr>
            <a:cxnSpLocks noChangeShapeType="1"/>
          </p:cNvCxnSpPr>
          <p:nvPr/>
        </p:nvCxnSpPr>
        <p:spPr bwMode="auto">
          <a:xfrm flipV="1">
            <a:off x="1979613" y="3902075"/>
            <a:ext cx="288925" cy="292100"/>
          </a:xfrm>
          <a:prstGeom prst="straightConnector1">
            <a:avLst/>
          </a:prstGeom>
          <a:noFill/>
          <a:ln w="19050" algn="ctr">
            <a:solidFill>
              <a:schemeClr val="bg2"/>
            </a:solidFill>
            <a:round/>
            <a:headEnd/>
            <a:tailEnd type="triangle" w="med" len="med"/>
          </a:ln>
        </p:spPr>
      </p:cxnSp>
      <p:cxnSp>
        <p:nvCxnSpPr>
          <p:cNvPr id="51211" name="Conector de seta reta 19"/>
          <p:cNvCxnSpPr>
            <a:cxnSpLocks noChangeShapeType="1"/>
          </p:cNvCxnSpPr>
          <p:nvPr/>
        </p:nvCxnSpPr>
        <p:spPr bwMode="auto">
          <a:xfrm>
            <a:off x="2727325" y="3971925"/>
            <a:ext cx="292100" cy="446088"/>
          </a:xfrm>
          <a:prstGeom prst="straightConnector1">
            <a:avLst/>
          </a:prstGeom>
          <a:noFill/>
          <a:ln w="19050" algn="ctr">
            <a:solidFill>
              <a:schemeClr val="bg2"/>
            </a:solidFill>
            <a:round/>
            <a:headEnd/>
            <a:tailEnd type="triangle" w="med" len="med"/>
          </a:ln>
        </p:spPr>
      </p:cxnSp>
      <p:pic>
        <p:nvPicPr>
          <p:cNvPr id="12" name="Picture 64" descr="Bill-resizedtolowerpixals-2063"/>
          <p:cNvPicPr>
            <a:picLocks noChangeAspect="1" noChangeArrowheads="1"/>
          </p:cNvPicPr>
          <p:nvPr/>
        </p:nvPicPr>
        <p:blipFill>
          <a:blip r:embed="rId7" cstate="print"/>
          <a:srcRect/>
          <a:stretch>
            <a:fillRect/>
          </a:stretch>
        </p:blipFill>
        <p:spPr bwMode="auto">
          <a:xfrm>
            <a:off x="0" y="5517232"/>
            <a:ext cx="893398" cy="134076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97023751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custDataLst>
              <p:tags r:id="rId2"/>
            </p:custDataLst>
          </p:nvPr>
        </p:nvSpPr>
        <p:spPr>
          <a:xfrm>
            <a:off x="-12180" y="22148"/>
            <a:ext cx="8229600" cy="725488"/>
          </a:xfrm>
        </p:spPr>
        <p:txBody>
          <a:bodyPr/>
          <a:lstStyle/>
          <a:p>
            <a:pPr algn="l"/>
            <a:r>
              <a:rPr lang="pt-BR" altLang="pt-BR" sz="2800" b="1" i="0" dirty="0"/>
              <a:t>Abordagem </a:t>
            </a:r>
            <a:r>
              <a:rPr lang="pt-BR" altLang="pt-BR" sz="2800" b="1" i="0" dirty="0" err="1"/>
              <a:t>Top-Down</a:t>
            </a:r>
            <a:r>
              <a:rPr lang="pt-BR" altLang="pt-BR" sz="2800" b="1" dirty="0"/>
              <a:t> - </a:t>
            </a:r>
            <a:r>
              <a:rPr lang="pt-BR" altLang="pt-BR" sz="2800" b="1" dirty="0" err="1"/>
              <a:t>Inmon</a:t>
            </a:r>
            <a:endParaRPr lang="pt-BR" altLang="pt-BR" sz="2800" b="1" i="0" dirty="0">
              <a:cs typeface="Times New Roman" pitchFamily="18" charset="0"/>
            </a:endParaRPr>
          </a:p>
        </p:txBody>
      </p:sp>
      <p:sp>
        <p:nvSpPr>
          <p:cNvPr id="7" name="CaixaDeTexto 6"/>
          <p:cNvSpPr txBox="1"/>
          <p:nvPr/>
        </p:nvSpPr>
        <p:spPr>
          <a:xfrm>
            <a:off x="450749" y="781803"/>
            <a:ext cx="8147050" cy="5232202"/>
          </a:xfrm>
          <a:prstGeom prst="rect">
            <a:avLst/>
          </a:prstGeom>
          <a:noFill/>
        </p:spPr>
        <p:txBody>
          <a:bodyPr>
            <a:spAutoFit/>
          </a:bodyPr>
          <a:lstStyle/>
          <a:p>
            <a:pPr>
              <a:defRPr/>
            </a:pPr>
            <a:r>
              <a:rPr lang="pt-BR" dirty="0"/>
              <a:t>Vantagens</a:t>
            </a:r>
          </a:p>
          <a:p>
            <a:pPr marL="723900" lvl="1" indent="-274638">
              <a:buFont typeface="Wingdings" pitchFamily="2" charset="2"/>
              <a:buChar char="§"/>
              <a:defRPr/>
            </a:pPr>
            <a:r>
              <a:rPr lang="pt-BR" altLang="pt-BR" sz="2000" dirty="0">
                <a:latin typeface="Arial" panose="020B0604020202020204" pitchFamily="34" charset="0"/>
                <a:cs typeface="Arial" pitchFamily="34" charset="0"/>
              </a:rPr>
              <a:t>Pensamento Corporativo</a:t>
            </a:r>
            <a:r>
              <a:rPr lang="pt-BR" altLang="pt-BR" sz="2000" b="0" dirty="0">
                <a:latin typeface="Calibri" panose="020F0502020204030204" pitchFamily="34" charset="0"/>
              </a:rPr>
              <a:t>: Força a organização a definir as regras de negócio com a visão corporativa antes de iniciar o projeto do DW.</a:t>
            </a:r>
            <a:endParaRPr lang="pt-BR" sz="2000" b="0" dirty="0">
              <a:latin typeface="Arial" panose="020B0604020202020204" pitchFamily="34" charset="0"/>
              <a:cs typeface="Arial" pitchFamily="34" charset="0"/>
            </a:endParaRPr>
          </a:p>
          <a:p>
            <a:pPr marL="723900" lvl="1" indent="-274638">
              <a:buFont typeface="Wingdings" pitchFamily="2" charset="2"/>
              <a:buChar char="§"/>
              <a:defRPr/>
            </a:pPr>
            <a:r>
              <a:rPr lang="pt-BR" sz="2000" dirty="0">
                <a:latin typeface="Arial" panose="020B0604020202020204" pitchFamily="34" charset="0"/>
                <a:cs typeface="Arial" pitchFamily="34" charset="0"/>
              </a:rPr>
              <a:t>Herança de arquitetura</a:t>
            </a:r>
            <a:r>
              <a:rPr lang="pt-BR" sz="2000" b="0" dirty="0">
                <a:latin typeface="Arial" panose="020B0604020202020204" pitchFamily="34" charset="0"/>
                <a:cs typeface="Arial" pitchFamily="34" charset="0"/>
              </a:rPr>
              <a:t>: todos os </a:t>
            </a:r>
            <a:r>
              <a:rPr lang="pt-BR" sz="2000" b="0" dirty="0" err="1">
                <a:latin typeface="Arial" panose="020B0604020202020204" pitchFamily="34" charset="0"/>
                <a:cs typeface="Arial" pitchFamily="34" charset="0"/>
              </a:rPr>
              <a:t>DMs</a:t>
            </a:r>
            <a:r>
              <a:rPr lang="pt-BR" sz="2000" b="0" dirty="0">
                <a:latin typeface="Arial" panose="020B0604020202020204" pitchFamily="34" charset="0"/>
                <a:cs typeface="Arial" pitchFamily="34" charset="0"/>
              </a:rPr>
              <a:t> utilizam mesma arquitetura e dados do DW, facilitando a manutenção</a:t>
            </a:r>
          </a:p>
          <a:p>
            <a:pPr marL="723900" lvl="1" indent="-274638">
              <a:buFont typeface="Wingdings" pitchFamily="2" charset="2"/>
              <a:buChar char="§"/>
              <a:defRPr/>
            </a:pPr>
            <a:r>
              <a:rPr lang="pt-BR" sz="2000" dirty="0">
                <a:latin typeface="Arial" panose="020B0604020202020204" pitchFamily="34" charset="0"/>
                <a:cs typeface="Arial" pitchFamily="34" charset="0"/>
              </a:rPr>
              <a:t>Visão da empresa</a:t>
            </a:r>
            <a:r>
              <a:rPr lang="pt-BR" sz="2000" b="0" dirty="0">
                <a:latin typeface="Arial" panose="020B0604020202020204" pitchFamily="34" charset="0"/>
                <a:cs typeface="Arial" pitchFamily="34" charset="0"/>
              </a:rPr>
              <a:t>: o DW concentra todas visões do negócio (níveis menores de informação)</a:t>
            </a:r>
          </a:p>
          <a:p>
            <a:pPr marL="723900" lvl="1" indent="-274638">
              <a:buFont typeface="Wingdings" pitchFamily="2" charset="2"/>
              <a:buChar char="§"/>
              <a:defRPr/>
            </a:pPr>
            <a:r>
              <a:rPr lang="pt-BR" sz="2000" dirty="0">
                <a:latin typeface="Arial" panose="020B0604020202020204" pitchFamily="34" charset="0"/>
                <a:cs typeface="Arial" pitchFamily="34" charset="0"/>
              </a:rPr>
              <a:t>Repositório central de </a:t>
            </a:r>
            <a:r>
              <a:rPr lang="pt-BR" sz="2000" dirty="0" err="1">
                <a:latin typeface="Arial" panose="020B0604020202020204" pitchFamily="34" charset="0"/>
                <a:cs typeface="Arial" pitchFamily="34" charset="0"/>
              </a:rPr>
              <a:t>metadados</a:t>
            </a:r>
            <a:r>
              <a:rPr lang="pt-BR" sz="2000" b="0" dirty="0">
                <a:latin typeface="Arial" panose="020B0604020202020204" pitchFamily="34" charset="0"/>
                <a:cs typeface="Arial" pitchFamily="34" charset="0"/>
              </a:rPr>
              <a:t>: Facilita manutenções conceituais e técnicas.</a:t>
            </a:r>
          </a:p>
          <a:p>
            <a:pPr marL="723900" lvl="1" indent="-274638">
              <a:buFont typeface="Wingdings" pitchFamily="2" charset="2"/>
              <a:buChar char="§"/>
              <a:defRPr/>
            </a:pPr>
            <a:r>
              <a:rPr lang="pt-BR" sz="2000" dirty="0">
                <a:latin typeface="Arial" panose="020B0604020202020204" pitchFamily="34" charset="0"/>
                <a:cs typeface="Arial" pitchFamily="34" charset="0"/>
              </a:rPr>
              <a:t>Controle e centralização de regras</a:t>
            </a:r>
            <a:r>
              <a:rPr lang="pt-BR" sz="2000" b="0" dirty="0">
                <a:latin typeface="Arial" panose="020B0604020202020204" pitchFamily="34" charset="0"/>
                <a:cs typeface="Arial" pitchFamily="34" charset="0"/>
              </a:rPr>
              <a:t>: pois garante um único </a:t>
            </a:r>
          </a:p>
          <a:p>
            <a:pPr lvl="1">
              <a:defRPr/>
            </a:pPr>
            <a:endParaRPr lang="pt-BR" sz="2000" b="0" dirty="0"/>
          </a:p>
          <a:p>
            <a:pPr>
              <a:defRPr/>
            </a:pPr>
            <a:r>
              <a:rPr lang="pt-BR" dirty="0"/>
              <a:t>Desvantagens</a:t>
            </a:r>
          </a:p>
          <a:p>
            <a:pPr lvl="1" indent="266700">
              <a:buFont typeface="Wingdings" pitchFamily="2" charset="2"/>
              <a:buChar char="§"/>
              <a:defRPr/>
            </a:pPr>
            <a:r>
              <a:rPr lang="pt-BR" sz="2000" b="0" dirty="0"/>
              <a:t>Tempo de implementação mais longo </a:t>
            </a:r>
          </a:p>
          <a:p>
            <a:pPr lvl="1" indent="266700">
              <a:buFont typeface="Wingdings" pitchFamily="2" charset="2"/>
              <a:buChar char="§"/>
              <a:defRPr/>
            </a:pPr>
            <a:r>
              <a:rPr lang="pt-BR" sz="2000" b="0" dirty="0"/>
              <a:t>Alta taxa de risco – constantes mudanças no negócio</a:t>
            </a:r>
          </a:p>
          <a:p>
            <a:pPr lvl="1" indent="266700">
              <a:buFont typeface="Wingdings" pitchFamily="2" charset="2"/>
              <a:buChar char="§"/>
              <a:defRPr/>
            </a:pPr>
            <a:r>
              <a:rPr lang="pt-BR" sz="2000" b="0" dirty="0"/>
              <a:t>Equipe experiente</a:t>
            </a:r>
          </a:p>
          <a:p>
            <a:pPr lvl="1" indent="266700">
              <a:buFont typeface="Wingdings" pitchFamily="2" charset="2"/>
              <a:buChar char="§"/>
              <a:defRPr/>
            </a:pPr>
            <a:r>
              <a:rPr lang="en-US" sz="2000" b="0" dirty="0" err="1"/>
              <a:t>Expectativas</a:t>
            </a:r>
            <a:r>
              <a:rPr lang="en-US" sz="2000" b="0" dirty="0"/>
              <a:t> dos </a:t>
            </a:r>
            <a:r>
              <a:rPr lang="en-US" sz="2000" b="0" dirty="0" err="1"/>
              <a:t>usuários</a:t>
            </a:r>
            <a:r>
              <a:rPr lang="en-US" sz="2000" b="0" dirty="0"/>
              <a:t> “</a:t>
            </a:r>
            <a:r>
              <a:rPr lang="en-US" sz="2000" b="0" dirty="0" err="1"/>
              <a:t>não</a:t>
            </a:r>
            <a:r>
              <a:rPr lang="en-US" sz="2000" b="0" dirty="0"/>
              <a:t> </a:t>
            </a:r>
            <a:r>
              <a:rPr lang="en-US" sz="2000" b="0" dirty="0" err="1"/>
              <a:t>atendidas</a:t>
            </a:r>
            <a:r>
              <a:rPr lang="en-US" sz="2000" b="0" dirty="0"/>
              <a:t> </a:t>
            </a:r>
            <a:r>
              <a:rPr lang="en-US" sz="2000" b="0" dirty="0" err="1"/>
              <a:t>em</a:t>
            </a:r>
            <a:r>
              <a:rPr lang="en-US" sz="2000" b="0" dirty="0"/>
              <a:t> tempo”</a:t>
            </a:r>
            <a:endParaRPr lang="pt-BR" sz="2000" b="0" dirty="0"/>
          </a:p>
          <a:p>
            <a:pPr lvl="1">
              <a:defRPr/>
            </a:pPr>
            <a:endParaRPr lang="pt-BR" b="0" dirty="0"/>
          </a:p>
        </p:txBody>
      </p:sp>
      <p:pic>
        <p:nvPicPr>
          <p:cNvPr id="4" name="Picture 64" descr="Bill-resizedtolowerpixals-2063"/>
          <p:cNvPicPr>
            <a:picLocks noChangeAspect="1" noChangeArrowheads="1"/>
          </p:cNvPicPr>
          <p:nvPr/>
        </p:nvPicPr>
        <p:blipFill>
          <a:blip r:embed="rId5" cstate="print"/>
          <a:srcRect/>
          <a:stretch>
            <a:fillRect/>
          </a:stretch>
        </p:blipFill>
        <p:spPr bwMode="auto">
          <a:xfrm>
            <a:off x="0" y="5517232"/>
            <a:ext cx="893398" cy="134076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0247141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3"/>
          <p:cNvSpPr txBox="1">
            <a:spLocks noChangeArrowheads="1"/>
          </p:cNvSpPr>
          <p:nvPr/>
        </p:nvSpPr>
        <p:spPr bwMode="blackGray">
          <a:xfrm>
            <a:off x="684213" y="5222875"/>
            <a:ext cx="1652632" cy="369332"/>
          </a:xfrm>
          <a:prstGeom prst="rect">
            <a:avLst/>
          </a:prstGeom>
          <a:noFill/>
          <a:ln w="12700" cap="sq">
            <a:noFill/>
            <a:miter lim="800000"/>
            <a:headEnd type="none" w="sm" len="sm"/>
            <a:tailEnd type="none" w="sm" len="sm"/>
          </a:ln>
        </p:spPr>
        <p:txBody>
          <a:bodyPr wrap="none">
            <a:spAutoFit/>
          </a:bodyPr>
          <a:lstStyle/>
          <a:p>
            <a:r>
              <a:rPr lang="pt-BR" altLang="pt-BR" sz="1800" i="1">
                <a:latin typeface="Calibri" pitchFamily="34" charset="0"/>
              </a:rPr>
              <a:t>Fontes Externas</a:t>
            </a:r>
          </a:p>
        </p:txBody>
      </p:sp>
      <p:sp>
        <p:nvSpPr>
          <p:cNvPr id="40965" name="AutoShape 4"/>
          <p:cNvSpPr>
            <a:spLocks noChangeArrowheads="1"/>
          </p:cNvSpPr>
          <p:nvPr/>
        </p:nvSpPr>
        <p:spPr bwMode="blackGray">
          <a:xfrm>
            <a:off x="858838" y="1196975"/>
            <a:ext cx="533400" cy="534988"/>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chemeClr val="bg1">
                  <a:lumMod val="75000"/>
                </a:schemeClr>
              </a:solidFill>
              <a:latin typeface="Calibri" panose="020F0502020204030204" pitchFamily="34" charset="0"/>
            </a:endParaRPr>
          </a:p>
        </p:txBody>
      </p:sp>
      <p:sp>
        <p:nvSpPr>
          <p:cNvPr id="40966" name="AutoShape 5"/>
          <p:cNvSpPr>
            <a:spLocks noChangeArrowheads="1"/>
          </p:cNvSpPr>
          <p:nvPr/>
        </p:nvSpPr>
        <p:spPr bwMode="blackGray">
          <a:xfrm>
            <a:off x="1389063" y="1397000"/>
            <a:ext cx="533400" cy="534988"/>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chemeClr val="bg1">
                  <a:lumMod val="75000"/>
                </a:schemeClr>
              </a:solidFill>
              <a:latin typeface="Calibri" panose="020F0502020204030204" pitchFamily="34" charset="0"/>
            </a:endParaRPr>
          </a:p>
        </p:txBody>
      </p:sp>
      <p:sp>
        <p:nvSpPr>
          <p:cNvPr id="40967" name="AutoShape 6"/>
          <p:cNvSpPr>
            <a:spLocks noChangeArrowheads="1"/>
          </p:cNvSpPr>
          <p:nvPr/>
        </p:nvSpPr>
        <p:spPr bwMode="blackGray">
          <a:xfrm>
            <a:off x="969963" y="1673225"/>
            <a:ext cx="534987" cy="534988"/>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chemeClr val="bg1">
                  <a:lumMod val="75000"/>
                </a:schemeClr>
              </a:solidFill>
              <a:latin typeface="Calibri" panose="020F0502020204030204" pitchFamily="34" charset="0"/>
            </a:endParaRPr>
          </a:p>
        </p:txBody>
      </p:sp>
      <p:sp>
        <p:nvSpPr>
          <p:cNvPr id="40968" name="AutoShape 7"/>
          <p:cNvSpPr>
            <a:spLocks noChangeArrowheads="1"/>
          </p:cNvSpPr>
          <p:nvPr/>
        </p:nvSpPr>
        <p:spPr bwMode="blackGray">
          <a:xfrm>
            <a:off x="850900" y="4243388"/>
            <a:ext cx="533400" cy="533400"/>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chemeClr val="bg1">
                  <a:lumMod val="75000"/>
                </a:schemeClr>
              </a:solidFill>
              <a:latin typeface="Calibri" panose="020F0502020204030204" pitchFamily="34" charset="0"/>
            </a:endParaRPr>
          </a:p>
        </p:txBody>
      </p:sp>
      <p:sp>
        <p:nvSpPr>
          <p:cNvPr id="40969" name="AutoShape 8"/>
          <p:cNvSpPr>
            <a:spLocks noChangeArrowheads="1"/>
          </p:cNvSpPr>
          <p:nvPr/>
        </p:nvSpPr>
        <p:spPr bwMode="blackGray">
          <a:xfrm>
            <a:off x="1368425" y="4383088"/>
            <a:ext cx="533400" cy="534987"/>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chemeClr val="bg1">
                  <a:lumMod val="75000"/>
                </a:schemeClr>
              </a:solidFill>
              <a:latin typeface="Calibri" panose="020F0502020204030204" pitchFamily="34" charset="0"/>
            </a:endParaRPr>
          </a:p>
        </p:txBody>
      </p:sp>
      <p:sp>
        <p:nvSpPr>
          <p:cNvPr id="40970" name="AutoShape 9"/>
          <p:cNvSpPr>
            <a:spLocks noChangeArrowheads="1"/>
          </p:cNvSpPr>
          <p:nvPr/>
        </p:nvSpPr>
        <p:spPr bwMode="blackGray">
          <a:xfrm>
            <a:off x="1055688" y="4637088"/>
            <a:ext cx="534987" cy="534987"/>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chemeClr val="bg1">
                  <a:lumMod val="75000"/>
                </a:schemeClr>
              </a:solidFill>
              <a:latin typeface="Calibri" panose="020F0502020204030204" pitchFamily="34" charset="0"/>
            </a:endParaRPr>
          </a:p>
        </p:txBody>
      </p:sp>
      <p:sp>
        <p:nvSpPr>
          <p:cNvPr id="40971" name="AutoShape 10"/>
          <p:cNvSpPr>
            <a:spLocks noChangeArrowheads="1"/>
          </p:cNvSpPr>
          <p:nvPr/>
        </p:nvSpPr>
        <p:spPr bwMode="blackGray">
          <a:xfrm>
            <a:off x="7194550" y="4849813"/>
            <a:ext cx="838200" cy="533400"/>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r>
              <a:rPr lang="pt-BR" altLang="pt-BR" sz="1600" i="1" dirty="0">
                <a:solidFill>
                  <a:schemeClr val="bg1">
                    <a:lumMod val="75000"/>
                  </a:schemeClr>
                </a:solidFill>
                <a:latin typeface="Calibri" panose="020F0502020204030204" pitchFamily="34" charset="0"/>
              </a:rPr>
              <a:t>DM N</a:t>
            </a:r>
          </a:p>
        </p:txBody>
      </p:sp>
      <p:sp>
        <p:nvSpPr>
          <p:cNvPr id="595979" name="AutoShape 11"/>
          <p:cNvSpPr>
            <a:spLocks noChangeArrowheads="1"/>
          </p:cNvSpPr>
          <p:nvPr/>
        </p:nvSpPr>
        <p:spPr bwMode="blackGray">
          <a:xfrm>
            <a:off x="7480300" y="3024188"/>
            <a:ext cx="836613" cy="534987"/>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p>
            <a:pPr algn="ctr">
              <a:defRPr/>
            </a:pPr>
            <a:r>
              <a:rPr lang="pt-BR" sz="1600" i="1" dirty="0">
                <a:solidFill>
                  <a:schemeClr val="bg1">
                    <a:lumMod val="75000"/>
                  </a:schemeClr>
                </a:solidFill>
                <a:latin typeface="Calibri" pitchFamily="34" charset="0"/>
              </a:rPr>
              <a:t>DM2</a:t>
            </a:r>
          </a:p>
        </p:txBody>
      </p:sp>
      <p:sp>
        <p:nvSpPr>
          <p:cNvPr id="595980" name="AutoShape 12"/>
          <p:cNvSpPr>
            <a:spLocks noChangeArrowheads="1"/>
          </p:cNvSpPr>
          <p:nvPr/>
        </p:nvSpPr>
        <p:spPr bwMode="blackGray">
          <a:xfrm>
            <a:off x="6915150" y="1606550"/>
            <a:ext cx="836613" cy="534988"/>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p>
            <a:pPr algn="ctr">
              <a:defRPr/>
            </a:pPr>
            <a:r>
              <a:rPr lang="pt-BR" sz="1600" i="1" dirty="0">
                <a:solidFill>
                  <a:schemeClr val="bg1">
                    <a:lumMod val="75000"/>
                  </a:schemeClr>
                </a:solidFill>
                <a:latin typeface="Calibri" pitchFamily="34" charset="0"/>
              </a:rPr>
              <a:t>DM1</a:t>
            </a:r>
          </a:p>
        </p:txBody>
      </p:sp>
      <p:sp>
        <p:nvSpPr>
          <p:cNvPr id="40974" name="Text Box 13"/>
          <p:cNvSpPr txBox="1">
            <a:spLocks noChangeArrowheads="1"/>
          </p:cNvSpPr>
          <p:nvPr/>
        </p:nvSpPr>
        <p:spPr bwMode="blackGray">
          <a:xfrm>
            <a:off x="2197100" y="1401763"/>
            <a:ext cx="1457643" cy="646331"/>
          </a:xfrm>
          <a:prstGeom prst="rect">
            <a:avLst/>
          </a:prstGeom>
          <a:noFill/>
          <a:ln w="12700" cap="sq">
            <a:noFill/>
            <a:miter lim="800000"/>
            <a:headEnd type="none" w="sm" len="sm"/>
            <a:tailEnd type="none" w="sm" len="sm"/>
          </a:ln>
        </p:spPr>
        <p:txBody>
          <a:bodyPr wrap="none">
            <a:spAutoFit/>
          </a:bodyPr>
          <a:lstStyle/>
          <a:p>
            <a:r>
              <a:rPr lang="pt-BR" altLang="pt-BR" sz="1800" i="1" dirty="0">
                <a:latin typeface="Calibri" pitchFamily="34" charset="0"/>
              </a:rPr>
              <a:t>Sistemas </a:t>
            </a:r>
          </a:p>
          <a:p>
            <a:r>
              <a:rPr lang="pt-BR" altLang="pt-BR" sz="1800" i="1" dirty="0">
                <a:latin typeface="Calibri" pitchFamily="34" charset="0"/>
              </a:rPr>
              <a:t>Transacionais</a:t>
            </a:r>
          </a:p>
        </p:txBody>
      </p:sp>
      <p:sp>
        <p:nvSpPr>
          <p:cNvPr id="40975" name="Text Box 14"/>
          <p:cNvSpPr txBox="1">
            <a:spLocks noChangeArrowheads="1"/>
          </p:cNvSpPr>
          <p:nvPr/>
        </p:nvSpPr>
        <p:spPr bwMode="blackGray">
          <a:xfrm>
            <a:off x="3429000" y="5240338"/>
            <a:ext cx="1397000" cy="366712"/>
          </a:xfrm>
          <a:prstGeom prst="rect">
            <a:avLst/>
          </a:prstGeom>
          <a:noFill/>
          <a:ln w="12700" cap="sq">
            <a:noFill/>
            <a:miter lim="800000"/>
            <a:headEnd type="none" w="sm" len="sm"/>
            <a:tailEnd type="none" w="sm" len="sm"/>
          </a:ln>
        </p:spPr>
        <p:txBody>
          <a:bodyPr wrap="none">
            <a:spAutoFit/>
          </a:bodyPr>
          <a:lstStyle/>
          <a:p>
            <a:pPr algn="r"/>
            <a:r>
              <a:rPr lang="pt-BR" altLang="pt-BR" sz="1800" i="1" dirty="0">
                <a:latin typeface="Calibri" pitchFamily="34" charset="0"/>
              </a:rPr>
              <a:t>Data </a:t>
            </a:r>
            <a:r>
              <a:rPr lang="pt-BR" altLang="pt-BR" sz="1800" i="1" dirty="0" err="1">
                <a:latin typeface="Calibri" pitchFamily="34" charset="0"/>
              </a:rPr>
              <a:t>Mining</a:t>
            </a:r>
            <a:endParaRPr lang="pt-BR" altLang="pt-BR" sz="1800" i="1" dirty="0">
              <a:latin typeface="Calibri" pitchFamily="34" charset="0"/>
            </a:endParaRPr>
          </a:p>
        </p:txBody>
      </p:sp>
      <p:sp>
        <p:nvSpPr>
          <p:cNvPr id="40976" name="Text Box 15"/>
          <p:cNvSpPr txBox="1">
            <a:spLocks noChangeArrowheads="1"/>
          </p:cNvSpPr>
          <p:nvPr/>
        </p:nvSpPr>
        <p:spPr bwMode="blackGray">
          <a:xfrm>
            <a:off x="5105400" y="4875213"/>
            <a:ext cx="800100" cy="646112"/>
          </a:xfrm>
          <a:prstGeom prst="rect">
            <a:avLst/>
          </a:prstGeom>
          <a:noFill/>
          <a:ln w="12700" cap="sq">
            <a:noFill/>
            <a:miter lim="800000"/>
            <a:headEnd type="none" w="sm" len="sm"/>
            <a:tailEnd type="none" w="sm" len="sm"/>
          </a:ln>
        </p:spPr>
        <p:txBody>
          <a:bodyPr wrap="none">
            <a:spAutoFit/>
          </a:bodyPr>
          <a:lstStyle/>
          <a:p>
            <a:r>
              <a:rPr lang="pt-BR" altLang="pt-BR" sz="1800" i="1">
                <a:latin typeface="Calibri" pitchFamily="34" charset="0"/>
              </a:rPr>
              <a:t>OLAP </a:t>
            </a:r>
          </a:p>
          <a:p>
            <a:r>
              <a:rPr lang="pt-BR" altLang="pt-BR" sz="1800" i="1">
                <a:latin typeface="Calibri" pitchFamily="34" charset="0"/>
              </a:rPr>
              <a:t>Server</a:t>
            </a:r>
          </a:p>
        </p:txBody>
      </p:sp>
      <p:pic>
        <p:nvPicPr>
          <p:cNvPr id="40977" name="Picture 16"/>
          <p:cNvPicPr>
            <a:picLocks noChangeArrowheads="1"/>
          </p:cNvPicPr>
          <p:nvPr/>
        </p:nvPicPr>
        <p:blipFill>
          <a:blip r:embed="rId5" cstate="print"/>
          <a:srcRect/>
          <a:stretch>
            <a:fillRect/>
          </a:stretch>
        </p:blipFill>
        <p:spPr bwMode="blackGray">
          <a:xfrm>
            <a:off x="3151188" y="4451350"/>
            <a:ext cx="855662" cy="892175"/>
          </a:xfrm>
          <a:prstGeom prst="rect">
            <a:avLst/>
          </a:prstGeom>
          <a:noFill/>
          <a:ln w="9525">
            <a:noFill/>
            <a:miter lim="800000"/>
            <a:headEnd/>
            <a:tailEnd/>
          </a:ln>
        </p:spPr>
      </p:pic>
      <p:grpSp>
        <p:nvGrpSpPr>
          <p:cNvPr id="4" name="Group 17"/>
          <p:cNvGrpSpPr>
            <a:grpSpLocks/>
          </p:cNvGrpSpPr>
          <p:nvPr/>
        </p:nvGrpSpPr>
        <p:grpSpPr bwMode="auto">
          <a:xfrm flipH="1">
            <a:off x="5830888" y="5121275"/>
            <a:ext cx="852487" cy="892175"/>
            <a:chOff x="3667" y="3059"/>
            <a:chExt cx="569" cy="609"/>
          </a:xfrm>
        </p:grpSpPr>
        <p:sp>
          <p:nvSpPr>
            <p:cNvPr id="55356" name="Freeform 18"/>
            <p:cNvSpPr>
              <a:spLocks/>
            </p:cNvSpPr>
            <p:nvPr/>
          </p:nvSpPr>
          <p:spPr bwMode="blackGray">
            <a:xfrm>
              <a:off x="3805" y="3226"/>
              <a:ext cx="422" cy="245"/>
            </a:xfrm>
            <a:custGeom>
              <a:avLst/>
              <a:gdLst>
                <a:gd name="T0" fmla="*/ 0 w 2529"/>
                <a:gd name="T1" fmla="*/ 0 h 1467"/>
                <a:gd name="T2" fmla="*/ 0 w 2529"/>
                <a:gd name="T3" fmla="*/ 0 h 1467"/>
                <a:gd name="T4" fmla="*/ 0 w 2529"/>
                <a:gd name="T5" fmla="*/ 0 h 1467"/>
                <a:gd name="T6" fmla="*/ 0 w 2529"/>
                <a:gd name="T7" fmla="*/ 0 h 1467"/>
                <a:gd name="T8" fmla="*/ 0 w 2529"/>
                <a:gd name="T9" fmla="*/ 0 h 1467"/>
                <a:gd name="T10" fmla="*/ 0 w 2529"/>
                <a:gd name="T11" fmla="*/ 0 h 1467"/>
                <a:gd name="T12" fmla="*/ 0 60000 65536"/>
                <a:gd name="T13" fmla="*/ 0 60000 65536"/>
                <a:gd name="T14" fmla="*/ 0 60000 65536"/>
                <a:gd name="T15" fmla="*/ 0 60000 65536"/>
                <a:gd name="T16" fmla="*/ 0 60000 65536"/>
                <a:gd name="T17" fmla="*/ 0 60000 65536"/>
                <a:gd name="T18" fmla="*/ 0 w 2529"/>
                <a:gd name="T19" fmla="*/ 0 h 1467"/>
                <a:gd name="T20" fmla="*/ 2529 w 2529"/>
                <a:gd name="T21" fmla="*/ 1467 h 1467"/>
              </a:gdLst>
              <a:ahLst/>
              <a:cxnLst>
                <a:cxn ang="T12">
                  <a:pos x="T0" y="T1"/>
                </a:cxn>
                <a:cxn ang="T13">
                  <a:pos x="T2" y="T3"/>
                </a:cxn>
                <a:cxn ang="T14">
                  <a:pos x="T4" y="T5"/>
                </a:cxn>
                <a:cxn ang="T15">
                  <a:pos x="T6" y="T7"/>
                </a:cxn>
                <a:cxn ang="T16">
                  <a:pos x="T8" y="T9"/>
                </a:cxn>
                <a:cxn ang="T17">
                  <a:pos x="T10" y="T11"/>
                </a:cxn>
              </a:cxnLst>
              <a:rect l="T18" t="T19" r="T20" b="T21"/>
              <a:pathLst>
                <a:path w="2529" h="1467">
                  <a:moveTo>
                    <a:pt x="1380" y="1467"/>
                  </a:moveTo>
                  <a:lnTo>
                    <a:pt x="2529" y="800"/>
                  </a:lnTo>
                  <a:lnTo>
                    <a:pt x="1158" y="0"/>
                  </a:lnTo>
                  <a:lnTo>
                    <a:pt x="0" y="672"/>
                  </a:lnTo>
                  <a:lnTo>
                    <a:pt x="1380" y="1467"/>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55357" name="Freeform 19"/>
            <p:cNvSpPr>
              <a:spLocks/>
            </p:cNvSpPr>
            <p:nvPr/>
          </p:nvSpPr>
          <p:spPr bwMode="blackGray">
            <a:xfrm>
              <a:off x="3795" y="3305"/>
              <a:ext cx="441" cy="255"/>
            </a:xfrm>
            <a:custGeom>
              <a:avLst/>
              <a:gdLst>
                <a:gd name="T0" fmla="*/ 0 w 2644"/>
                <a:gd name="T1" fmla="*/ 0 h 1532"/>
                <a:gd name="T2" fmla="*/ 0 w 2644"/>
                <a:gd name="T3" fmla="*/ 0 h 1532"/>
                <a:gd name="T4" fmla="*/ 0 w 2644"/>
                <a:gd name="T5" fmla="*/ 0 h 1532"/>
                <a:gd name="T6" fmla="*/ 0 w 2644"/>
                <a:gd name="T7" fmla="*/ 0 h 1532"/>
                <a:gd name="T8" fmla="*/ 0 w 2644"/>
                <a:gd name="T9" fmla="*/ 0 h 1532"/>
                <a:gd name="T10" fmla="*/ 0 w 2644"/>
                <a:gd name="T11" fmla="*/ 0 h 1532"/>
                <a:gd name="T12" fmla="*/ 0 w 2644"/>
                <a:gd name="T13" fmla="*/ 0 h 1532"/>
                <a:gd name="T14" fmla="*/ 0 60000 65536"/>
                <a:gd name="T15" fmla="*/ 0 60000 65536"/>
                <a:gd name="T16" fmla="*/ 0 60000 65536"/>
                <a:gd name="T17" fmla="*/ 0 60000 65536"/>
                <a:gd name="T18" fmla="*/ 0 60000 65536"/>
                <a:gd name="T19" fmla="*/ 0 60000 65536"/>
                <a:gd name="T20" fmla="*/ 0 60000 65536"/>
                <a:gd name="T21" fmla="*/ 0 w 2644"/>
                <a:gd name="T22" fmla="*/ 0 h 1532"/>
                <a:gd name="T23" fmla="*/ 2644 w 2644"/>
                <a:gd name="T24" fmla="*/ 1532 h 15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4" h="1532">
                  <a:moveTo>
                    <a:pt x="1443" y="1531"/>
                  </a:moveTo>
                  <a:lnTo>
                    <a:pt x="2644" y="838"/>
                  </a:lnTo>
                  <a:lnTo>
                    <a:pt x="1212" y="0"/>
                  </a:lnTo>
                  <a:lnTo>
                    <a:pt x="0" y="701"/>
                  </a:lnTo>
                  <a:lnTo>
                    <a:pt x="1443" y="1532"/>
                  </a:lnTo>
                  <a:lnTo>
                    <a:pt x="1443" y="1531"/>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55358" name="Freeform 20"/>
            <p:cNvSpPr>
              <a:spLocks/>
            </p:cNvSpPr>
            <p:nvPr/>
          </p:nvSpPr>
          <p:spPr bwMode="blackGray">
            <a:xfrm>
              <a:off x="4035" y="3359"/>
              <a:ext cx="192" cy="196"/>
            </a:xfrm>
            <a:custGeom>
              <a:avLst/>
              <a:gdLst>
                <a:gd name="T0" fmla="*/ 0 w 1149"/>
                <a:gd name="T1" fmla="*/ 0 h 1176"/>
                <a:gd name="T2" fmla="*/ 0 w 1149"/>
                <a:gd name="T3" fmla="*/ 0 h 1176"/>
                <a:gd name="T4" fmla="*/ 0 w 1149"/>
                <a:gd name="T5" fmla="*/ 0 h 1176"/>
                <a:gd name="T6" fmla="*/ 0 w 1149"/>
                <a:gd name="T7" fmla="*/ 0 h 1176"/>
                <a:gd name="T8" fmla="*/ 0 w 1149"/>
                <a:gd name="T9" fmla="*/ 0 h 1176"/>
                <a:gd name="T10" fmla="*/ 0 w 1149"/>
                <a:gd name="T11" fmla="*/ 0 h 1176"/>
                <a:gd name="T12" fmla="*/ 0 60000 65536"/>
                <a:gd name="T13" fmla="*/ 0 60000 65536"/>
                <a:gd name="T14" fmla="*/ 0 60000 65536"/>
                <a:gd name="T15" fmla="*/ 0 60000 65536"/>
                <a:gd name="T16" fmla="*/ 0 60000 65536"/>
                <a:gd name="T17" fmla="*/ 0 60000 65536"/>
                <a:gd name="T18" fmla="*/ 0 w 1149"/>
                <a:gd name="T19" fmla="*/ 0 h 1176"/>
                <a:gd name="T20" fmla="*/ 1149 w 1149"/>
                <a:gd name="T21" fmla="*/ 1176 h 1176"/>
              </a:gdLst>
              <a:ahLst/>
              <a:cxnLst>
                <a:cxn ang="T12">
                  <a:pos x="T0" y="T1"/>
                </a:cxn>
                <a:cxn ang="T13">
                  <a:pos x="T2" y="T3"/>
                </a:cxn>
                <a:cxn ang="T14">
                  <a:pos x="T4" y="T5"/>
                </a:cxn>
                <a:cxn ang="T15">
                  <a:pos x="T6" y="T7"/>
                </a:cxn>
                <a:cxn ang="T16">
                  <a:pos x="T8" y="T9"/>
                </a:cxn>
                <a:cxn ang="T17">
                  <a:pos x="T10" y="T11"/>
                </a:cxn>
              </a:cxnLst>
              <a:rect l="T18" t="T19" r="T20" b="T21"/>
              <a:pathLst>
                <a:path w="1149" h="1176">
                  <a:moveTo>
                    <a:pt x="0" y="667"/>
                  </a:moveTo>
                  <a:lnTo>
                    <a:pt x="1149" y="0"/>
                  </a:lnTo>
                  <a:lnTo>
                    <a:pt x="1146" y="512"/>
                  </a:lnTo>
                  <a:lnTo>
                    <a:pt x="0" y="1176"/>
                  </a:lnTo>
                  <a:lnTo>
                    <a:pt x="0" y="667"/>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55359" name="Freeform 21"/>
            <p:cNvSpPr>
              <a:spLocks/>
            </p:cNvSpPr>
            <p:nvPr/>
          </p:nvSpPr>
          <p:spPr bwMode="blackGray">
            <a:xfrm>
              <a:off x="4035" y="3444"/>
              <a:ext cx="201" cy="144"/>
            </a:xfrm>
            <a:custGeom>
              <a:avLst/>
              <a:gdLst>
                <a:gd name="T0" fmla="*/ 0 w 1209"/>
                <a:gd name="T1" fmla="*/ 0 h 861"/>
                <a:gd name="T2" fmla="*/ 0 w 1209"/>
                <a:gd name="T3" fmla="*/ 0 h 861"/>
                <a:gd name="T4" fmla="*/ 0 w 1209"/>
                <a:gd name="T5" fmla="*/ 0 h 861"/>
                <a:gd name="T6" fmla="*/ 0 w 1209"/>
                <a:gd name="T7" fmla="*/ 0 h 861"/>
                <a:gd name="T8" fmla="*/ 0 w 1209"/>
                <a:gd name="T9" fmla="*/ 0 h 861"/>
                <a:gd name="T10" fmla="*/ 0 w 1209"/>
                <a:gd name="T11" fmla="*/ 0 h 861"/>
                <a:gd name="T12" fmla="*/ 0 w 1209"/>
                <a:gd name="T13" fmla="*/ 0 h 861"/>
                <a:gd name="T14" fmla="*/ 0 60000 65536"/>
                <a:gd name="T15" fmla="*/ 0 60000 65536"/>
                <a:gd name="T16" fmla="*/ 0 60000 65536"/>
                <a:gd name="T17" fmla="*/ 0 60000 65536"/>
                <a:gd name="T18" fmla="*/ 0 60000 65536"/>
                <a:gd name="T19" fmla="*/ 0 60000 65536"/>
                <a:gd name="T20" fmla="*/ 0 60000 65536"/>
                <a:gd name="T21" fmla="*/ 0 w 1209"/>
                <a:gd name="T22" fmla="*/ 0 h 861"/>
                <a:gd name="T23" fmla="*/ 1209 w 1209"/>
                <a:gd name="T24" fmla="*/ 861 h 8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861">
                  <a:moveTo>
                    <a:pt x="8" y="697"/>
                  </a:moveTo>
                  <a:lnTo>
                    <a:pt x="1206" y="0"/>
                  </a:lnTo>
                  <a:lnTo>
                    <a:pt x="1209" y="141"/>
                  </a:lnTo>
                  <a:lnTo>
                    <a:pt x="0" y="861"/>
                  </a:lnTo>
                  <a:lnTo>
                    <a:pt x="8" y="698"/>
                  </a:lnTo>
                  <a:lnTo>
                    <a:pt x="8" y="697"/>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55360" name="Freeform 22"/>
            <p:cNvSpPr>
              <a:spLocks/>
            </p:cNvSpPr>
            <p:nvPr/>
          </p:nvSpPr>
          <p:spPr bwMode="blackGray">
            <a:xfrm>
              <a:off x="3795" y="3422"/>
              <a:ext cx="241" cy="166"/>
            </a:xfrm>
            <a:custGeom>
              <a:avLst/>
              <a:gdLst>
                <a:gd name="T0" fmla="*/ 0 w 1443"/>
                <a:gd name="T1" fmla="*/ 0 h 994"/>
                <a:gd name="T2" fmla="*/ 0 w 1443"/>
                <a:gd name="T3" fmla="*/ 0 h 994"/>
                <a:gd name="T4" fmla="*/ 0 w 1443"/>
                <a:gd name="T5" fmla="*/ 0 h 994"/>
                <a:gd name="T6" fmla="*/ 0 w 1443"/>
                <a:gd name="T7" fmla="*/ 0 h 994"/>
                <a:gd name="T8" fmla="*/ 0 w 1443"/>
                <a:gd name="T9" fmla="*/ 0 h 994"/>
                <a:gd name="T10" fmla="*/ 0 w 1443"/>
                <a:gd name="T11" fmla="*/ 0 h 994"/>
                <a:gd name="T12" fmla="*/ 0 w 1443"/>
                <a:gd name="T13" fmla="*/ 0 h 994"/>
                <a:gd name="T14" fmla="*/ 0 60000 65536"/>
                <a:gd name="T15" fmla="*/ 0 60000 65536"/>
                <a:gd name="T16" fmla="*/ 0 60000 65536"/>
                <a:gd name="T17" fmla="*/ 0 60000 65536"/>
                <a:gd name="T18" fmla="*/ 0 60000 65536"/>
                <a:gd name="T19" fmla="*/ 0 60000 65536"/>
                <a:gd name="T20" fmla="*/ 0 60000 65536"/>
                <a:gd name="T21" fmla="*/ 0 w 1443"/>
                <a:gd name="T22" fmla="*/ 0 h 994"/>
                <a:gd name="T23" fmla="*/ 1443 w 1443"/>
                <a:gd name="T24" fmla="*/ 994 h 9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3" h="994">
                  <a:moveTo>
                    <a:pt x="1443" y="830"/>
                  </a:moveTo>
                  <a:lnTo>
                    <a:pt x="0" y="0"/>
                  </a:lnTo>
                  <a:lnTo>
                    <a:pt x="0" y="137"/>
                  </a:lnTo>
                  <a:lnTo>
                    <a:pt x="1439" y="994"/>
                  </a:lnTo>
                  <a:lnTo>
                    <a:pt x="1443" y="831"/>
                  </a:lnTo>
                  <a:lnTo>
                    <a:pt x="1443" y="830"/>
                  </a:lnTo>
                  <a:close/>
                </a:path>
              </a:pathLst>
            </a:custGeom>
            <a:solidFill>
              <a:srgbClr val="9FA6A6"/>
            </a:solidFill>
            <a:ln w="9525">
              <a:noFill/>
              <a:round/>
              <a:headEnd/>
              <a:tailEnd/>
            </a:ln>
          </p:spPr>
          <p:txBody>
            <a:bodyPr/>
            <a:lstStyle/>
            <a:p>
              <a:endParaRPr lang="en-US">
                <a:solidFill>
                  <a:schemeClr val="bg1">
                    <a:lumMod val="75000"/>
                  </a:schemeClr>
                </a:solidFill>
              </a:endParaRPr>
            </a:p>
          </p:txBody>
        </p:sp>
        <p:sp>
          <p:nvSpPr>
            <p:cNvPr id="55361" name="Freeform 23"/>
            <p:cNvSpPr>
              <a:spLocks/>
            </p:cNvSpPr>
            <p:nvPr/>
          </p:nvSpPr>
          <p:spPr bwMode="blackGray">
            <a:xfrm>
              <a:off x="3805" y="3338"/>
              <a:ext cx="230" cy="217"/>
            </a:xfrm>
            <a:custGeom>
              <a:avLst/>
              <a:gdLst>
                <a:gd name="T0" fmla="*/ 0 w 1380"/>
                <a:gd name="T1" fmla="*/ 0 h 1304"/>
                <a:gd name="T2" fmla="*/ 0 w 1380"/>
                <a:gd name="T3" fmla="*/ 0 h 1304"/>
                <a:gd name="T4" fmla="*/ 0 w 1380"/>
                <a:gd name="T5" fmla="*/ 0 h 1304"/>
                <a:gd name="T6" fmla="*/ 0 w 1380"/>
                <a:gd name="T7" fmla="*/ 0 h 1304"/>
                <a:gd name="T8" fmla="*/ 0 w 1380"/>
                <a:gd name="T9" fmla="*/ 0 h 1304"/>
                <a:gd name="T10" fmla="*/ 0 w 1380"/>
                <a:gd name="T11" fmla="*/ 0 h 1304"/>
                <a:gd name="T12" fmla="*/ 0 60000 65536"/>
                <a:gd name="T13" fmla="*/ 0 60000 65536"/>
                <a:gd name="T14" fmla="*/ 0 60000 65536"/>
                <a:gd name="T15" fmla="*/ 0 60000 65536"/>
                <a:gd name="T16" fmla="*/ 0 60000 65536"/>
                <a:gd name="T17" fmla="*/ 0 60000 65536"/>
                <a:gd name="T18" fmla="*/ 0 w 1380"/>
                <a:gd name="T19" fmla="*/ 0 h 1304"/>
                <a:gd name="T20" fmla="*/ 1380 w 1380"/>
                <a:gd name="T21" fmla="*/ 1304 h 1304"/>
              </a:gdLst>
              <a:ahLst/>
              <a:cxnLst>
                <a:cxn ang="T12">
                  <a:pos x="T0" y="T1"/>
                </a:cxn>
                <a:cxn ang="T13">
                  <a:pos x="T2" y="T3"/>
                </a:cxn>
                <a:cxn ang="T14">
                  <a:pos x="T4" y="T5"/>
                </a:cxn>
                <a:cxn ang="T15">
                  <a:pos x="T6" y="T7"/>
                </a:cxn>
                <a:cxn ang="T16">
                  <a:pos x="T8" y="T9"/>
                </a:cxn>
                <a:cxn ang="T17">
                  <a:pos x="T10" y="T11"/>
                </a:cxn>
              </a:cxnLst>
              <a:rect l="T18" t="T19" r="T20" b="T21"/>
              <a:pathLst>
                <a:path w="1380" h="1304">
                  <a:moveTo>
                    <a:pt x="1380" y="795"/>
                  </a:moveTo>
                  <a:lnTo>
                    <a:pt x="0" y="0"/>
                  </a:lnTo>
                  <a:lnTo>
                    <a:pt x="0" y="496"/>
                  </a:lnTo>
                  <a:lnTo>
                    <a:pt x="1380" y="1304"/>
                  </a:lnTo>
                  <a:lnTo>
                    <a:pt x="1380" y="795"/>
                  </a:lnTo>
                  <a:close/>
                </a:path>
              </a:pathLst>
            </a:custGeom>
            <a:solidFill>
              <a:srgbClr val="9FA6A6"/>
            </a:solidFill>
            <a:ln w="9525">
              <a:noFill/>
              <a:round/>
              <a:headEnd/>
              <a:tailEnd/>
            </a:ln>
          </p:spPr>
          <p:txBody>
            <a:bodyPr/>
            <a:lstStyle/>
            <a:p>
              <a:endParaRPr lang="en-US">
                <a:solidFill>
                  <a:schemeClr val="bg1">
                    <a:lumMod val="75000"/>
                  </a:schemeClr>
                </a:solidFill>
              </a:endParaRPr>
            </a:p>
          </p:txBody>
        </p:sp>
        <p:sp>
          <p:nvSpPr>
            <p:cNvPr id="55362" name="Freeform 24"/>
            <p:cNvSpPr>
              <a:spLocks/>
            </p:cNvSpPr>
            <p:nvPr/>
          </p:nvSpPr>
          <p:spPr bwMode="blackGray">
            <a:xfrm>
              <a:off x="3848" y="3247"/>
              <a:ext cx="363" cy="214"/>
            </a:xfrm>
            <a:custGeom>
              <a:avLst/>
              <a:gdLst>
                <a:gd name="T0" fmla="*/ 0 w 2175"/>
                <a:gd name="T1" fmla="*/ 0 h 1282"/>
                <a:gd name="T2" fmla="*/ 0 w 2175"/>
                <a:gd name="T3" fmla="*/ 0 h 1282"/>
                <a:gd name="T4" fmla="*/ 0 w 2175"/>
                <a:gd name="T5" fmla="*/ 0 h 1282"/>
                <a:gd name="T6" fmla="*/ 0 w 2175"/>
                <a:gd name="T7" fmla="*/ 0 h 1282"/>
                <a:gd name="T8" fmla="*/ 0 w 2175"/>
                <a:gd name="T9" fmla="*/ 0 h 1282"/>
                <a:gd name="T10" fmla="*/ 0 w 2175"/>
                <a:gd name="T11" fmla="*/ 0 h 1282"/>
                <a:gd name="T12" fmla="*/ 0 60000 65536"/>
                <a:gd name="T13" fmla="*/ 0 60000 65536"/>
                <a:gd name="T14" fmla="*/ 0 60000 65536"/>
                <a:gd name="T15" fmla="*/ 0 60000 65536"/>
                <a:gd name="T16" fmla="*/ 0 60000 65536"/>
                <a:gd name="T17" fmla="*/ 0 60000 65536"/>
                <a:gd name="T18" fmla="*/ 0 w 2175"/>
                <a:gd name="T19" fmla="*/ 0 h 1282"/>
                <a:gd name="T20" fmla="*/ 2175 w 2175"/>
                <a:gd name="T21" fmla="*/ 1282 h 1282"/>
              </a:gdLst>
              <a:ahLst/>
              <a:cxnLst>
                <a:cxn ang="T12">
                  <a:pos x="T0" y="T1"/>
                </a:cxn>
                <a:cxn ang="T13">
                  <a:pos x="T2" y="T3"/>
                </a:cxn>
                <a:cxn ang="T14">
                  <a:pos x="T4" y="T5"/>
                </a:cxn>
                <a:cxn ang="T15">
                  <a:pos x="T6" y="T7"/>
                </a:cxn>
                <a:cxn ang="T16">
                  <a:pos x="T8" y="T9"/>
                </a:cxn>
                <a:cxn ang="T17">
                  <a:pos x="T10" y="T11"/>
                </a:cxn>
              </a:cxnLst>
              <a:rect l="T18" t="T19" r="T20" b="T21"/>
              <a:pathLst>
                <a:path w="2175" h="1282">
                  <a:moveTo>
                    <a:pt x="1114" y="1282"/>
                  </a:moveTo>
                  <a:lnTo>
                    <a:pt x="2175" y="667"/>
                  </a:lnTo>
                  <a:lnTo>
                    <a:pt x="1069" y="0"/>
                  </a:lnTo>
                  <a:lnTo>
                    <a:pt x="0" y="622"/>
                  </a:lnTo>
                  <a:lnTo>
                    <a:pt x="1114" y="1282"/>
                  </a:lnTo>
                  <a:close/>
                </a:path>
              </a:pathLst>
            </a:custGeom>
            <a:solidFill>
              <a:srgbClr val="ACB3B3"/>
            </a:solidFill>
            <a:ln w="9525">
              <a:noFill/>
              <a:round/>
              <a:headEnd/>
              <a:tailEnd/>
            </a:ln>
          </p:spPr>
          <p:txBody>
            <a:bodyPr/>
            <a:lstStyle/>
            <a:p>
              <a:endParaRPr lang="en-US">
                <a:solidFill>
                  <a:schemeClr val="bg1">
                    <a:lumMod val="75000"/>
                  </a:schemeClr>
                </a:solidFill>
              </a:endParaRPr>
            </a:p>
          </p:txBody>
        </p:sp>
        <p:sp>
          <p:nvSpPr>
            <p:cNvPr id="55363" name="Freeform 25"/>
            <p:cNvSpPr>
              <a:spLocks/>
            </p:cNvSpPr>
            <p:nvPr/>
          </p:nvSpPr>
          <p:spPr bwMode="blackGray">
            <a:xfrm>
              <a:off x="3882" y="3388"/>
              <a:ext cx="151" cy="160"/>
            </a:xfrm>
            <a:custGeom>
              <a:avLst/>
              <a:gdLst>
                <a:gd name="T0" fmla="*/ 0 w 910"/>
                <a:gd name="T1" fmla="*/ 0 h 963"/>
                <a:gd name="T2" fmla="*/ 0 w 910"/>
                <a:gd name="T3" fmla="*/ 0 h 963"/>
                <a:gd name="T4" fmla="*/ 0 w 910"/>
                <a:gd name="T5" fmla="*/ 0 h 963"/>
                <a:gd name="T6" fmla="*/ 0 w 910"/>
                <a:gd name="T7" fmla="*/ 0 h 963"/>
                <a:gd name="T8" fmla="*/ 0 w 910"/>
                <a:gd name="T9" fmla="*/ 0 h 963"/>
                <a:gd name="T10" fmla="*/ 0 w 910"/>
                <a:gd name="T11" fmla="*/ 0 h 963"/>
                <a:gd name="T12" fmla="*/ 0 w 910"/>
                <a:gd name="T13" fmla="*/ 0 h 963"/>
                <a:gd name="T14" fmla="*/ 0 60000 65536"/>
                <a:gd name="T15" fmla="*/ 0 60000 65536"/>
                <a:gd name="T16" fmla="*/ 0 60000 65536"/>
                <a:gd name="T17" fmla="*/ 0 60000 65536"/>
                <a:gd name="T18" fmla="*/ 0 60000 65536"/>
                <a:gd name="T19" fmla="*/ 0 60000 65536"/>
                <a:gd name="T20" fmla="*/ 0 60000 65536"/>
                <a:gd name="T21" fmla="*/ 0 w 910"/>
                <a:gd name="T22" fmla="*/ 0 h 963"/>
                <a:gd name="T23" fmla="*/ 910 w 910"/>
                <a:gd name="T24" fmla="*/ 963 h 9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0" h="963">
                  <a:moveTo>
                    <a:pt x="0" y="0"/>
                  </a:moveTo>
                  <a:lnTo>
                    <a:pt x="910" y="530"/>
                  </a:lnTo>
                  <a:lnTo>
                    <a:pt x="910" y="963"/>
                  </a:lnTo>
                  <a:lnTo>
                    <a:pt x="0" y="432"/>
                  </a:lnTo>
                  <a:lnTo>
                    <a:pt x="0" y="0"/>
                  </a:lnTo>
                  <a:close/>
                </a:path>
              </a:pathLst>
            </a:custGeom>
            <a:solidFill>
              <a:srgbClr val="464D4D"/>
            </a:solidFill>
            <a:ln w="9525">
              <a:noFill/>
              <a:round/>
              <a:headEnd/>
              <a:tailEnd/>
            </a:ln>
          </p:spPr>
          <p:txBody>
            <a:bodyPr/>
            <a:lstStyle/>
            <a:p>
              <a:endParaRPr lang="en-US">
                <a:solidFill>
                  <a:schemeClr val="bg1">
                    <a:lumMod val="75000"/>
                  </a:schemeClr>
                </a:solidFill>
              </a:endParaRPr>
            </a:p>
          </p:txBody>
        </p:sp>
        <p:sp>
          <p:nvSpPr>
            <p:cNvPr id="55364" name="Freeform 26"/>
            <p:cNvSpPr>
              <a:spLocks/>
            </p:cNvSpPr>
            <p:nvPr/>
          </p:nvSpPr>
          <p:spPr bwMode="blackGray">
            <a:xfrm>
              <a:off x="3883" y="3390"/>
              <a:ext cx="149" cy="155"/>
            </a:xfrm>
            <a:custGeom>
              <a:avLst/>
              <a:gdLst>
                <a:gd name="T0" fmla="*/ 0 w 896"/>
                <a:gd name="T1" fmla="*/ 0 h 932"/>
                <a:gd name="T2" fmla="*/ 0 w 896"/>
                <a:gd name="T3" fmla="*/ 0 h 932"/>
                <a:gd name="T4" fmla="*/ 0 w 896"/>
                <a:gd name="T5" fmla="*/ 0 h 932"/>
                <a:gd name="T6" fmla="*/ 0 w 896"/>
                <a:gd name="T7" fmla="*/ 0 h 932"/>
                <a:gd name="T8" fmla="*/ 0 w 896"/>
                <a:gd name="T9" fmla="*/ 0 h 932"/>
                <a:gd name="T10" fmla="*/ 0 w 896"/>
                <a:gd name="T11" fmla="*/ 0 h 932"/>
                <a:gd name="T12" fmla="*/ 0 60000 65536"/>
                <a:gd name="T13" fmla="*/ 0 60000 65536"/>
                <a:gd name="T14" fmla="*/ 0 60000 65536"/>
                <a:gd name="T15" fmla="*/ 0 60000 65536"/>
                <a:gd name="T16" fmla="*/ 0 60000 65536"/>
                <a:gd name="T17" fmla="*/ 0 60000 65536"/>
                <a:gd name="T18" fmla="*/ 0 w 896"/>
                <a:gd name="T19" fmla="*/ 0 h 932"/>
                <a:gd name="T20" fmla="*/ 896 w 896"/>
                <a:gd name="T21" fmla="*/ 932 h 932"/>
              </a:gdLst>
              <a:ahLst/>
              <a:cxnLst>
                <a:cxn ang="T12">
                  <a:pos x="T0" y="T1"/>
                </a:cxn>
                <a:cxn ang="T13">
                  <a:pos x="T2" y="T3"/>
                </a:cxn>
                <a:cxn ang="T14">
                  <a:pos x="T4" y="T5"/>
                </a:cxn>
                <a:cxn ang="T15">
                  <a:pos x="T6" y="T7"/>
                </a:cxn>
                <a:cxn ang="T16">
                  <a:pos x="T8" y="T9"/>
                </a:cxn>
                <a:cxn ang="T17">
                  <a:pos x="T10" y="T11"/>
                </a:cxn>
              </a:cxnLst>
              <a:rect l="T18" t="T19" r="T20" b="T21"/>
              <a:pathLst>
                <a:path w="896" h="932">
                  <a:moveTo>
                    <a:pt x="0" y="413"/>
                  </a:moveTo>
                  <a:lnTo>
                    <a:pt x="896" y="932"/>
                  </a:lnTo>
                  <a:lnTo>
                    <a:pt x="896" y="519"/>
                  </a:lnTo>
                  <a:lnTo>
                    <a:pt x="0" y="0"/>
                  </a:lnTo>
                  <a:lnTo>
                    <a:pt x="0" y="413"/>
                  </a:lnTo>
                  <a:close/>
                </a:path>
              </a:pathLst>
            </a:custGeom>
            <a:solidFill>
              <a:srgbClr val="9FA6A6"/>
            </a:solidFill>
            <a:ln w="9525">
              <a:noFill/>
              <a:round/>
              <a:headEnd/>
              <a:tailEnd/>
            </a:ln>
          </p:spPr>
          <p:txBody>
            <a:bodyPr/>
            <a:lstStyle/>
            <a:p>
              <a:endParaRPr lang="en-US">
                <a:solidFill>
                  <a:schemeClr val="bg1">
                    <a:lumMod val="75000"/>
                  </a:schemeClr>
                </a:solidFill>
              </a:endParaRPr>
            </a:p>
          </p:txBody>
        </p:sp>
        <p:sp>
          <p:nvSpPr>
            <p:cNvPr id="55365" name="Freeform 27"/>
            <p:cNvSpPr>
              <a:spLocks/>
            </p:cNvSpPr>
            <p:nvPr/>
          </p:nvSpPr>
          <p:spPr bwMode="blackGray">
            <a:xfrm>
              <a:off x="3884" y="3390"/>
              <a:ext cx="70" cy="64"/>
            </a:xfrm>
            <a:custGeom>
              <a:avLst/>
              <a:gdLst>
                <a:gd name="T0" fmla="*/ 0 w 424"/>
                <a:gd name="T1" fmla="*/ 0 h 387"/>
                <a:gd name="T2" fmla="*/ 0 w 424"/>
                <a:gd name="T3" fmla="*/ 0 h 387"/>
                <a:gd name="T4" fmla="*/ 0 w 424"/>
                <a:gd name="T5" fmla="*/ 0 h 387"/>
                <a:gd name="T6" fmla="*/ 0 w 424"/>
                <a:gd name="T7" fmla="*/ 0 h 387"/>
                <a:gd name="T8" fmla="*/ 0 w 424"/>
                <a:gd name="T9" fmla="*/ 0 h 387"/>
                <a:gd name="T10" fmla="*/ 0 w 424"/>
                <a:gd name="T11" fmla="*/ 0 h 387"/>
                <a:gd name="T12" fmla="*/ 0 w 424"/>
                <a:gd name="T13" fmla="*/ 0 h 387"/>
                <a:gd name="T14" fmla="*/ 0 60000 65536"/>
                <a:gd name="T15" fmla="*/ 0 60000 65536"/>
                <a:gd name="T16" fmla="*/ 0 60000 65536"/>
                <a:gd name="T17" fmla="*/ 0 60000 65536"/>
                <a:gd name="T18" fmla="*/ 0 60000 65536"/>
                <a:gd name="T19" fmla="*/ 0 60000 65536"/>
                <a:gd name="T20" fmla="*/ 0 60000 65536"/>
                <a:gd name="T21" fmla="*/ 0 w 424"/>
                <a:gd name="T22" fmla="*/ 0 h 387"/>
                <a:gd name="T23" fmla="*/ 424 w 424"/>
                <a:gd name="T24" fmla="*/ 387 h 3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4" h="387">
                  <a:moveTo>
                    <a:pt x="0" y="140"/>
                  </a:moveTo>
                  <a:lnTo>
                    <a:pt x="424" y="387"/>
                  </a:lnTo>
                  <a:lnTo>
                    <a:pt x="424" y="247"/>
                  </a:lnTo>
                  <a:lnTo>
                    <a:pt x="0" y="0"/>
                  </a:lnTo>
                  <a:lnTo>
                    <a:pt x="0" y="140"/>
                  </a:lnTo>
                  <a:close/>
                </a:path>
              </a:pathLst>
            </a:custGeom>
            <a:solidFill>
              <a:srgbClr val="ACB3B3"/>
            </a:solidFill>
            <a:ln w="9525">
              <a:noFill/>
              <a:round/>
              <a:headEnd/>
              <a:tailEnd/>
            </a:ln>
          </p:spPr>
          <p:txBody>
            <a:bodyPr/>
            <a:lstStyle/>
            <a:p>
              <a:endParaRPr lang="en-US">
                <a:solidFill>
                  <a:schemeClr val="bg1">
                    <a:lumMod val="75000"/>
                  </a:schemeClr>
                </a:solidFill>
              </a:endParaRPr>
            </a:p>
          </p:txBody>
        </p:sp>
        <p:sp>
          <p:nvSpPr>
            <p:cNvPr id="55366" name="Freeform 28"/>
            <p:cNvSpPr>
              <a:spLocks/>
            </p:cNvSpPr>
            <p:nvPr/>
          </p:nvSpPr>
          <p:spPr bwMode="blackGray">
            <a:xfrm>
              <a:off x="3884" y="3390"/>
              <a:ext cx="70" cy="64"/>
            </a:xfrm>
            <a:custGeom>
              <a:avLst/>
              <a:gdLst>
                <a:gd name="T0" fmla="*/ 0 w 424"/>
                <a:gd name="T1" fmla="*/ 0 h 387"/>
                <a:gd name="T2" fmla="*/ 0 w 424"/>
                <a:gd name="T3" fmla="*/ 0 h 387"/>
                <a:gd name="T4" fmla="*/ 0 w 424"/>
                <a:gd name="T5" fmla="*/ 0 h 387"/>
                <a:gd name="T6" fmla="*/ 0 w 424"/>
                <a:gd name="T7" fmla="*/ 0 h 387"/>
                <a:gd name="T8" fmla="*/ 0 w 424"/>
                <a:gd name="T9" fmla="*/ 0 h 387"/>
                <a:gd name="T10" fmla="*/ 0 w 424"/>
                <a:gd name="T11" fmla="*/ 0 h 387"/>
                <a:gd name="T12" fmla="*/ 0 60000 65536"/>
                <a:gd name="T13" fmla="*/ 0 60000 65536"/>
                <a:gd name="T14" fmla="*/ 0 60000 65536"/>
                <a:gd name="T15" fmla="*/ 0 60000 65536"/>
                <a:gd name="T16" fmla="*/ 0 60000 65536"/>
                <a:gd name="T17" fmla="*/ 0 60000 65536"/>
                <a:gd name="T18" fmla="*/ 0 w 424"/>
                <a:gd name="T19" fmla="*/ 0 h 387"/>
                <a:gd name="T20" fmla="*/ 424 w 424"/>
                <a:gd name="T21" fmla="*/ 387 h 387"/>
              </a:gdLst>
              <a:ahLst/>
              <a:cxnLst>
                <a:cxn ang="T12">
                  <a:pos x="T0" y="T1"/>
                </a:cxn>
                <a:cxn ang="T13">
                  <a:pos x="T2" y="T3"/>
                </a:cxn>
                <a:cxn ang="T14">
                  <a:pos x="T4" y="T5"/>
                </a:cxn>
                <a:cxn ang="T15">
                  <a:pos x="T6" y="T7"/>
                </a:cxn>
                <a:cxn ang="T16">
                  <a:pos x="T8" y="T9"/>
                </a:cxn>
                <a:cxn ang="T17">
                  <a:pos x="T10" y="T11"/>
                </a:cxn>
              </a:cxnLst>
              <a:rect l="T18" t="T19" r="T20" b="T21"/>
              <a:pathLst>
                <a:path w="424" h="387">
                  <a:moveTo>
                    <a:pt x="0" y="140"/>
                  </a:moveTo>
                  <a:lnTo>
                    <a:pt x="424" y="387"/>
                  </a:lnTo>
                  <a:lnTo>
                    <a:pt x="424" y="247"/>
                  </a:lnTo>
                  <a:lnTo>
                    <a:pt x="0" y="0"/>
                  </a:lnTo>
                  <a:lnTo>
                    <a:pt x="0" y="140"/>
                  </a:lnTo>
                </a:path>
              </a:pathLst>
            </a:custGeom>
            <a:noFill/>
            <a:ln w="0">
              <a:solidFill>
                <a:srgbClr val="464D4D"/>
              </a:solidFill>
              <a:round/>
              <a:headEnd/>
              <a:tailEnd/>
            </a:ln>
          </p:spPr>
          <p:txBody>
            <a:bodyPr/>
            <a:lstStyle/>
            <a:p>
              <a:endParaRPr lang="en-US">
                <a:solidFill>
                  <a:schemeClr val="bg1">
                    <a:lumMod val="75000"/>
                  </a:schemeClr>
                </a:solidFill>
              </a:endParaRPr>
            </a:p>
          </p:txBody>
        </p:sp>
        <p:sp>
          <p:nvSpPr>
            <p:cNvPr id="55367" name="Freeform 29"/>
            <p:cNvSpPr>
              <a:spLocks/>
            </p:cNvSpPr>
            <p:nvPr/>
          </p:nvSpPr>
          <p:spPr bwMode="blackGray">
            <a:xfrm>
              <a:off x="3814" y="3366"/>
              <a:ext cx="52" cy="82"/>
            </a:xfrm>
            <a:custGeom>
              <a:avLst/>
              <a:gdLst>
                <a:gd name="T0" fmla="*/ 0 w 311"/>
                <a:gd name="T1" fmla="*/ 0 h 496"/>
                <a:gd name="T2" fmla="*/ 0 w 311"/>
                <a:gd name="T3" fmla="*/ 0 h 496"/>
                <a:gd name="T4" fmla="*/ 0 w 311"/>
                <a:gd name="T5" fmla="*/ 0 h 496"/>
                <a:gd name="T6" fmla="*/ 0 w 311"/>
                <a:gd name="T7" fmla="*/ 0 h 496"/>
                <a:gd name="T8" fmla="*/ 0 w 311"/>
                <a:gd name="T9" fmla="*/ 0 h 496"/>
                <a:gd name="T10" fmla="*/ 0 w 311"/>
                <a:gd name="T11" fmla="*/ 0 h 496"/>
                <a:gd name="T12" fmla="*/ 0 w 311"/>
                <a:gd name="T13" fmla="*/ 0 h 496"/>
                <a:gd name="T14" fmla="*/ 0 60000 65536"/>
                <a:gd name="T15" fmla="*/ 0 60000 65536"/>
                <a:gd name="T16" fmla="*/ 0 60000 65536"/>
                <a:gd name="T17" fmla="*/ 0 60000 65536"/>
                <a:gd name="T18" fmla="*/ 0 60000 65536"/>
                <a:gd name="T19" fmla="*/ 0 60000 65536"/>
                <a:gd name="T20" fmla="*/ 0 60000 65536"/>
                <a:gd name="T21" fmla="*/ 0 w 311"/>
                <a:gd name="T22" fmla="*/ 0 h 496"/>
                <a:gd name="T23" fmla="*/ 311 w 311"/>
                <a:gd name="T24" fmla="*/ 496 h 4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496">
                  <a:moveTo>
                    <a:pt x="0" y="315"/>
                  </a:moveTo>
                  <a:lnTo>
                    <a:pt x="311" y="496"/>
                  </a:lnTo>
                  <a:lnTo>
                    <a:pt x="311" y="178"/>
                  </a:lnTo>
                  <a:lnTo>
                    <a:pt x="2" y="0"/>
                  </a:lnTo>
                  <a:lnTo>
                    <a:pt x="2" y="315"/>
                  </a:lnTo>
                  <a:lnTo>
                    <a:pt x="0" y="315"/>
                  </a:lnTo>
                  <a:close/>
                </a:path>
              </a:pathLst>
            </a:custGeom>
            <a:solidFill>
              <a:srgbClr val="9FA6A6"/>
            </a:solidFill>
            <a:ln w="9525">
              <a:noFill/>
              <a:round/>
              <a:headEnd/>
              <a:tailEnd/>
            </a:ln>
          </p:spPr>
          <p:txBody>
            <a:bodyPr/>
            <a:lstStyle/>
            <a:p>
              <a:endParaRPr lang="en-US">
                <a:solidFill>
                  <a:schemeClr val="bg1">
                    <a:lumMod val="75000"/>
                  </a:schemeClr>
                </a:solidFill>
              </a:endParaRPr>
            </a:p>
          </p:txBody>
        </p:sp>
        <p:sp>
          <p:nvSpPr>
            <p:cNvPr id="55368" name="Freeform 30"/>
            <p:cNvSpPr>
              <a:spLocks/>
            </p:cNvSpPr>
            <p:nvPr/>
          </p:nvSpPr>
          <p:spPr bwMode="blackGray">
            <a:xfrm>
              <a:off x="3814" y="3366"/>
              <a:ext cx="52" cy="82"/>
            </a:xfrm>
            <a:custGeom>
              <a:avLst/>
              <a:gdLst>
                <a:gd name="T0" fmla="*/ 0 w 311"/>
                <a:gd name="T1" fmla="*/ 0 h 496"/>
                <a:gd name="T2" fmla="*/ 0 w 311"/>
                <a:gd name="T3" fmla="*/ 0 h 496"/>
                <a:gd name="T4" fmla="*/ 0 w 311"/>
                <a:gd name="T5" fmla="*/ 0 h 496"/>
                <a:gd name="T6" fmla="*/ 0 w 311"/>
                <a:gd name="T7" fmla="*/ 0 h 496"/>
                <a:gd name="T8" fmla="*/ 0 w 311"/>
                <a:gd name="T9" fmla="*/ 0 h 496"/>
                <a:gd name="T10" fmla="*/ 0 w 311"/>
                <a:gd name="T11" fmla="*/ 0 h 496"/>
                <a:gd name="T12" fmla="*/ 0 60000 65536"/>
                <a:gd name="T13" fmla="*/ 0 60000 65536"/>
                <a:gd name="T14" fmla="*/ 0 60000 65536"/>
                <a:gd name="T15" fmla="*/ 0 60000 65536"/>
                <a:gd name="T16" fmla="*/ 0 60000 65536"/>
                <a:gd name="T17" fmla="*/ 0 60000 65536"/>
                <a:gd name="T18" fmla="*/ 0 w 311"/>
                <a:gd name="T19" fmla="*/ 0 h 496"/>
                <a:gd name="T20" fmla="*/ 311 w 311"/>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311" h="496">
                  <a:moveTo>
                    <a:pt x="0" y="315"/>
                  </a:moveTo>
                  <a:lnTo>
                    <a:pt x="311" y="496"/>
                  </a:lnTo>
                  <a:lnTo>
                    <a:pt x="311" y="178"/>
                  </a:lnTo>
                  <a:lnTo>
                    <a:pt x="2" y="0"/>
                  </a:lnTo>
                  <a:lnTo>
                    <a:pt x="2" y="315"/>
                  </a:lnTo>
                </a:path>
              </a:pathLst>
            </a:custGeom>
            <a:noFill/>
            <a:ln w="0">
              <a:solidFill>
                <a:srgbClr val="464D4D"/>
              </a:solidFill>
              <a:round/>
              <a:headEnd/>
              <a:tailEnd/>
            </a:ln>
          </p:spPr>
          <p:txBody>
            <a:bodyPr/>
            <a:lstStyle/>
            <a:p>
              <a:endParaRPr lang="en-US">
                <a:solidFill>
                  <a:schemeClr val="bg1">
                    <a:lumMod val="75000"/>
                  </a:schemeClr>
                </a:solidFill>
              </a:endParaRPr>
            </a:p>
          </p:txBody>
        </p:sp>
        <p:sp>
          <p:nvSpPr>
            <p:cNvPr id="55369" name="Freeform 31"/>
            <p:cNvSpPr>
              <a:spLocks/>
            </p:cNvSpPr>
            <p:nvPr/>
          </p:nvSpPr>
          <p:spPr bwMode="blackGray">
            <a:xfrm>
              <a:off x="3814" y="3348"/>
              <a:ext cx="52" cy="47"/>
            </a:xfrm>
            <a:custGeom>
              <a:avLst/>
              <a:gdLst>
                <a:gd name="T0" fmla="*/ 0 w 311"/>
                <a:gd name="T1" fmla="*/ 0 h 284"/>
                <a:gd name="T2" fmla="*/ 0 w 311"/>
                <a:gd name="T3" fmla="*/ 0 h 284"/>
                <a:gd name="T4" fmla="*/ 0 w 311"/>
                <a:gd name="T5" fmla="*/ 0 h 284"/>
                <a:gd name="T6" fmla="*/ 0 w 311"/>
                <a:gd name="T7" fmla="*/ 0 h 284"/>
                <a:gd name="T8" fmla="*/ 0 w 311"/>
                <a:gd name="T9" fmla="*/ 0 h 284"/>
                <a:gd name="T10" fmla="*/ 0 w 311"/>
                <a:gd name="T11" fmla="*/ 0 h 284"/>
                <a:gd name="T12" fmla="*/ 0 w 311"/>
                <a:gd name="T13" fmla="*/ 0 h 284"/>
                <a:gd name="T14" fmla="*/ 0 60000 65536"/>
                <a:gd name="T15" fmla="*/ 0 60000 65536"/>
                <a:gd name="T16" fmla="*/ 0 60000 65536"/>
                <a:gd name="T17" fmla="*/ 0 60000 65536"/>
                <a:gd name="T18" fmla="*/ 0 60000 65536"/>
                <a:gd name="T19" fmla="*/ 0 60000 65536"/>
                <a:gd name="T20" fmla="*/ 0 60000 65536"/>
                <a:gd name="T21" fmla="*/ 0 w 311"/>
                <a:gd name="T22" fmla="*/ 0 h 284"/>
                <a:gd name="T23" fmla="*/ 311 w 311"/>
                <a:gd name="T24" fmla="*/ 284 h 2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84">
                  <a:moveTo>
                    <a:pt x="0" y="0"/>
                  </a:moveTo>
                  <a:lnTo>
                    <a:pt x="311" y="179"/>
                  </a:lnTo>
                  <a:lnTo>
                    <a:pt x="311" y="284"/>
                  </a:lnTo>
                  <a:lnTo>
                    <a:pt x="2" y="106"/>
                  </a:lnTo>
                  <a:lnTo>
                    <a:pt x="2" y="0"/>
                  </a:lnTo>
                  <a:lnTo>
                    <a:pt x="0" y="0"/>
                  </a:lnTo>
                  <a:close/>
                </a:path>
              </a:pathLst>
            </a:custGeom>
            <a:solidFill>
              <a:srgbClr val="B9C0C0"/>
            </a:solidFill>
            <a:ln w="9525">
              <a:noFill/>
              <a:round/>
              <a:headEnd/>
              <a:tailEnd/>
            </a:ln>
          </p:spPr>
          <p:txBody>
            <a:bodyPr/>
            <a:lstStyle/>
            <a:p>
              <a:endParaRPr lang="en-US">
                <a:solidFill>
                  <a:schemeClr val="bg1">
                    <a:lumMod val="75000"/>
                  </a:schemeClr>
                </a:solidFill>
              </a:endParaRPr>
            </a:p>
          </p:txBody>
        </p:sp>
        <p:sp>
          <p:nvSpPr>
            <p:cNvPr id="55370" name="Freeform 32"/>
            <p:cNvSpPr>
              <a:spLocks/>
            </p:cNvSpPr>
            <p:nvPr/>
          </p:nvSpPr>
          <p:spPr bwMode="blackGray">
            <a:xfrm>
              <a:off x="3814" y="3348"/>
              <a:ext cx="52" cy="47"/>
            </a:xfrm>
            <a:custGeom>
              <a:avLst/>
              <a:gdLst>
                <a:gd name="T0" fmla="*/ 0 w 311"/>
                <a:gd name="T1" fmla="*/ 0 h 284"/>
                <a:gd name="T2" fmla="*/ 0 w 311"/>
                <a:gd name="T3" fmla="*/ 0 h 284"/>
                <a:gd name="T4" fmla="*/ 0 w 311"/>
                <a:gd name="T5" fmla="*/ 0 h 284"/>
                <a:gd name="T6" fmla="*/ 0 w 311"/>
                <a:gd name="T7" fmla="*/ 0 h 284"/>
                <a:gd name="T8" fmla="*/ 0 w 311"/>
                <a:gd name="T9" fmla="*/ 0 h 284"/>
                <a:gd name="T10" fmla="*/ 0 w 311"/>
                <a:gd name="T11" fmla="*/ 0 h 284"/>
                <a:gd name="T12" fmla="*/ 0 60000 65536"/>
                <a:gd name="T13" fmla="*/ 0 60000 65536"/>
                <a:gd name="T14" fmla="*/ 0 60000 65536"/>
                <a:gd name="T15" fmla="*/ 0 60000 65536"/>
                <a:gd name="T16" fmla="*/ 0 60000 65536"/>
                <a:gd name="T17" fmla="*/ 0 60000 65536"/>
                <a:gd name="T18" fmla="*/ 0 w 311"/>
                <a:gd name="T19" fmla="*/ 0 h 284"/>
                <a:gd name="T20" fmla="*/ 311 w 311"/>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311" h="284">
                  <a:moveTo>
                    <a:pt x="0" y="0"/>
                  </a:moveTo>
                  <a:lnTo>
                    <a:pt x="311" y="179"/>
                  </a:lnTo>
                  <a:lnTo>
                    <a:pt x="311" y="284"/>
                  </a:lnTo>
                  <a:lnTo>
                    <a:pt x="2" y="106"/>
                  </a:lnTo>
                  <a:lnTo>
                    <a:pt x="2" y="0"/>
                  </a:lnTo>
                </a:path>
              </a:pathLst>
            </a:custGeom>
            <a:noFill/>
            <a:ln w="0">
              <a:solidFill>
                <a:srgbClr val="464D4D"/>
              </a:solidFill>
              <a:round/>
              <a:headEnd/>
              <a:tailEnd/>
            </a:ln>
          </p:spPr>
          <p:txBody>
            <a:bodyPr/>
            <a:lstStyle/>
            <a:p>
              <a:endParaRPr lang="en-US">
                <a:solidFill>
                  <a:schemeClr val="bg1">
                    <a:lumMod val="75000"/>
                  </a:schemeClr>
                </a:solidFill>
              </a:endParaRPr>
            </a:p>
          </p:txBody>
        </p:sp>
        <p:sp>
          <p:nvSpPr>
            <p:cNvPr id="55371" name="Freeform 33"/>
            <p:cNvSpPr>
              <a:spLocks/>
            </p:cNvSpPr>
            <p:nvPr/>
          </p:nvSpPr>
          <p:spPr bwMode="blackGray">
            <a:xfrm>
              <a:off x="3958" y="3433"/>
              <a:ext cx="75" cy="66"/>
            </a:xfrm>
            <a:custGeom>
              <a:avLst/>
              <a:gdLst>
                <a:gd name="T0" fmla="*/ 0 w 446"/>
                <a:gd name="T1" fmla="*/ 0 h 394"/>
                <a:gd name="T2" fmla="*/ 0 w 446"/>
                <a:gd name="T3" fmla="*/ 0 h 394"/>
                <a:gd name="T4" fmla="*/ 0 w 446"/>
                <a:gd name="T5" fmla="*/ 0 h 394"/>
                <a:gd name="T6" fmla="*/ 0 w 446"/>
                <a:gd name="T7" fmla="*/ 0 h 394"/>
                <a:gd name="T8" fmla="*/ 0 w 446"/>
                <a:gd name="T9" fmla="*/ 0 h 394"/>
                <a:gd name="T10" fmla="*/ 0 w 446"/>
                <a:gd name="T11" fmla="*/ 0 h 394"/>
                <a:gd name="T12" fmla="*/ 0 w 446"/>
                <a:gd name="T13" fmla="*/ 0 h 394"/>
                <a:gd name="T14" fmla="*/ 0 60000 65536"/>
                <a:gd name="T15" fmla="*/ 0 60000 65536"/>
                <a:gd name="T16" fmla="*/ 0 60000 65536"/>
                <a:gd name="T17" fmla="*/ 0 60000 65536"/>
                <a:gd name="T18" fmla="*/ 0 60000 65536"/>
                <a:gd name="T19" fmla="*/ 0 60000 65536"/>
                <a:gd name="T20" fmla="*/ 0 60000 65536"/>
                <a:gd name="T21" fmla="*/ 0 w 446"/>
                <a:gd name="T22" fmla="*/ 0 h 394"/>
                <a:gd name="T23" fmla="*/ 446 w 446"/>
                <a:gd name="T24" fmla="*/ 394 h 3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94">
                  <a:moveTo>
                    <a:pt x="446" y="393"/>
                  </a:moveTo>
                  <a:lnTo>
                    <a:pt x="0" y="136"/>
                  </a:lnTo>
                  <a:lnTo>
                    <a:pt x="0" y="0"/>
                  </a:lnTo>
                  <a:lnTo>
                    <a:pt x="446" y="257"/>
                  </a:lnTo>
                  <a:lnTo>
                    <a:pt x="446" y="394"/>
                  </a:lnTo>
                  <a:lnTo>
                    <a:pt x="446" y="393"/>
                  </a:lnTo>
                  <a:close/>
                </a:path>
              </a:pathLst>
            </a:custGeom>
            <a:solidFill>
              <a:srgbClr val="929999"/>
            </a:solidFill>
            <a:ln w="9525">
              <a:noFill/>
              <a:round/>
              <a:headEnd/>
              <a:tailEnd/>
            </a:ln>
          </p:spPr>
          <p:txBody>
            <a:bodyPr/>
            <a:lstStyle/>
            <a:p>
              <a:endParaRPr lang="en-US">
                <a:solidFill>
                  <a:schemeClr val="bg1">
                    <a:lumMod val="75000"/>
                  </a:schemeClr>
                </a:solidFill>
              </a:endParaRPr>
            </a:p>
          </p:txBody>
        </p:sp>
        <p:sp>
          <p:nvSpPr>
            <p:cNvPr id="55372" name="Freeform 34"/>
            <p:cNvSpPr>
              <a:spLocks/>
            </p:cNvSpPr>
            <p:nvPr/>
          </p:nvSpPr>
          <p:spPr bwMode="blackGray">
            <a:xfrm>
              <a:off x="3962" y="3442"/>
              <a:ext cx="67" cy="43"/>
            </a:xfrm>
            <a:custGeom>
              <a:avLst/>
              <a:gdLst>
                <a:gd name="T0" fmla="*/ 0 w 405"/>
                <a:gd name="T1" fmla="*/ 0 h 258"/>
                <a:gd name="T2" fmla="*/ 0 w 405"/>
                <a:gd name="T3" fmla="*/ 0 h 258"/>
                <a:gd name="T4" fmla="*/ 0 w 405"/>
                <a:gd name="T5" fmla="*/ 0 h 258"/>
                <a:gd name="T6" fmla="*/ 0 w 405"/>
                <a:gd name="T7" fmla="*/ 0 h 258"/>
                <a:gd name="T8" fmla="*/ 0 w 405"/>
                <a:gd name="T9" fmla="*/ 0 h 258"/>
                <a:gd name="T10" fmla="*/ 0 w 405"/>
                <a:gd name="T11" fmla="*/ 0 h 258"/>
                <a:gd name="T12" fmla="*/ 0 w 405"/>
                <a:gd name="T13" fmla="*/ 0 h 258"/>
                <a:gd name="T14" fmla="*/ 0 w 405"/>
                <a:gd name="T15" fmla="*/ 0 h 258"/>
                <a:gd name="T16" fmla="*/ 0 w 405"/>
                <a:gd name="T17" fmla="*/ 0 h 258"/>
                <a:gd name="T18" fmla="*/ 0 w 405"/>
                <a:gd name="T19" fmla="*/ 0 h 258"/>
                <a:gd name="T20" fmla="*/ 0 w 405"/>
                <a:gd name="T21" fmla="*/ 0 h 258"/>
                <a:gd name="T22" fmla="*/ 0 w 405"/>
                <a:gd name="T23" fmla="*/ 0 h 258"/>
                <a:gd name="T24" fmla="*/ 0 w 405"/>
                <a:gd name="T25" fmla="*/ 0 h 258"/>
                <a:gd name="T26" fmla="*/ 0 w 405"/>
                <a:gd name="T27" fmla="*/ 0 h 258"/>
                <a:gd name="T28" fmla="*/ 0 w 405"/>
                <a:gd name="T29" fmla="*/ 0 h 258"/>
                <a:gd name="T30" fmla="*/ 0 w 405"/>
                <a:gd name="T31" fmla="*/ 0 h 2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5"/>
                <a:gd name="T49" fmla="*/ 0 h 258"/>
                <a:gd name="T50" fmla="*/ 405 w 405"/>
                <a:gd name="T51" fmla="*/ 258 h 2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5" h="258">
                  <a:moveTo>
                    <a:pt x="0" y="0"/>
                  </a:moveTo>
                  <a:lnTo>
                    <a:pt x="136" y="79"/>
                  </a:lnTo>
                  <a:lnTo>
                    <a:pt x="136" y="61"/>
                  </a:lnTo>
                  <a:lnTo>
                    <a:pt x="148" y="84"/>
                  </a:lnTo>
                  <a:lnTo>
                    <a:pt x="254" y="148"/>
                  </a:lnTo>
                  <a:lnTo>
                    <a:pt x="261" y="133"/>
                  </a:lnTo>
                  <a:lnTo>
                    <a:pt x="261" y="152"/>
                  </a:lnTo>
                  <a:lnTo>
                    <a:pt x="405" y="236"/>
                  </a:lnTo>
                  <a:lnTo>
                    <a:pt x="405" y="258"/>
                  </a:lnTo>
                  <a:lnTo>
                    <a:pt x="250" y="167"/>
                  </a:lnTo>
                  <a:lnTo>
                    <a:pt x="250" y="189"/>
                  </a:lnTo>
                  <a:lnTo>
                    <a:pt x="151" y="133"/>
                  </a:lnTo>
                  <a:lnTo>
                    <a:pt x="151" y="110"/>
                  </a:lnTo>
                  <a:lnTo>
                    <a:pt x="0" y="23"/>
                  </a:lnTo>
                  <a:lnTo>
                    <a:pt x="0" y="0"/>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373" name="Freeform 35"/>
            <p:cNvSpPr>
              <a:spLocks/>
            </p:cNvSpPr>
            <p:nvPr/>
          </p:nvSpPr>
          <p:spPr bwMode="blackGray">
            <a:xfrm>
              <a:off x="3985" y="3463"/>
              <a:ext cx="19" cy="18"/>
            </a:xfrm>
            <a:custGeom>
              <a:avLst/>
              <a:gdLst>
                <a:gd name="T0" fmla="*/ 0 w 116"/>
                <a:gd name="T1" fmla="*/ 0 h 107"/>
                <a:gd name="T2" fmla="*/ 0 w 116"/>
                <a:gd name="T3" fmla="*/ 0 h 107"/>
                <a:gd name="T4" fmla="*/ 0 w 116"/>
                <a:gd name="T5" fmla="*/ 0 h 107"/>
                <a:gd name="T6" fmla="*/ 0 w 116"/>
                <a:gd name="T7" fmla="*/ 0 h 107"/>
                <a:gd name="T8" fmla="*/ 0 w 116"/>
                <a:gd name="T9" fmla="*/ 0 h 107"/>
                <a:gd name="T10" fmla="*/ 0 w 116"/>
                <a:gd name="T11" fmla="*/ 0 h 107"/>
                <a:gd name="T12" fmla="*/ 0 w 116"/>
                <a:gd name="T13" fmla="*/ 0 h 107"/>
                <a:gd name="T14" fmla="*/ 0 60000 65536"/>
                <a:gd name="T15" fmla="*/ 0 60000 65536"/>
                <a:gd name="T16" fmla="*/ 0 60000 65536"/>
                <a:gd name="T17" fmla="*/ 0 60000 65536"/>
                <a:gd name="T18" fmla="*/ 0 60000 65536"/>
                <a:gd name="T19" fmla="*/ 0 60000 65536"/>
                <a:gd name="T20" fmla="*/ 0 60000 65536"/>
                <a:gd name="T21" fmla="*/ 0 w 116"/>
                <a:gd name="T22" fmla="*/ 0 h 107"/>
                <a:gd name="T23" fmla="*/ 116 w 116"/>
                <a:gd name="T24" fmla="*/ 107 h 1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07">
                  <a:moveTo>
                    <a:pt x="116" y="105"/>
                  </a:moveTo>
                  <a:lnTo>
                    <a:pt x="105" y="53"/>
                  </a:lnTo>
                  <a:lnTo>
                    <a:pt x="10" y="0"/>
                  </a:lnTo>
                  <a:lnTo>
                    <a:pt x="0" y="38"/>
                  </a:lnTo>
                  <a:lnTo>
                    <a:pt x="116" y="107"/>
                  </a:lnTo>
                  <a:lnTo>
                    <a:pt x="116" y="105"/>
                  </a:lnTo>
                  <a:close/>
                </a:path>
              </a:pathLst>
            </a:custGeom>
            <a:solidFill>
              <a:srgbClr val="ACB3B3"/>
            </a:solidFill>
            <a:ln w="9525">
              <a:noFill/>
              <a:round/>
              <a:headEnd/>
              <a:tailEnd/>
            </a:ln>
          </p:spPr>
          <p:txBody>
            <a:bodyPr/>
            <a:lstStyle/>
            <a:p>
              <a:endParaRPr lang="en-US">
                <a:solidFill>
                  <a:schemeClr val="bg1">
                    <a:lumMod val="75000"/>
                  </a:schemeClr>
                </a:solidFill>
              </a:endParaRPr>
            </a:p>
          </p:txBody>
        </p:sp>
        <p:sp>
          <p:nvSpPr>
            <p:cNvPr id="55374" name="Freeform 36"/>
            <p:cNvSpPr>
              <a:spLocks/>
            </p:cNvSpPr>
            <p:nvPr/>
          </p:nvSpPr>
          <p:spPr bwMode="blackGray">
            <a:xfrm>
              <a:off x="3985" y="3460"/>
              <a:ext cx="3" cy="9"/>
            </a:xfrm>
            <a:custGeom>
              <a:avLst/>
              <a:gdLst>
                <a:gd name="T0" fmla="*/ 0 w 16"/>
                <a:gd name="T1" fmla="*/ 0 h 57"/>
                <a:gd name="T2" fmla="*/ 0 w 16"/>
                <a:gd name="T3" fmla="*/ 0 h 57"/>
                <a:gd name="T4" fmla="*/ 0 w 16"/>
                <a:gd name="T5" fmla="*/ 0 h 57"/>
                <a:gd name="T6" fmla="*/ 0 w 16"/>
                <a:gd name="T7" fmla="*/ 0 h 57"/>
                <a:gd name="T8" fmla="*/ 0 w 16"/>
                <a:gd name="T9" fmla="*/ 0 h 57"/>
                <a:gd name="T10" fmla="*/ 0 w 16"/>
                <a:gd name="T11" fmla="*/ 0 h 57"/>
                <a:gd name="T12" fmla="*/ 0 w 16"/>
                <a:gd name="T13" fmla="*/ 0 h 57"/>
                <a:gd name="T14" fmla="*/ 0 60000 65536"/>
                <a:gd name="T15" fmla="*/ 0 60000 65536"/>
                <a:gd name="T16" fmla="*/ 0 60000 65536"/>
                <a:gd name="T17" fmla="*/ 0 60000 65536"/>
                <a:gd name="T18" fmla="*/ 0 60000 65536"/>
                <a:gd name="T19" fmla="*/ 0 60000 65536"/>
                <a:gd name="T20" fmla="*/ 0 60000 65536"/>
                <a:gd name="T21" fmla="*/ 0 w 16"/>
                <a:gd name="T22" fmla="*/ 0 h 57"/>
                <a:gd name="T23" fmla="*/ 16 w 16"/>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57">
                  <a:moveTo>
                    <a:pt x="0" y="8"/>
                  </a:moveTo>
                  <a:lnTo>
                    <a:pt x="16" y="0"/>
                  </a:lnTo>
                  <a:lnTo>
                    <a:pt x="16" y="19"/>
                  </a:lnTo>
                  <a:lnTo>
                    <a:pt x="1" y="57"/>
                  </a:lnTo>
                  <a:lnTo>
                    <a:pt x="1" y="8"/>
                  </a:lnTo>
                  <a:lnTo>
                    <a:pt x="0" y="8"/>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55375" name="Freeform 37"/>
            <p:cNvSpPr>
              <a:spLocks/>
            </p:cNvSpPr>
            <p:nvPr/>
          </p:nvSpPr>
          <p:spPr bwMode="blackGray">
            <a:xfrm>
              <a:off x="3966" y="3454"/>
              <a:ext cx="10" cy="8"/>
            </a:xfrm>
            <a:custGeom>
              <a:avLst/>
              <a:gdLst>
                <a:gd name="T0" fmla="*/ 0 w 56"/>
                <a:gd name="T1" fmla="*/ 0 h 49"/>
                <a:gd name="T2" fmla="*/ 0 w 56"/>
                <a:gd name="T3" fmla="*/ 0 h 49"/>
                <a:gd name="T4" fmla="*/ 0 w 56"/>
                <a:gd name="T5" fmla="*/ 0 h 49"/>
                <a:gd name="T6" fmla="*/ 0 w 56"/>
                <a:gd name="T7" fmla="*/ 0 h 49"/>
                <a:gd name="T8" fmla="*/ 0 w 56"/>
                <a:gd name="T9" fmla="*/ 0 h 49"/>
                <a:gd name="T10" fmla="*/ 0 w 56"/>
                <a:gd name="T11" fmla="*/ 0 h 49"/>
                <a:gd name="T12" fmla="*/ 0 w 56"/>
                <a:gd name="T13" fmla="*/ 0 h 49"/>
                <a:gd name="T14" fmla="*/ 0 w 56"/>
                <a:gd name="T15" fmla="*/ 0 h 49"/>
                <a:gd name="T16" fmla="*/ 0 w 56"/>
                <a:gd name="T17" fmla="*/ 0 h 49"/>
                <a:gd name="T18" fmla="*/ 0 w 56"/>
                <a:gd name="T19" fmla="*/ 0 h 49"/>
                <a:gd name="T20" fmla="*/ 0 w 56"/>
                <a:gd name="T21" fmla="*/ 0 h 49"/>
                <a:gd name="T22" fmla="*/ 0 w 56"/>
                <a:gd name="T23" fmla="*/ 0 h 49"/>
                <a:gd name="T24" fmla="*/ 0 w 56"/>
                <a:gd name="T25" fmla="*/ 0 h 49"/>
                <a:gd name="T26" fmla="*/ 0 w 56"/>
                <a:gd name="T27" fmla="*/ 0 h 49"/>
                <a:gd name="T28" fmla="*/ 0 w 56"/>
                <a:gd name="T29" fmla="*/ 0 h 49"/>
                <a:gd name="T30" fmla="*/ 0 w 56"/>
                <a:gd name="T31" fmla="*/ 0 h 49"/>
                <a:gd name="T32" fmla="*/ 0 w 56"/>
                <a:gd name="T33" fmla="*/ 0 h 49"/>
                <a:gd name="T34" fmla="*/ 0 w 56"/>
                <a:gd name="T35" fmla="*/ 0 h 49"/>
                <a:gd name="T36" fmla="*/ 0 w 56"/>
                <a:gd name="T37" fmla="*/ 0 h 49"/>
                <a:gd name="T38" fmla="*/ 0 w 56"/>
                <a:gd name="T39" fmla="*/ 0 h 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49"/>
                <a:gd name="T62" fmla="*/ 56 w 56"/>
                <a:gd name="T63" fmla="*/ 49 h 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49">
                  <a:moveTo>
                    <a:pt x="11" y="0"/>
                  </a:moveTo>
                  <a:lnTo>
                    <a:pt x="49" y="19"/>
                  </a:lnTo>
                  <a:lnTo>
                    <a:pt x="53" y="23"/>
                  </a:lnTo>
                  <a:lnTo>
                    <a:pt x="53" y="31"/>
                  </a:lnTo>
                  <a:lnTo>
                    <a:pt x="56" y="34"/>
                  </a:lnTo>
                  <a:lnTo>
                    <a:pt x="56" y="42"/>
                  </a:lnTo>
                  <a:lnTo>
                    <a:pt x="56" y="45"/>
                  </a:lnTo>
                  <a:lnTo>
                    <a:pt x="53" y="49"/>
                  </a:lnTo>
                  <a:lnTo>
                    <a:pt x="49" y="49"/>
                  </a:lnTo>
                  <a:lnTo>
                    <a:pt x="11" y="31"/>
                  </a:lnTo>
                  <a:lnTo>
                    <a:pt x="7" y="26"/>
                  </a:lnTo>
                  <a:lnTo>
                    <a:pt x="3" y="19"/>
                  </a:lnTo>
                  <a:lnTo>
                    <a:pt x="0" y="15"/>
                  </a:lnTo>
                  <a:lnTo>
                    <a:pt x="0" y="8"/>
                  </a:lnTo>
                  <a:lnTo>
                    <a:pt x="0" y="3"/>
                  </a:lnTo>
                  <a:lnTo>
                    <a:pt x="3" y="0"/>
                  </a:lnTo>
                  <a:lnTo>
                    <a:pt x="7" y="0"/>
                  </a:lnTo>
                  <a:lnTo>
                    <a:pt x="11" y="0"/>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55376" name="Freeform 38"/>
            <p:cNvSpPr>
              <a:spLocks/>
            </p:cNvSpPr>
            <p:nvPr/>
          </p:nvSpPr>
          <p:spPr bwMode="blackGray">
            <a:xfrm>
              <a:off x="4010" y="3479"/>
              <a:ext cx="13" cy="12"/>
            </a:xfrm>
            <a:custGeom>
              <a:avLst/>
              <a:gdLst>
                <a:gd name="T0" fmla="*/ 0 w 75"/>
                <a:gd name="T1" fmla="*/ 0 h 72"/>
                <a:gd name="T2" fmla="*/ 0 w 75"/>
                <a:gd name="T3" fmla="*/ 0 h 72"/>
                <a:gd name="T4" fmla="*/ 0 w 75"/>
                <a:gd name="T5" fmla="*/ 0 h 72"/>
                <a:gd name="T6" fmla="*/ 0 w 75"/>
                <a:gd name="T7" fmla="*/ 0 h 72"/>
                <a:gd name="T8" fmla="*/ 0 w 75"/>
                <a:gd name="T9" fmla="*/ 0 h 72"/>
                <a:gd name="T10" fmla="*/ 0 w 75"/>
                <a:gd name="T11" fmla="*/ 0 h 72"/>
                <a:gd name="T12" fmla="*/ 0 w 75"/>
                <a:gd name="T13" fmla="*/ 0 h 72"/>
                <a:gd name="T14" fmla="*/ 0 w 75"/>
                <a:gd name="T15" fmla="*/ 0 h 72"/>
                <a:gd name="T16" fmla="*/ 0 w 75"/>
                <a:gd name="T17" fmla="*/ 0 h 72"/>
                <a:gd name="T18" fmla="*/ 0 w 75"/>
                <a:gd name="T19" fmla="*/ 0 h 72"/>
                <a:gd name="T20" fmla="*/ 0 w 75"/>
                <a:gd name="T21" fmla="*/ 0 h 72"/>
                <a:gd name="T22" fmla="*/ 0 w 75"/>
                <a:gd name="T23" fmla="*/ 0 h 72"/>
                <a:gd name="T24" fmla="*/ 0 w 75"/>
                <a:gd name="T25" fmla="*/ 0 h 72"/>
                <a:gd name="T26" fmla="*/ 0 w 75"/>
                <a:gd name="T27" fmla="*/ 0 h 72"/>
                <a:gd name="T28" fmla="*/ 0 w 75"/>
                <a:gd name="T29" fmla="*/ 0 h 72"/>
                <a:gd name="T30" fmla="*/ 0 w 75"/>
                <a:gd name="T31" fmla="*/ 0 h 72"/>
                <a:gd name="T32" fmla="*/ 0 w 75"/>
                <a:gd name="T33" fmla="*/ 0 h 72"/>
                <a:gd name="T34" fmla="*/ 0 w 75"/>
                <a:gd name="T35" fmla="*/ 0 h 72"/>
                <a:gd name="T36" fmla="*/ 0 w 75"/>
                <a:gd name="T37" fmla="*/ 0 h 72"/>
                <a:gd name="T38" fmla="*/ 0 w 75"/>
                <a:gd name="T39" fmla="*/ 0 h 72"/>
                <a:gd name="T40" fmla="*/ 0 w 75"/>
                <a:gd name="T41" fmla="*/ 0 h 72"/>
                <a:gd name="T42" fmla="*/ 0 w 75"/>
                <a:gd name="T43" fmla="*/ 0 h 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2"/>
                <a:gd name="T68" fmla="*/ 75 w 75"/>
                <a:gd name="T69" fmla="*/ 72 h 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2">
                  <a:moveTo>
                    <a:pt x="61" y="72"/>
                  </a:moveTo>
                  <a:lnTo>
                    <a:pt x="16" y="42"/>
                  </a:lnTo>
                  <a:lnTo>
                    <a:pt x="8" y="38"/>
                  </a:lnTo>
                  <a:lnTo>
                    <a:pt x="4" y="30"/>
                  </a:lnTo>
                  <a:lnTo>
                    <a:pt x="0" y="23"/>
                  </a:lnTo>
                  <a:lnTo>
                    <a:pt x="0" y="15"/>
                  </a:lnTo>
                  <a:lnTo>
                    <a:pt x="0" y="12"/>
                  </a:lnTo>
                  <a:lnTo>
                    <a:pt x="0" y="4"/>
                  </a:lnTo>
                  <a:lnTo>
                    <a:pt x="4" y="0"/>
                  </a:lnTo>
                  <a:lnTo>
                    <a:pt x="8" y="0"/>
                  </a:lnTo>
                  <a:lnTo>
                    <a:pt x="16" y="0"/>
                  </a:lnTo>
                  <a:lnTo>
                    <a:pt x="61" y="26"/>
                  </a:lnTo>
                  <a:lnTo>
                    <a:pt x="64" y="30"/>
                  </a:lnTo>
                  <a:lnTo>
                    <a:pt x="72" y="38"/>
                  </a:lnTo>
                  <a:lnTo>
                    <a:pt x="75" y="49"/>
                  </a:lnTo>
                  <a:lnTo>
                    <a:pt x="75" y="57"/>
                  </a:lnTo>
                  <a:lnTo>
                    <a:pt x="75" y="65"/>
                  </a:lnTo>
                  <a:lnTo>
                    <a:pt x="72" y="68"/>
                  </a:lnTo>
                  <a:lnTo>
                    <a:pt x="64" y="72"/>
                  </a:lnTo>
                  <a:lnTo>
                    <a:pt x="61" y="72"/>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55377" name="Freeform 39"/>
            <p:cNvSpPr>
              <a:spLocks/>
            </p:cNvSpPr>
            <p:nvPr/>
          </p:nvSpPr>
          <p:spPr bwMode="blackGray">
            <a:xfrm>
              <a:off x="3967" y="3455"/>
              <a:ext cx="8" cy="7"/>
            </a:xfrm>
            <a:custGeom>
              <a:avLst/>
              <a:gdLst>
                <a:gd name="T0" fmla="*/ 0 w 50"/>
                <a:gd name="T1" fmla="*/ 0 h 42"/>
                <a:gd name="T2" fmla="*/ 0 w 50"/>
                <a:gd name="T3" fmla="*/ 0 h 42"/>
                <a:gd name="T4" fmla="*/ 0 w 50"/>
                <a:gd name="T5" fmla="*/ 0 h 42"/>
                <a:gd name="T6" fmla="*/ 0 w 50"/>
                <a:gd name="T7" fmla="*/ 0 h 42"/>
                <a:gd name="T8" fmla="*/ 0 w 50"/>
                <a:gd name="T9" fmla="*/ 0 h 42"/>
                <a:gd name="T10" fmla="*/ 0 w 50"/>
                <a:gd name="T11" fmla="*/ 0 h 42"/>
                <a:gd name="T12" fmla="*/ 0 w 50"/>
                <a:gd name="T13" fmla="*/ 0 h 42"/>
                <a:gd name="T14" fmla="*/ 0 w 50"/>
                <a:gd name="T15" fmla="*/ 0 h 42"/>
                <a:gd name="T16" fmla="*/ 0 w 50"/>
                <a:gd name="T17" fmla="*/ 0 h 42"/>
                <a:gd name="T18" fmla="*/ 0 w 50"/>
                <a:gd name="T19" fmla="*/ 0 h 42"/>
                <a:gd name="T20" fmla="*/ 0 w 50"/>
                <a:gd name="T21" fmla="*/ 0 h 42"/>
                <a:gd name="T22" fmla="*/ 0 w 50"/>
                <a:gd name="T23" fmla="*/ 0 h 42"/>
                <a:gd name="T24" fmla="*/ 0 w 50"/>
                <a:gd name="T25" fmla="*/ 0 h 42"/>
                <a:gd name="T26" fmla="*/ 0 w 50"/>
                <a:gd name="T27" fmla="*/ 0 h 42"/>
                <a:gd name="T28" fmla="*/ 0 w 50"/>
                <a:gd name="T29" fmla="*/ 0 h 42"/>
                <a:gd name="T30" fmla="*/ 0 w 50"/>
                <a:gd name="T31" fmla="*/ 0 h 42"/>
                <a:gd name="T32" fmla="*/ 0 w 50"/>
                <a:gd name="T33" fmla="*/ 0 h 42"/>
                <a:gd name="T34" fmla="*/ 0 w 50"/>
                <a:gd name="T35" fmla="*/ 0 h 42"/>
                <a:gd name="T36" fmla="*/ 0 w 50"/>
                <a:gd name="T37" fmla="*/ 0 h 42"/>
                <a:gd name="T38" fmla="*/ 0 w 50"/>
                <a:gd name="T39" fmla="*/ 0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42"/>
                <a:gd name="T62" fmla="*/ 50 w 50"/>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42">
                  <a:moveTo>
                    <a:pt x="8" y="0"/>
                  </a:moveTo>
                  <a:lnTo>
                    <a:pt x="38" y="20"/>
                  </a:lnTo>
                  <a:lnTo>
                    <a:pt x="42" y="23"/>
                  </a:lnTo>
                  <a:lnTo>
                    <a:pt x="46" y="28"/>
                  </a:lnTo>
                  <a:lnTo>
                    <a:pt x="50" y="31"/>
                  </a:lnTo>
                  <a:lnTo>
                    <a:pt x="50" y="34"/>
                  </a:lnTo>
                  <a:lnTo>
                    <a:pt x="50" y="39"/>
                  </a:lnTo>
                  <a:lnTo>
                    <a:pt x="46" y="42"/>
                  </a:lnTo>
                  <a:lnTo>
                    <a:pt x="42" y="42"/>
                  </a:lnTo>
                  <a:lnTo>
                    <a:pt x="38" y="42"/>
                  </a:lnTo>
                  <a:lnTo>
                    <a:pt x="8" y="23"/>
                  </a:lnTo>
                  <a:lnTo>
                    <a:pt x="4" y="20"/>
                  </a:lnTo>
                  <a:lnTo>
                    <a:pt x="4" y="16"/>
                  </a:lnTo>
                  <a:lnTo>
                    <a:pt x="0" y="12"/>
                  </a:lnTo>
                  <a:lnTo>
                    <a:pt x="0" y="8"/>
                  </a:lnTo>
                  <a:lnTo>
                    <a:pt x="0" y="5"/>
                  </a:lnTo>
                  <a:lnTo>
                    <a:pt x="4" y="0"/>
                  </a:lnTo>
                  <a:lnTo>
                    <a:pt x="8" y="0"/>
                  </a:lnTo>
                  <a:close/>
                </a:path>
              </a:pathLst>
            </a:custGeom>
            <a:solidFill>
              <a:srgbClr val="FF7300"/>
            </a:solidFill>
            <a:ln w="9525">
              <a:noFill/>
              <a:round/>
              <a:headEnd/>
              <a:tailEnd/>
            </a:ln>
          </p:spPr>
          <p:txBody>
            <a:bodyPr/>
            <a:lstStyle/>
            <a:p>
              <a:endParaRPr lang="en-US">
                <a:solidFill>
                  <a:schemeClr val="bg1">
                    <a:lumMod val="75000"/>
                  </a:schemeClr>
                </a:solidFill>
              </a:endParaRPr>
            </a:p>
          </p:txBody>
        </p:sp>
        <p:sp>
          <p:nvSpPr>
            <p:cNvPr id="55378" name="Freeform 40"/>
            <p:cNvSpPr>
              <a:spLocks/>
            </p:cNvSpPr>
            <p:nvPr/>
          </p:nvSpPr>
          <p:spPr bwMode="blackGray">
            <a:xfrm>
              <a:off x="4011" y="3480"/>
              <a:ext cx="11" cy="10"/>
            </a:xfrm>
            <a:custGeom>
              <a:avLst/>
              <a:gdLst>
                <a:gd name="T0" fmla="*/ 0 w 64"/>
                <a:gd name="T1" fmla="*/ 0 h 58"/>
                <a:gd name="T2" fmla="*/ 0 w 64"/>
                <a:gd name="T3" fmla="*/ 0 h 58"/>
                <a:gd name="T4" fmla="*/ 0 w 64"/>
                <a:gd name="T5" fmla="*/ 0 h 58"/>
                <a:gd name="T6" fmla="*/ 0 w 64"/>
                <a:gd name="T7" fmla="*/ 0 h 58"/>
                <a:gd name="T8" fmla="*/ 0 w 64"/>
                <a:gd name="T9" fmla="*/ 0 h 58"/>
                <a:gd name="T10" fmla="*/ 0 w 64"/>
                <a:gd name="T11" fmla="*/ 0 h 58"/>
                <a:gd name="T12" fmla="*/ 0 w 64"/>
                <a:gd name="T13" fmla="*/ 0 h 58"/>
                <a:gd name="T14" fmla="*/ 0 w 64"/>
                <a:gd name="T15" fmla="*/ 0 h 58"/>
                <a:gd name="T16" fmla="*/ 0 w 64"/>
                <a:gd name="T17" fmla="*/ 0 h 58"/>
                <a:gd name="T18" fmla="*/ 0 w 64"/>
                <a:gd name="T19" fmla="*/ 0 h 58"/>
                <a:gd name="T20" fmla="*/ 0 w 64"/>
                <a:gd name="T21" fmla="*/ 0 h 58"/>
                <a:gd name="T22" fmla="*/ 0 w 64"/>
                <a:gd name="T23" fmla="*/ 0 h 58"/>
                <a:gd name="T24" fmla="*/ 0 w 64"/>
                <a:gd name="T25" fmla="*/ 0 h 58"/>
                <a:gd name="T26" fmla="*/ 0 w 64"/>
                <a:gd name="T27" fmla="*/ 0 h 58"/>
                <a:gd name="T28" fmla="*/ 0 w 64"/>
                <a:gd name="T29" fmla="*/ 0 h 58"/>
                <a:gd name="T30" fmla="*/ 0 w 64"/>
                <a:gd name="T31" fmla="*/ 0 h 58"/>
                <a:gd name="T32" fmla="*/ 0 w 64"/>
                <a:gd name="T33" fmla="*/ 0 h 58"/>
                <a:gd name="T34" fmla="*/ 0 w 64"/>
                <a:gd name="T35" fmla="*/ 0 h 58"/>
                <a:gd name="T36" fmla="*/ 0 w 64"/>
                <a:gd name="T37" fmla="*/ 0 h 58"/>
                <a:gd name="T38" fmla="*/ 0 w 64"/>
                <a:gd name="T39" fmla="*/ 0 h 58"/>
                <a:gd name="T40" fmla="*/ 0 w 64"/>
                <a:gd name="T41" fmla="*/ 0 h 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58"/>
                <a:gd name="T65" fmla="*/ 64 w 64"/>
                <a:gd name="T66" fmla="*/ 58 h 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58">
                  <a:moveTo>
                    <a:pt x="53" y="58"/>
                  </a:moveTo>
                  <a:lnTo>
                    <a:pt x="11" y="35"/>
                  </a:lnTo>
                  <a:lnTo>
                    <a:pt x="8" y="31"/>
                  </a:lnTo>
                  <a:lnTo>
                    <a:pt x="3" y="23"/>
                  </a:lnTo>
                  <a:lnTo>
                    <a:pt x="0" y="19"/>
                  </a:lnTo>
                  <a:lnTo>
                    <a:pt x="0" y="11"/>
                  </a:lnTo>
                  <a:lnTo>
                    <a:pt x="0" y="5"/>
                  </a:lnTo>
                  <a:lnTo>
                    <a:pt x="3" y="0"/>
                  </a:lnTo>
                  <a:lnTo>
                    <a:pt x="8" y="0"/>
                  </a:lnTo>
                  <a:lnTo>
                    <a:pt x="11" y="0"/>
                  </a:lnTo>
                  <a:lnTo>
                    <a:pt x="53" y="23"/>
                  </a:lnTo>
                  <a:lnTo>
                    <a:pt x="56" y="27"/>
                  </a:lnTo>
                  <a:lnTo>
                    <a:pt x="60" y="35"/>
                  </a:lnTo>
                  <a:lnTo>
                    <a:pt x="64" y="42"/>
                  </a:lnTo>
                  <a:lnTo>
                    <a:pt x="64" y="50"/>
                  </a:lnTo>
                  <a:lnTo>
                    <a:pt x="64" y="53"/>
                  </a:lnTo>
                  <a:lnTo>
                    <a:pt x="60" y="58"/>
                  </a:lnTo>
                  <a:lnTo>
                    <a:pt x="56" y="58"/>
                  </a:lnTo>
                  <a:lnTo>
                    <a:pt x="53" y="58"/>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55379" name="Freeform 41"/>
            <p:cNvSpPr>
              <a:spLocks/>
            </p:cNvSpPr>
            <p:nvPr/>
          </p:nvSpPr>
          <p:spPr bwMode="blackGray">
            <a:xfrm>
              <a:off x="4011" y="3481"/>
              <a:ext cx="11" cy="9"/>
            </a:xfrm>
            <a:custGeom>
              <a:avLst/>
              <a:gdLst>
                <a:gd name="T0" fmla="*/ 0 w 60"/>
                <a:gd name="T1" fmla="*/ 0 h 50"/>
                <a:gd name="T2" fmla="*/ 0 w 60"/>
                <a:gd name="T3" fmla="*/ 0 h 50"/>
                <a:gd name="T4" fmla="*/ 0 w 60"/>
                <a:gd name="T5" fmla="*/ 0 h 50"/>
                <a:gd name="T6" fmla="*/ 0 w 60"/>
                <a:gd name="T7" fmla="*/ 0 h 50"/>
                <a:gd name="T8" fmla="*/ 0 w 60"/>
                <a:gd name="T9" fmla="*/ 0 h 50"/>
                <a:gd name="T10" fmla="*/ 0 w 60"/>
                <a:gd name="T11" fmla="*/ 0 h 50"/>
                <a:gd name="T12" fmla="*/ 0 w 60"/>
                <a:gd name="T13" fmla="*/ 0 h 50"/>
                <a:gd name="T14" fmla="*/ 0 w 60"/>
                <a:gd name="T15" fmla="*/ 0 h 50"/>
                <a:gd name="T16" fmla="*/ 0 w 60"/>
                <a:gd name="T17" fmla="*/ 0 h 50"/>
                <a:gd name="T18" fmla="*/ 0 w 60"/>
                <a:gd name="T19" fmla="*/ 0 h 50"/>
                <a:gd name="T20" fmla="*/ 0 w 60"/>
                <a:gd name="T21" fmla="*/ 0 h 50"/>
                <a:gd name="T22" fmla="*/ 0 w 60"/>
                <a:gd name="T23" fmla="*/ 0 h 50"/>
                <a:gd name="T24" fmla="*/ 0 w 60"/>
                <a:gd name="T25" fmla="*/ 0 h 50"/>
                <a:gd name="T26" fmla="*/ 0 w 60"/>
                <a:gd name="T27" fmla="*/ 0 h 50"/>
                <a:gd name="T28" fmla="*/ 0 w 60"/>
                <a:gd name="T29" fmla="*/ 0 h 50"/>
                <a:gd name="T30" fmla="*/ 0 w 60"/>
                <a:gd name="T31" fmla="*/ 0 h 50"/>
                <a:gd name="T32" fmla="*/ 0 w 60"/>
                <a:gd name="T33" fmla="*/ 0 h 50"/>
                <a:gd name="T34" fmla="*/ 0 w 60"/>
                <a:gd name="T35" fmla="*/ 0 h 50"/>
                <a:gd name="T36" fmla="*/ 0 w 60"/>
                <a:gd name="T37" fmla="*/ 0 h 50"/>
                <a:gd name="T38" fmla="*/ 0 w 60"/>
                <a:gd name="T39" fmla="*/ 0 h 50"/>
                <a:gd name="T40" fmla="*/ 0 w 60"/>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50"/>
                <a:gd name="T65" fmla="*/ 60 w 6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50">
                  <a:moveTo>
                    <a:pt x="48" y="50"/>
                  </a:moveTo>
                  <a:lnTo>
                    <a:pt x="11" y="27"/>
                  </a:lnTo>
                  <a:lnTo>
                    <a:pt x="8" y="23"/>
                  </a:lnTo>
                  <a:lnTo>
                    <a:pt x="3" y="19"/>
                  </a:lnTo>
                  <a:lnTo>
                    <a:pt x="0" y="11"/>
                  </a:lnTo>
                  <a:lnTo>
                    <a:pt x="0" y="8"/>
                  </a:lnTo>
                  <a:lnTo>
                    <a:pt x="0" y="3"/>
                  </a:lnTo>
                  <a:lnTo>
                    <a:pt x="3" y="0"/>
                  </a:lnTo>
                  <a:lnTo>
                    <a:pt x="8" y="0"/>
                  </a:lnTo>
                  <a:lnTo>
                    <a:pt x="11" y="0"/>
                  </a:lnTo>
                  <a:lnTo>
                    <a:pt x="48" y="23"/>
                  </a:lnTo>
                  <a:lnTo>
                    <a:pt x="53" y="27"/>
                  </a:lnTo>
                  <a:lnTo>
                    <a:pt x="56" y="30"/>
                  </a:lnTo>
                  <a:lnTo>
                    <a:pt x="60" y="37"/>
                  </a:lnTo>
                  <a:lnTo>
                    <a:pt x="60" y="42"/>
                  </a:lnTo>
                  <a:lnTo>
                    <a:pt x="60" y="45"/>
                  </a:lnTo>
                  <a:lnTo>
                    <a:pt x="60" y="50"/>
                  </a:lnTo>
                  <a:lnTo>
                    <a:pt x="56" y="50"/>
                  </a:lnTo>
                  <a:lnTo>
                    <a:pt x="53" y="50"/>
                  </a:lnTo>
                  <a:lnTo>
                    <a:pt x="48" y="50"/>
                  </a:lnTo>
                  <a:close/>
                </a:path>
              </a:pathLst>
            </a:custGeom>
            <a:solidFill>
              <a:srgbClr val="818888"/>
            </a:solidFill>
            <a:ln w="9525">
              <a:noFill/>
              <a:round/>
              <a:headEnd/>
              <a:tailEnd/>
            </a:ln>
          </p:spPr>
          <p:txBody>
            <a:bodyPr/>
            <a:lstStyle/>
            <a:p>
              <a:endParaRPr lang="en-US">
                <a:solidFill>
                  <a:schemeClr val="bg1">
                    <a:lumMod val="75000"/>
                  </a:schemeClr>
                </a:solidFill>
              </a:endParaRPr>
            </a:p>
          </p:txBody>
        </p:sp>
        <p:sp>
          <p:nvSpPr>
            <p:cNvPr id="55380" name="Freeform 42"/>
            <p:cNvSpPr>
              <a:spLocks/>
            </p:cNvSpPr>
            <p:nvPr/>
          </p:nvSpPr>
          <p:spPr bwMode="blackGray">
            <a:xfrm>
              <a:off x="3938" y="3459"/>
              <a:ext cx="94" cy="86"/>
            </a:xfrm>
            <a:custGeom>
              <a:avLst/>
              <a:gdLst>
                <a:gd name="T0" fmla="*/ 0 w 564"/>
                <a:gd name="T1" fmla="*/ 0 h 514"/>
                <a:gd name="T2" fmla="*/ 0 w 564"/>
                <a:gd name="T3" fmla="*/ 0 h 514"/>
                <a:gd name="T4" fmla="*/ 0 w 564"/>
                <a:gd name="T5" fmla="*/ 0 h 514"/>
                <a:gd name="T6" fmla="*/ 0 w 564"/>
                <a:gd name="T7" fmla="*/ 0 h 514"/>
                <a:gd name="T8" fmla="*/ 0 w 564"/>
                <a:gd name="T9" fmla="*/ 0 h 514"/>
                <a:gd name="T10" fmla="*/ 0 w 564"/>
                <a:gd name="T11" fmla="*/ 0 h 514"/>
                <a:gd name="T12" fmla="*/ 0 60000 65536"/>
                <a:gd name="T13" fmla="*/ 0 60000 65536"/>
                <a:gd name="T14" fmla="*/ 0 60000 65536"/>
                <a:gd name="T15" fmla="*/ 0 60000 65536"/>
                <a:gd name="T16" fmla="*/ 0 60000 65536"/>
                <a:gd name="T17" fmla="*/ 0 60000 65536"/>
                <a:gd name="T18" fmla="*/ 0 w 564"/>
                <a:gd name="T19" fmla="*/ 0 h 514"/>
                <a:gd name="T20" fmla="*/ 564 w 564"/>
                <a:gd name="T21" fmla="*/ 514 h 514"/>
              </a:gdLst>
              <a:ahLst/>
              <a:cxnLst>
                <a:cxn ang="T12">
                  <a:pos x="T0" y="T1"/>
                </a:cxn>
                <a:cxn ang="T13">
                  <a:pos x="T2" y="T3"/>
                </a:cxn>
                <a:cxn ang="T14">
                  <a:pos x="T4" y="T5"/>
                </a:cxn>
                <a:cxn ang="T15">
                  <a:pos x="T6" y="T7"/>
                </a:cxn>
                <a:cxn ang="T16">
                  <a:pos x="T8" y="T9"/>
                </a:cxn>
                <a:cxn ang="T17">
                  <a:pos x="T10" y="T11"/>
                </a:cxn>
              </a:cxnLst>
              <a:rect l="T18" t="T19" r="T20" b="T21"/>
              <a:pathLst>
                <a:path w="564" h="514">
                  <a:moveTo>
                    <a:pt x="564" y="514"/>
                  </a:moveTo>
                  <a:lnTo>
                    <a:pt x="0" y="189"/>
                  </a:lnTo>
                  <a:lnTo>
                    <a:pt x="0" y="0"/>
                  </a:lnTo>
                  <a:lnTo>
                    <a:pt x="564" y="325"/>
                  </a:lnTo>
                  <a:lnTo>
                    <a:pt x="564" y="514"/>
                  </a:lnTo>
                  <a:close/>
                </a:path>
              </a:pathLst>
            </a:custGeom>
            <a:solidFill>
              <a:srgbClr val="929999"/>
            </a:solidFill>
            <a:ln w="9525">
              <a:noFill/>
              <a:round/>
              <a:headEnd/>
              <a:tailEnd/>
            </a:ln>
          </p:spPr>
          <p:txBody>
            <a:bodyPr/>
            <a:lstStyle/>
            <a:p>
              <a:endParaRPr lang="en-US">
                <a:solidFill>
                  <a:schemeClr val="bg1">
                    <a:lumMod val="75000"/>
                  </a:schemeClr>
                </a:solidFill>
              </a:endParaRPr>
            </a:p>
          </p:txBody>
        </p:sp>
        <p:sp>
          <p:nvSpPr>
            <p:cNvPr id="55381" name="Freeform 43"/>
            <p:cNvSpPr>
              <a:spLocks/>
            </p:cNvSpPr>
            <p:nvPr/>
          </p:nvSpPr>
          <p:spPr bwMode="blackGray">
            <a:xfrm>
              <a:off x="3961" y="3474"/>
              <a:ext cx="46" cy="54"/>
            </a:xfrm>
            <a:custGeom>
              <a:avLst/>
              <a:gdLst>
                <a:gd name="T0" fmla="*/ 0 w 276"/>
                <a:gd name="T1" fmla="*/ 0 h 319"/>
                <a:gd name="T2" fmla="*/ 0 w 276"/>
                <a:gd name="T3" fmla="*/ 0 h 319"/>
                <a:gd name="T4" fmla="*/ 0 w 276"/>
                <a:gd name="T5" fmla="*/ 0 h 319"/>
                <a:gd name="T6" fmla="*/ 0 w 276"/>
                <a:gd name="T7" fmla="*/ 0 h 319"/>
                <a:gd name="T8" fmla="*/ 0 w 276"/>
                <a:gd name="T9" fmla="*/ 0 h 319"/>
                <a:gd name="T10" fmla="*/ 0 w 276"/>
                <a:gd name="T11" fmla="*/ 0 h 319"/>
                <a:gd name="T12" fmla="*/ 0 w 276"/>
                <a:gd name="T13" fmla="*/ 0 h 319"/>
                <a:gd name="T14" fmla="*/ 0 60000 65536"/>
                <a:gd name="T15" fmla="*/ 0 60000 65536"/>
                <a:gd name="T16" fmla="*/ 0 60000 65536"/>
                <a:gd name="T17" fmla="*/ 0 60000 65536"/>
                <a:gd name="T18" fmla="*/ 0 60000 65536"/>
                <a:gd name="T19" fmla="*/ 0 60000 65536"/>
                <a:gd name="T20" fmla="*/ 0 60000 65536"/>
                <a:gd name="T21" fmla="*/ 0 w 276"/>
                <a:gd name="T22" fmla="*/ 0 h 319"/>
                <a:gd name="T23" fmla="*/ 276 w 276"/>
                <a:gd name="T24" fmla="*/ 319 h 3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6" h="319">
                  <a:moveTo>
                    <a:pt x="276" y="318"/>
                  </a:moveTo>
                  <a:lnTo>
                    <a:pt x="0" y="160"/>
                  </a:lnTo>
                  <a:lnTo>
                    <a:pt x="0" y="0"/>
                  </a:lnTo>
                  <a:lnTo>
                    <a:pt x="276" y="160"/>
                  </a:lnTo>
                  <a:lnTo>
                    <a:pt x="276" y="319"/>
                  </a:lnTo>
                  <a:lnTo>
                    <a:pt x="276" y="318"/>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55382" name="Freeform 44"/>
            <p:cNvSpPr>
              <a:spLocks/>
            </p:cNvSpPr>
            <p:nvPr/>
          </p:nvSpPr>
          <p:spPr bwMode="blackGray">
            <a:xfrm>
              <a:off x="3962" y="3477"/>
              <a:ext cx="43" cy="50"/>
            </a:xfrm>
            <a:custGeom>
              <a:avLst/>
              <a:gdLst>
                <a:gd name="T0" fmla="*/ 0 w 256"/>
                <a:gd name="T1" fmla="*/ 0 h 300"/>
                <a:gd name="T2" fmla="*/ 0 w 256"/>
                <a:gd name="T3" fmla="*/ 0 h 300"/>
                <a:gd name="T4" fmla="*/ 0 w 256"/>
                <a:gd name="T5" fmla="*/ 0 h 300"/>
                <a:gd name="T6" fmla="*/ 0 w 256"/>
                <a:gd name="T7" fmla="*/ 0 h 300"/>
                <a:gd name="T8" fmla="*/ 0 w 256"/>
                <a:gd name="T9" fmla="*/ 0 h 300"/>
                <a:gd name="T10" fmla="*/ 0 w 256"/>
                <a:gd name="T11" fmla="*/ 0 h 300"/>
                <a:gd name="T12" fmla="*/ 0 60000 65536"/>
                <a:gd name="T13" fmla="*/ 0 60000 65536"/>
                <a:gd name="T14" fmla="*/ 0 60000 65536"/>
                <a:gd name="T15" fmla="*/ 0 60000 65536"/>
                <a:gd name="T16" fmla="*/ 0 60000 65536"/>
                <a:gd name="T17" fmla="*/ 0 60000 65536"/>
                <a:gd name="T18" fmla="*/ 0 w 256"/>
                <a:gd name="T19" fmla="*/ 0 h 300"/>
                <a:gd name="T20" fmla="*/ 256 w 25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256" h="300">
                  <a:moveTo>
                    <a:pt x="256" y="300"/>
                  </a:moveTo>
                  <a:lnTo>
                    <a:pt x="0" y="148"/>
                  </a:lnTo>
                  <a:lnTo>
                    <a:pt x="0" y="0"/>
                  </a:lnTo>
                  <a:lnTo>
                    <a:pt x="256" y="153"/>
                  </a:lnTo>
                  <a:lnTo>
                    <a:pt x="256" y="300"/>
                  </a:lnTo>
                  <a:close/>
                </a:path>
              </a:pathLst>
            </a:custGeom>
            <a:solidFill>
              <a:srgbClr val="929999"/>
            </a:solidFill>
            <a:ln w="9525">
              <a:noFill/>
              <a:round/>
              <a:headEnd/>
              <a:tailEnd/>
            </a:ln>
          </p:spPr>
          <p:txBody>
            <a:bodyPr/>
            <a:lstStyle/>
            <a:p>
              <a:endParaRPr lang="en-US">
                <a:solidFill>
                  <a:schemeClr val="bg1">
                    <a:lumMod val="75000"/>
                  </a:schemeClr>
                </a:solidFill>
              </a:endParaRPr>
            </a:p>
          </p:txBody>
        </p:sp>
        <p:sp>
          <p:nvSpPr>
            <p:cNvPr id="55383" name="Freeform 45"/>
            <p:cNvSpPr>
              <a:spLocks/>
            </p:cNvSpPr>
            <p:nvPr/>
          </p:nvSpPr>
          <p:spPr bwMode="blackGray">
            <a:xfrm>
              <a:off x="3988" y="3492"/>
              <a:ext cx="17" cy="36"/>
            </a:xfrm>
            <a:custGeom>
              <a:avLst/>
              <a:gdLst>
                <a:gd name="T0" fmla="*/ 0 w 105"/>
                <a:gd name="T1" fmla="*/ 0 h 213"/>
                <a:gd name="T2" fmla="*/ 0 w 105"/>
                <a:gd name="T3" fmla="*/ 0 h 213"/>
                <a:gd name="T4" fmla="*/ 0 w 105"/>
                <a:gd name="T5" fmla="*/ 0 h 213"/>
                <a:gd name="T6" fmla="*/ 0 w 105"/>
                <a:gd name="T7" fmla="*/ 0 h 213"/>
                <a:gd name="T8" fmla="*/ 0 w 105"/>
                <a:gd name="T9" fmla="*/ 0 h 213"/>
                <a:gd name="T10" fmla="*/ 0 w 105"/>
                <a:gd name="T11" fmla="*/ 0 h 213"/>
                <a:gd name="T12" fmla="*/ 0 w 105"/>
                <a:gd name="T13" fmla="*/ 0 h 213"/>
                <a:gd name="T14" fmla="*/ 0 60000 65536"/>
                <a:gd name="T15" fmla="*/ 0 60000 65536"/>
                <a:gd name="T16" fmla="*/ 0 60000 65536"/>
                <a:gd name="T17" fmla="*/ 0 60000 65536"/>
                <a:gd name="T18" fmla="*/ 0 60000 65536"/>
                <a:gd name="T19" fmla="*/ 0 60000 65536"/>
                <a:gd name="T20" fmla="*/ 0 60000 65536"/>
                <a:gd name="T21" fmla="*/ 0 w 105"/>
                <a:gd name="T22" fmla="*/ 0 h 213"/>
                <a:gd name="T23" fmla="*/ 105 w 105"/>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213">
                  <a:moveTo>
                    <a:pt x="105" y="212"/>
                  </a:moveTo>
                  <a:lnTo>
                    <a:pt x="0" y="149"/>
                  </a:lnTo>
                  <a:lnTo>
                    <a:pt x="0" y="0"/>
                  </a:lnTo>
                  <a:lnTo>
                    <a:pt x="105" y="62"/>
                  </a:lnTo>
                  <a:lnTo>
                    <a:pt x="105" y="213"/>
                  </a:lnTo>
                  <a:lnTo>
                    <a:pt x="105" y="212"/>
                  </a:lnTo>
                  <a:close/>
                </a:path>
              </a:pathLst>
            </a:custGeom>
            <a:solidFill>
              <a:srgbClr val="6C7373"/>
            </a:solidFill>
            <a:ln w="9525">
              <a:noFill/>
              <a:round/>
              <a:headEnd/>
              <a:tailEnd/>
            </a:ln>
          </p:spPr>
          <p:txBody>
            <a:bodyPr/>
            <a:lstStyle/>
            <a:p>
              <a:endParaRPr lang="en-US">
                <a:solidFill>
                  <a:schemeClr val="bg1">
                    <a:lumMod val="75000"/>
                  </a:schemeClr>
                </a:solidFill>
              </a:endParaRPr>
            </a:p>
          </p:txBody>
        </p:sp>
        <p:sp>
          <p:nvSpPr>
            <p:cNvPr id="55384" name="Freeform 46"/>
            <p:cNvSpPr>
              <a:spLocks/>
            </p:cNvSpPr>
            <p:nvPr/>
          </p:nvSpPr>
          <p:spPr bwMode="blackGray">
            <a:xfrm>
              <a:off x="3988" y="3505"/>
              <a:ext cx="17" cy="22"/>
            </a:xfrm>
            <a:custGeom>
              <a:avLst/>
              <a:gdLst>
                <a:gd name="T0" fmla="*/ 0 w 105"/>
                <a:gd name="T1" fmla="*/ 0 h 129"/>
                <a:gd name="T2" fmla="*/ 0 w 105"/>
                <a:gd name="T3" fmla="*/ 0 h 129"/>
                <a:gd name="T4" fmla="*/ 0 w 105"/>
                <a:gd name="T5" fmla="*/ 0 h 129"/>
                <a:gd name="T6" fmla="*/ 0 w 105"/>
                <a:gd name="T7" fmla="*/ 0 h 129"/>
                <a:gd name="T8" fmla="*/ 0 w 105"/>
                <a:gd name="T9" fmla="*/ 0 h 129"/>
                <a:gd name="T10" fmla="*/ 0 w 105"/>
                <a:gd name="T11" fmla="*/ 0 h 129"/>
                <a:gd name="T12" fmla="*/ 0 60000 65536"/>
                <a:gd name="T13" fmla="*/ 0 60000 65536"/>
                <a:gd name="T14" fmla="*/ 0 60000 65536"/>
                <a:gd name="T15" fmla="*/ 0 60000 65536"/>
                <a:gd name="T16" fmla="*/ 0 60000 65536"/>
                <a:gd name="T17" fmla="*/ 0 60000 65536"/>
                <a:gd name="T18" fmla="*/ 0 w 105"/>
                <a:gd name="T19" fmla="*/ 0 h 129"/>
                <a:gd name="T20" fmla="*/ 105 w 10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05" h="129">
                  <a:moveTo>
                    <a:pt x="105" y="129"/>
                  </a:moveTo>
                  <a:lnTo>
                    <a:pt x="0" y="69"/>
                  </a:lnTo>
                  <a:lnTo>
                    <a:pt x="0" y="0"/>
                  </a:lnTo>
                  <a:lnTo>
                    <a:pt x="105" y="61"/>
                  </a:lnTo>
                  <a:lnTo>
                    <a:pt x="105" y="129"/>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55385" name="Freeform 47"/>
            <p:cNvSpPr>
              <a:spLocks/>
            </p:cNvSpPr>
            <p:nvPr/>
          </p:nvSpPr>
          <p:spPr bwMode="blackGray">
            <a:xfrm>
              <a:off x="3988" y="3492"/>
              <a:ext cx="17" cy="25"/>
            </a:xfrm>
            <a:custGeom>
              <a:avLst/>
              <a:gdLst>
                <a:gd name="T0" fmla="*/ 0 w 105"/>
                <a:gd name="T1" fmla="*/ 0 h 149"/>
                <a:gd name="T2" fmla="*/ 0 w 105"/>
                <a:gd name="T3" fmla="*/ 0 h 149"/>
                <a:gd name="T4" fmla="*/ 0 w 105"/>
                <a:gd name="T5" fmla="*/ 0 h 149"/>
                <a:gd name="T6" fmla="*/ 0 w 105"/>
                <a:gd name="T7" fmla="*/ 0 h 149"/>
                <a:gd name="T8" fmla="*/ 0 w 105"/>
                <a:gd name="T9" fmla="*/ 0 h 149"/>
                <a:gd name="T10" fmla="*/ 0 w 105"/>
                <a:gd name="T11" fmla="*/ 0 h 149"/>
                <a:gd name="T12" fmla="*/ 0 w 105"/>
                <a:gd name="T13" fmla="*/ 0 h 149"/>
                <a:gd name="T14" fmla="*/ 0 w 105"/>
                <a:gd name="T15" fmla="*/ 0 h 14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49"/>
                <a:gd name="T26" fmla="*/ 105 w 105"/>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49">
                  <a:moveTo>
                    <a:pt x="0" y="0"/>
                  </a:moveTo>
                  <a:lnTo>
                    <a:pt x="105" y="62"/>
                  </a:lnTo>
                  <a:lnTo>
                    <a:pt x="105" y="91"/>
                  </a:lnTo>
                  <a:lnTo>
                    <a:pt x="19" y="38"/>
                  </a:lnTo>
                  <a:lnTo>
                    <a:pt x="19" y="91"/>
                  </a:lnTo>
                  <a:lnTo>
                    <a:pt x="0" y="149"/>
                  </a:lnTo>
                  <a:lnTo>
                    <a:pt x="0" y="0"/>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55386" name="Freeform 48"/>
            <p:cNvSpPr>
              <a:spLocks/>
            </p:cNvSpPr>
            <p:nvPr/>
          </p:nvSpPr>
          <p:spPr bwMode="blackGray">
            <a:xfrm>
              <a:off x="3961" y="3500"/>
              <a:ext cx="46" cy="28"/>
            </a:xfrm>
            <a:custGeom>
              <a:avLst/>
              <a:gdLst>
                <a:gd name="T0" fmla="*/ 0 w 276"/>
                <a:gd name="T1" fmla="*/ 0 h 167"/>
                <a:gd name="T2" fmla="*/ 0 w 276"/>
                <a:gd name="T3" fmla="*/ 0 h 167"/>
                <a:gd name="T4" fmla="*/ 0 w 276"/>
                <a:gd name="T5" fmla="*/ 0 h 167"/>
                <a:gd name="T6" fmla="*/ 0 w 276"/>
                <a:gd name="T7" fmla="*/ 0 h 167"/>
                <a:gd name="T8" fmla="*/ 0 w 276"/>
                <a:gd name="T9" fmla="*/ 0 h 167"/>
                <a:gd name="T10" fmla="*/ 0 w 276"/>
                <a:gd name="T11" fmla="*/ 0 h 167"/>
                <a:gd name="T12" fmla="*/ 0 w 276"/>
                <a:gd name="T13" fmla="*/ 0 h 167"/>
                <a:gd name="T14" fmla="*/ 0 60000 65536"/>
                <a:gd name="T15" fmla="*/ 0 60000 65536"/>
                <a:gd name="T16" fmla="*/ 0 60000 65536"/>
                <a:gd name="T17" fmla="*/ 0 60000 65536"/>
                <a:gd name="T18" fmla="*/ 0 60000 65536"/>
                <a:gd name="T19" fmla="*/ 0 60000 65536"/>
                <a:gd name="T20" fmla="*/ 0 60000 65536"/>
                <a:gd name="T21" fmla="*/ 0 w 276"/>
                <a:gd name="T22" fmla="*/ 0 h 167"/>
                <a:gd name="T23" fmla="*/ 276 w 276"/>
                <a:gd name="T24" fmla="*/ 167 h 1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6" h="167">
                  <a:moveTo>
                    <a:pt x="276" y="166"/>
                  </a:moveTo>
                  <a:lnTo>
                    <a:pt x="0" y="8"/>
                  </a:lnTo>
                  <a:lnTo>
                    <a:pt x="0" y="0"/>
                  </a:lnTo>
                  <a:lnTo>
                    <a:pt x="276" y="159"/>
                  </a:lnTo>
                  <a:lnTo>
                    <a:pt x="276" y="167"/>
                  </a:lnTo>
                  <a:lnTo>
                    <a:pt x="276" y="166"/>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55387" name="Freeform 49"/>
            <p:cNvSpPr>
              <a:spLocks/>
            </p:cNvSpPr>
            <p:nvPr/>
          </p:nvSpPr>
          <p:spPr bwMode="blackGray">
            <a:xfrm>
              <a:off x="4017" y="3509"/>
              <a:ext cx="5" cy="6"/>
            </a:xfrm>
            <a:custGeom>
              <a:avLst/>
              <a:gdLst>
                <a:gd name="T0" fmla="*/ 0 w 31"/>
                <a:gd name="T1" fmla="*/ 0 h 39"/>
                <a:gd name="T2" fmla="*/ 0 w 31"/>
                <a:gd name="T3" fmla="*/ 0 h 39"/>
                <a:gd name="T4" fmla="*/ 0 w 31"/>
                <a:gd name="T5" fmla="*/ 0 h 39"/>
                <a:gd name="T6" fmla="*/ 0 w 31"/>
                <a:gd name="T7" fmla="*/ 0 h 39"/>
                <a:gd name="T8" fmla="*/ 0 w 31"/>
                <a:gd name="T9" fmla="*/ 0 h 39"/>
                <a:gd name="T10" fmla="*/ 0 w 31"/>
                <a:gd name="T11" fmla="*/ 0 h 39"/>
                <a:gd name="T12" fmla="*/ 0 w 31"/>
                <a:gd name="T13" fmla="*/ 0 h 39"/>
                <a:gd name="T14" fmla="*/ 0 w 31"/>
                <a:gd name="T15" fmla="*/ 0 h 39"/>
                <a:gd name="T16" fmla="*/ 0 w 31"/>
                <a:gd name="T17" fmla="*/ 0 h 39"/>
                <a:gd name="T18" fmla="*/ 0 w 31"/>
                <a:gd name="T19" fmla="*/ 0 h 39"/>
                <a:gd name="T20" fmla="*/ 0 w 31"/>
                <a:gd name="T21" fmla="*/ 0 h 39"/>
                <a:gd name="T22" fmla="*/ 0 w 31"/>
                <a:gd name="T23" fmla="*/ 0 h 39"/>
                <a:gd name="T24" fmla="*/ 0 w 31"/>
                <a:gd name="T25" fmla="*/ 0 h 39"/>
                <a:gd name="T26" fmla="*/ 0 w 31"/>
                <a:gd name="T27" fmla="*/ 0 h 39"/>
                <a:gd name="T28" fmla="*/ 0 w 31"/>
                <a:gd name="T29" fmla="*/ 0 h 39"/>
                <a:gd name="T30" fmla="*/ 0 w 31"/>
                <a:gd name="T31" fmla="*/ 0 h 39"/>
                <a:gd name="T32" fmla="*/ 0 w 31"/>
                <a:gd name="T33" fmla="*/ 0 h 39"/>
                <a:gd name="T34" fmla="*/ 0 w 31"/>
                <a:gd name="T35" fmla="*/ 0 h 39"/>
                <a:gd name="T36" fmla="*/ 0 w 31"/>
                <a:gd name="T37" fmla="*/ 0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9"/>
                <a:gd name="T59" fmla="*/ 31 w 31"/>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9">
                  <a:moveTo>
                    <a:pt x="15" y="0"/>
                  </a:moveTo>
                  <a:lnTo>
                    <a:pt x="20" y="4"/>
                  </a:lnTo>
                  <a:lnTo>
                    <a:pt x="27" y="12"/>
                  </a:lnTo>
                  <a:lnTo>
                    <a:pt x="31" y="20"/>
                  </a:lnTo>
                  <a:lnTo>
                    <a:pt x="31" y="27"/>
                  </a:lnTo>
                  <a:lnTo>
                    <a:pt x="31" y="35"/>
                  </a:lnTo>
                  <a:lnTo>
                    <a:pt x="27" y="39"/>
                  </a:lnTo>
                  <a:lnTo>
                    <a:pt x="20" y="39"/>
                  </a:lnTo>
                  <a:lnTo>
                    <a:pt x="15" y="39"/>
                  </a:lnTo>
                  <a:lnTo>
                    <a:pt x="13" y="35"/>
                  </a:lnTo>
                  <a:lnTo>
                    <a:pt x="5" y="27"/>
                  </a:lnTo>
                  <a:lnTo>
                    <a:pt x="0" y="20"/>
                  </a:lnTo>
                  <a:lnTo>
                    <a:pt x="0" y="12"/>
                  </a:lnTo>
                  <a:lnTo>
                    <a:pt x="0" y="4"/>
                  </a:lnTo>
                  <a:lnTo>
                    <a:pt x="5" y="1"/>
                  </a:lnTo>
                  <a:lnTo>
                    <a:pt x="13" y="1"/>
                  </a:lnTo>
                  <a:lnTo>
                    <a:pt x="15" y="1"/>
                  </a:lnTo>
                  <a:lnTo>
                    <a:pt x="15" y="0"/>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388" name="Freeform 50"/>
            <p:cNvSpPr>
              <a:spLocks/>
            </p:cNvSpPr>
            <p:nvPr/>
          </p:nvSpPr>
          <p:spPr bwMode="blackGray">
            <a:xfrm>
              <a:off x="4018" y="3510"/>
              <a:ext cx="4" cy="5"/>
            </a:xfrm>
            <a:custGeom>
              <a:avLst/>
              <a:gdLst>
                <a:gd name="T0" fmla="*/ 0 w 23"/>
                <a:gd name="T1" fmla="*/ 0 h 31"/>
                <a:gd name="T2" fmla="*/ 0 w 23"/>
                <a:gd name="T3" fmla="*/ 0 h 31"/>
                <a:gd name="T4" fmla="*/ 0 w 23"/>
                <a:gd name="T5" fmla="*/ 0 h 31"/>
                <a:gd name="T6" fmla="*/ 0 w 23"/>
                <a:gd name="T7" fmla="*/ 0 h 31"/>
                <a:gd name="T8" fmla="*/ 0 w 23"/>
                <a:gd name="T9" fmla="*/ 0 h 31"/>
                <a:gd name="T10" fmla="*/ 0 w 23"/>
                <a:gd name="T11" fmla="*/ 0 h 31"/>
                <a:gd name="T12" fmla="*/ 0 w 23"/>
                <a:gd name="T13" fmla="*/ 0 h 31"/>
                <a:gd name="T14" fmla="*/ 0 w 23"/>
                <a:gd name="T15" fmla="*/ 0 h 31"/>
                <a:gd name="T16" fmla="*/ 0 w 23"/>
                <a:gd name="T17" fmla="*/ 0 h 31"/>
                <a:gd name="T18" fmla="*/ 0 w 23"/>
                <a:gd name="T19" fmla="*/ 0 h 31"/>
                <a:gd name="T20" fmla="*/ 0 w 23"/>
                <a:gd name="T21" fmla="*/ 0 h 31"/>
                <a:gd name="T22" fmla="*/ 0 w 23"/>
                <a:gd name="T23" fmla="*/ 0 h 31"/>
                <a:gd name="T24" fmla="*/ 0 w 23"/>
                <a:gd name="T25" fmla="*/ 0 h 31"/>
                <a:gd name="T26" fmla="*/ 0 w 23"/>
                <a:gd name="T27" fmla="*/ 0 h 31"/>
                <a:gd name="T28" fmla="*/ 0 w 23"/>
                <a:gd name="T29" fmla="*/ 0 h 31"/>
                <a:gd name="T30" fmla="*/ 0 w 23"/>
                <a:gd name="T31" fmla="*/ 0 h 31"/>
                <a:gd name="T32" fmla="*/ 0 w 23"/>
                <a:gd name="T33" fmla="*/ 0 h 31"/>
                <a:gd name="T34" fmla="*/ 0 w 23"/>
                <a:gd name="T35" fmla="*/ 0 h 31"/>
                <a:gd name="T36" fmla="*/ 0 w 23"/>
                <a:gd name="T37" fmla="*/ 0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31"/>
                <a:gd name="T59" fmla="*/ 23 w 23"/>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31">
                  <a:moveTo>
                    <a:pt x="12" y="0"/>
                  </a:moveTo>
                  <a:lnTo>
                    <a:pt x="15" y="4"/>
                  </a:lnTo>
                  <a:lnTo>
                    <a:pt x="19" y="12"/>
                  </a:lnTo>
                  <a:lnTo>
                    <a:pt x="23" y="16"/>
                  </a:lnTo>
                  <a:lnTo>
                    <a:pt x="23" y="23"/>
                  </a:lnTo>
                  <a:lnTo>
                    <a:pt x="23" y="27"/>
                  </a:lnTo>
                  <a:lnTo>
                    <a:pt x="19" y="31"/>
                  </a:lnTo>
                  <a:lnTo>
                    <a:pt x="15" y="31"/>
                  </a:lnTo>
                  <a:lnTo>
                    <a:pt x="12" y="31"/>
                  </a:lnTo>
                  <a:lnTo>
                    <a:pt x="7" y="27"/>
                  </a:lnTo>
                  <a:lnTo>
                    <a:pt x="5" y="19"/>
                  </a:lnTo>
                  <a:lnTo>
                    <a:pt x="0" y="16"/>
                  </a:lnTo>
                  <a:lnTo>
                    <a:pt x="0" y="8"/>
                  </a:lnTo>
                  <a:lnTo>
                    <a:pt x="0" y="4"/>
                  </a:lnTo>
                  <a:lnTo>
                    <a:pt x="5" y="0"/>
                  </a:lnTo>
                  <a:lnTo>
                    <a:pt x="7" y="0"/>
                  </a:lnTo>
                  <a:lnTo>
                    <a:pt x="12" y="0"/>
                  </a:lnTo>
                  <a:close/>
                </a:path>
              </a:pathLst>
            </a:custGeom>
            <a:solidFill>
              <a:srgbClr val="FF7300"/>
            </a:solidFill>
            <a:ln w="9525">
              <a:noFill/>
              <a:round/>
              <a:headEnd/>
              <a:tailEnd/>
            </a:ln>
          </p:spPr>
          <p:txBody>
            <a:bodyPr/>
            <a:lstStyle/>
            <a:p>
              <a:endParaRPr lang="en-US">
                <a:solidFill>
                  <a:schemeClr val="bg1">
                    <a:lumMod val="75000"/>
                  </a:schemeClr>
                </a:solidFill>
              </a:endParaRPr>
            </a:p>
          </p:txBody>
        </p:sp>
        <p:sp>
          <p:nvSpPr>
            <p:cNvPr id="55389" name="Freeform 51"/>
            <p:cNvSpPr>
              <a:spLocks/>
            </p:cNvSpPr>
            <p:nvPr/>
          </p:nvSpPr>
          <p:spPr bwMode="blackGray">
            <a:xfrm>
              <a:off x="3942" y="3473"/>
              <a:ext cx="89" cy="58"/>
            </a:xfrm>
            <a:custGeom>
              <a:avLst/>
              <a:gdLst>
                <a:gd name="T0" fmla="*/ 0 w 537"/>
                <a:gd name="T1" fmla="*/ 0 h 350"/>
                <a:gd name="T2" fmla="*/ 0 w 537"/>
                <a:gd name="T3" fmla="*/ 0 h 350"/>
                <a:gd name="T4" fmla="*/ 0 w 537"/>
                <a:gd name="T5" fmla="*/ 0 h 350"/>
                <a:gd name="T6" fmla="*/ 0 w 537"/>
                <a:gd name="T7" fmla="*/ 0 h 350"/>
                <a:gd name="T8" fmla="*/ 0 w 537"/>
                <a:gd name="T9" fmla="*/ 0 h 350"/>
                <a:gd name="T10" fmla="*/ 0 w 537"/>
                <a:gd name="T11" fmla="*/ 0 h 350"/>
                <a:gd name="T12" fmla="*/ 0 w 537"/>
                <a:gd name="T13" fmla="*/ 0 h 350"/>
                <a:gd name="T14" fmla="*/ 0 60000 65536"/>
                <a:gd name="T15" fmla="*/ 0 60000 65536"/>
                <a:gd name="T16" fmla="*/ 0 60000 65536"/>
                <a:gd name="T17" fmla="*/ 0 60000 65536"/>
                <a:gd name="T18" fmla="*/ 0 60000 65536"/>
                <a:gd name="T19" fmla="*/ 0 60000 65536"/>
                <a:gd name="T20" fmla="*/ 0 60000 65536"/>
                <a:gd name="T21" fmla="*/ 0 w 537"/>
                <a:gd name="T22" fmla="*/ 0 h 350"/>
                <a:gd name="T23" fmla="*/ 537 w 537"/>
                <a:gd name="T24" fmla="*/ 350 h 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7" h="350">
                  <a:moveTo>
                    <a:pt x="0" y="0"/>
                  </a:moveTo>
                  <a:lnTo>
                    <a:pt x="537" y="311"/>
                  </a:lnTo>
                  <a:lnTo>
                    <a:pt x="537" y="350"/>
                  </a:lnTo>
                  <a:lnTo>
                    <a:pt x="0" y="39"/>
                  </a:lnTo>
                  <a:lnTo>
                    <a:pt x="0" y="0"/>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390" name="Freeform 52"/>
            <p:cNvSpPr>
              <a:spLocks/>
            </p:cNvSpPr>
            <p:nvPr/>
          </p:nvSpPr>
          <p:spPr bwMode="blackGray">
            <a:xfrm>
              <a:off x="3885" y="3278"/>
              <a:ext cx="243" cy="139"/>
            </a:xfrm>
            <a:custGeom>
              <a:avLst/>
              <a:gdLst>
                <a:gd name="T0" fmla="*/ 0 w 1462"/>
                <a:gd name="T1" fmla="*/ 0 h 834"/>
                <a:gd name="T2" fmla="*/ 0 w 1462"/>
                <a:gd name="T3" fmla="*/ 0 h 834"/>
                <a:gd name="T4" fmla="*/ 0 w 1462"/>
                <a:gd name="T5" fmla="*/ 0 h 834"/>
                <a:gd name="T6" fmla="*/ 0 w 1462"/>
                <a:gd name="T7" fmla="*/ 0 h 834"/>
                <a:gd name="T8" fmla="*/ 0 w 1462"/>
                <a:gd name="T9" fmla="*/ 0 h 834"/>
                <a:gd name="T10" fmla="*/ 0 w 1462"/>
                <a:gd name="T11" fmla="*/ 0 h 834"/>
                <a:gd name="T12" fmla="*/ 0 w 1462"/>
                <a:gd name="T13" fmla="*/ 0 h 834"/>
                <a:gd name="T14" fmla="*/ 0 60000 65536"/>
                <a:gd name="T15" fmla="*/ 0 60000 65536"/>
                <a:gd name="T16" fmla="*/ 0 60000 65536"/>
                <a:gd name="T17" fmla="*/ 0 60000 65536"/>
                <a:gd name="T18" fmla="*/ 0 60000 65536"/>
                <a:gd name="T19" fmla="*/ 0 60000 65536"/>
                <a:gd name="T20" fmla="*/ 0 60000 65536"/>
                <a:gd name="T21" fmla="*/ 0 w 1462"/>
                <a:gd name="T22" fmla="*/ 0 h 834"/>
                <a:gd name="T23" fmla="*/ 1462 w 1462"/>
                <a:gd name="T24" fmla="*/ 834 h 8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2" h="834">
                  <a:moveTo>
                    <a:pt x="699" y="0"/>
                  </a:moveTo>
                  <a:lnTo>
                    <a:pt x="1462" y="440"/>
                  </a:lnTo>
                  <a:lnTo>
                    <a:pt x="748" y="834"/>
                  </a:lnTo>
                  <a:lnTo>
                    <a:pt x="0" y="395"/>
                  </a:lnTo>
                  <a:lnTo>
                    <a:pt x="699" y="0"/>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55391" name="Freeform 53"/>
            <p:cNvSpPr>
              <a:spLocks/>
            </p:cNvSpPr>
            <p:nvPr/>
          </p:nvSpPr>
          <p:spPr bwMode="blackGray">
            <a:xfrm>
              <a:off x="3875" y="3344"/>
              <a:ext cx="135" cy="93"/>
            </a:xfrm>
            <a:custGeom>
              <a:avLst/>
              <a:gdLst>
                <a:gd name="T0" fmla="*/ 0 w 808"/>
                <a:gd name="T1" fmla="*/ 0 h 560"/>
                <a:gd name="T2" fmla="*/ 0 w 808"/>
                <a:gd name="T3" fmla="*/ 0 h 560"/>
                <a:gd name="T4" fmla="*/ 0 w 808"/>
                <a:gd name="T5" fmla="*/ 0 h 560"/>
                <a:gd name="T6" fmla="*/ 0 w 808"/>
                <a:gd name="T7" fmla="*/ 0 h 560"/>
                <a:gd name="T8" fmla="*/ 0 w 808"/>
                <a:gd name="T9" fmla="*/ 0 h 560"/>
                <a:gd name="T10" fmla="*/ 0 w 808"/>
                <a:gd name="T11" fmla="*/ 0 h 560"/>
                <a:gd name="T12" fmla="*/ 0 60000 65536"/>
                <a:gd name="T13" fmla="*/ 0 60000 65536"/>
                <a:gd name="T14" fmla="*/ 0 60000 65536"/>
                <a:gd name="T15" fmla="*/ 0 60000 65536"/>
                <a:gd name="T16" fmla="*/ 0 60000 65536"/>
                <a:gd name="T17" fmla="*/ 0 60000 65536"/>
                <a:gd name="T18" fmla="*/ 0 w 808"/>
                <a:gd name="T19" fmla="*/ 0 h 560"/>
                <a:gd name="T20" fmla="*/ 808 w 808"/>
                <a:gd name="T21" fmla="*/ 560 h 560"/>
              </a:gdLst>
              <a:ahLst/>
              <a:cxnLst>
                <a:cxn ang="T12">
                  <a:pos x="T0" y="T1"/>
                </a:cxn>
                <a:cxn ang="T13">
                  <a:pos x="T2" y="T3"/>
                </a:cxn>
                <a:cxn ang="T14">
                  <a:pos x="T4" y="T5"/>
                </a:cxn>
                <a:cxn ang="T15">
                  <a:pos x="T6" y="T7"/>
                </a:cxn>
                <a:cxn ang="T16">
                  <a:pos x="T8" y="T9"/>
                </a:cxn>
                <a:cxn ang="T17">
                  <a:pos x="T10" y="T11"/>
                </a:cxn>
              </a:cxnLst>
              <a:rect l="T18" t="T19" r="T20" b="T21"/>
              <a:pathLst>
                <a:path w="808" h="560">
                  <a:moveTo>
                    <a:pt x="0" y="90"/>
                  </a:moveTo>
                  <a:lnTo>
                    <a:pt x="786" y="560"/>
                  </a:lnTo>
                  <a:lnTo>
                    <a:pt x="808" y="439"/>
                  </a:lnTo>
                  <a:lnTo>
                    <a:pt x="60" y="0"/>
                  </a:lnTo>
                  <a:lnTo>
                    <a:pt x="0" y="90"/>
                  </a:lnTo>
                  <a:close/>
                </a:path>
              </a:pathLst>
            </a:custGeom>
            <a:solidFill>
              <a:srgbClr val="ECF3F3"/>
            </a:solidFill>
            <a:ln w="9525">
              <a:noFill/>
              <a:round/>
              <a:headEnd/>
              <a:tailEnd/>
            </a:ln>
          </p:spPr>
          <p:txBody>
            <a:bodyPr/>
            <a:lstStyle/>
            <a:p>
              <a:endParaRPr lang="en-US">
                <a:solidFill>
                  <a:schemeClr val="bg1">
                    <a:lumMod val="75000"/>
                  </a:schemeClr>
                </a:solidFill>
              </a:endParaRPr>
            </a:p>
          </p:txBody>
        </p:sp>
        <p:sp>
          <p:nvSpPr>
            <p:cNvPr id="55392" name="Freeform 54"/>
            <p:cNvSpPr>
              <a:spLocks/>
            </p:cNvSpPr>
            <p:nvPr/>
          </p:nvSpPr>
          <p:spPr bwMode="blackGray">
            <a:xfrm>
              <a:off x="4006" y="3351"/>
              <a:ext cx="131" cy="86"/>
            </a:xfrm>
            <a:custGeom>
              <a:avLst/>
              <a:gdLst>
                <a:gd name="T0" fmla="*/ 0 w 785"/>
                <a:gd name="T1" fmla="*/ 0 h 515"/>
                <a:gd name="T2" fmla="*/ 0 w 785"/>
                <a:gd name="T3" fmla="*/ 0 h 515"/>
                <a:gd name="T4" fmla="*/ 0 w 785"/>
                <a:gd name="T5" fmla="*/ 0 h 515"/>
                <a:gd name="T6" fmla="*/ 0 w 785"/>
                <a:gd name="T7" fmla="*/ 0 h 515"/>
                <a:gd name="T8" fmla="*/ 0 w 785"/>
                <a:gd name="T9" fmla="*/ 0 h 515"/>
                <a:gd name="T10" fmla="*/ 0 w 785"/>
                <a:gd name="T11" fmla="*/ 0 h 515"/>
                <a:gd name="T12" fmla="*/ 0 60000 65536"/>
                <a:gd name="T13" fmla="*/ 0 60000 65536"/>
                <a:gd name="T14" fmla="*/ 0 60000 65536"/>
                <a:gd name="T15" fmla="*/ 0 60000 65536"/>
                <a:gd name="T16" fmla="*/ 0 60000 65536"/>
                <a:gd name="T17" fmla="*/ 0 60000 65536"/>
                <a:gd name="T18" fmla="*/ 0 w 785"/>
                <a:gd name="T19" fmla="*/ 0 h 515"/>
                <a:gd name="T20" fmla="*/ 785 w 785"/>
                <a:gd name="T21" fmla="*/ 515 h 515"/>
              </a:gdLst>
              <a:ahLst/>
              <a:cxnLst>
                <a:cxn ang="T12">
                  <a:pos x="T0" y="T1"/>
                </a:cxn>
                <a:cxn ang="T13">
                  <a:pos x="T2" y="T3"/>
                </a:cxn>
                <a:cxn ang="T14">
                  <a:pos x="T4" y="T5"/>
                </a:cxn>
                <a:cxn ang="T15">
                  <a:pos x="T6" y="T7"/>
                </a:cxn>
                <a:cxn ang="T16">
                  <a:pos x="T8" y="T9"/>
                </a:cxn>
                <a:cxn ang="T17">
                  <a:pos x="T10" y="T11"/>
                </a:cxn>
              </a:cxnLst>
              <a:rect l="T18" t="T19" r="T20" b="T21"/>
              <a:pathLst>
                <a:path w="785" h="515">
                  <a:moveTo>
                    <a:pt x="785" y="71"/>
                  </a:moveTo>
                  <a:lnTo>
                    <a:pt x="0" y="515"/>
                  </a:lnTo>
                  <a:lnTo>
                    <a:pt x="22" y="394"/>
                  </a:lnTo>
                  <a:lnTo>
                    <a:pt x="736" y="0"/>
                  </a:lnTo>
                  <a:lnTo>
                    <a:pt x="785" y="71"/>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55393" name="Freeform 55"/>
            <p:cNvSpPr>
              <a:spLocks/>
            </p:cNvSpPr>
            <p:nvPr/>
          </p:nvSpPr>
          <p:spPr bwMode="blackGray">
            <a:xfrm>
              <a:off x="4076" y="3157"/>
              <a:ext cx="145" cy="221"/>
            </a:xfrm>
            <a:custGeom>
              <a:avLst/>
              <a:gdLst>
                <a:gd name="T0" fmla="*/ 0 w 870"/>
                <a:gd name="T1" fmla="*/ 0 h 1331"/>
                <a:gd name="T2" fmla="*/ 0 w 870"/>
                <a:gd name="T3" fmla="*/ 0 h 1331"/>
                <a:gd name="T4" fmla="*/ 0 w 870"/>
                <a:gd name="T5" fmla="*/ 0 h 1331"/>
                <a:gd name="T6" fmla="*/ 0 w 870"/>
                <a:gd name="T7" fmla="*/ 0 h 1331"/>
                <a:gd name="T8" fmla="*/ 0 w 870"/>
                <a:gd name="T9" fmla="*/ 0 h 1331"/>
                <a:gd name="T10" fmla="*/ 0 w 870"/>
                <a:gd name="T11" fmla="*/ 0 h 1331"/>
                <a:gd name="T12" fmla="*/ 0 60000 65536"/>
                <a:gd name="T13" fmla="*/ 0 60000 65536"/>
                <a:gd name="T14" fmla="*/ 0 60000 65536"/>
                <a:gd name="T15" fmla="*/ 0 60000 65536"/>
                <a:gd name="T16" fmla="*/ 0 60000 65536"/>
                <a:gd name="T17" fmla="*/ 0 60000 65536"/>
                <a:gd name="T18" fmla="*/ 0 w 870"/>
                <a:gd name="T19" fmla="*/ 0 h 1331"/>
                <a:gd name="T20" fmla="*/ 870 w 870"/>
                <a:gd name="T21" fmla="*/ 1331 h 1331"/>
              </a:gdLst>
              <a:ahLst/>
              <a:cxnLst>
                <a:cxn ang="T12">
                  <a:pos x="T0" y="T1"/>
                </a:cxn>
                <a:cxn ang="T13">
                  <a:pos x="T2" y="T3"/>
                </a:cxn>
                <a:cxn ang="T14">
                  <a:pos x="T4" y="T5"/>
                </a:cxn>
                <a:cxn ang="T15">
                  <a:pos x="T6" y="T7"/>
                </a:cxn>
                <a:cxn ang="T16">
                  <a:pos x="T8" y="T9"/>
                </a:cxn>
                <a:cxn ang="T17">
                  <a:pos x="T10" y="T11"/>
                </a:cxn>
              </a:cxnLst>
              <a:rect l="T18" t="T19" r="T20" b="T21"/>
              <a:pathLst>
                <a:path w="870" h="1331">
                  <a:moveTo>
                    <a:pt x="34" y="1331"/>
                  </a:moveTo>
                  <a:lnTo>
                    <a:pt x="0" y="300"/>
                  </a:lnTo>
                  <a:lnTo>
                    <a:pt x="847" y="0"/>
                  </a:lnTo>
                  <a:lnTo>
                    <a:pt x="870" y="724"/>
                  </a:lnTo>
                  <a:lnTo>
                    <a:pt x="34" y="1331"/>
                  </a:lnTo>
                  <a:close/>
                </a:path>
              </a:pathLst>
            </a:custGeom>
            <a:solidFill>
              <a:srgbClr val="464D4D"/>
            </a:solidFill>
            <a:ln w="9525">
              <a:noFill/>
              <a:round/>
              <a:headEnd/>
              <a:tailEnd/>
            </a:ln>
          </p:spPr>
          <p:txBody>
            <a:bodyPr/>
            <a:lstStyle/>
            <a:p>
              <a:endParaRPr lang="en-US">
                <a:solidFill>
                  <a:schemeClr val="bg1">
                    <a:lumMod val="75000"/>
                  </a:schemeClr>
                </a:solidFill>
              </a:endParaRPr>
            </a:p>
          </p:txBody>
        </p:sp>
        <p:sp>
          <p:nvSpPr>
            <p:cNvPr id="55394" name="Freeform 56"/>
            <p:cNvSpPr>
              <a:spLocks/>
            </p:cNvSpPr>
            <p:nvPr/>
          </p:nvSpPr>
          <p:spPr bwMode="blackGray">
            <a:xfrm>
              <a:off x="3889" y="3059"/>
              <a:ext cx="328" cy="148"/>
            </a:xfrm>
            <a:custGeom>
              <a:avLst/>
              <a:gdLst>
                <a:gd name="T0" fmla="*/ 0 w 1969"/>
                <a:gd name="T1" fmla="*/ 0 h 884"/>
                <a:gd name="T2" fmla="*/ 0 w 1969"/>
                <a:gd name="T3" fmla="*/ 0 h 884"/>
                <a:gd name="T4" fmla="*/ 0 w 1969"/>
                <a:gd name="T5" fmla="*/ 0 h 884"/>
                <a:gd name="T6" fmla="*/ 0 w 1969"/>
                <a:gd name="T7" fmla="*/ 0 h 884"/>
                <a:gd name="T8" fmla="*/ 0 w 1969"/>
                <a:gd name="T9" fmla="*/ 0 h 884"/>
                <a:gd name="T10" fmla="*/ 0 w 1969"/>
                <a:gd name="T11" fmla="*/ 0 h 884"/>
                <a:gd name="T12" fmla="*/ 0 w 1969"/>
                <a:gd name="T13" fmla="*/ 0 h 884"/>
                <a:gd name="T14" fmla="*/ 0 60000 65536"/>
                <a:gd name="T15" fmla="*/ 0 60000 65536"/>
                <a:gd name="T16" fmla="*/ 0 60000 65536"/>
                <a:gd name="T17" fmla="*/ 0 60000 65536"/>
                <a:gd name="T18" fmla="*/ 0 60000 65536"/>
                <a:gd name="T19" fmla="*/ 0 60000 65536"/>
                <a:gd name="T20" fmla="*/ 0 60000 65536"/>
                <a:gd name="T21" fmla="*/ 0 w 1969"/>
                <a:gd name="T22" fmla="*/ 0 h 884"/>
                <a:gd name="T23" fmla="*/ 1969 w 1969"/>
                <a:gd name="T24" fmla="*/ 884 h 8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9" h="884">
                  <a:moveTo>
                    <a:pt x="0" y="212"/>
                  </a:moveTo>
                  <a:lnTo>
                    <a:pt x="1122" y="884"/>
                  </a:lnTo>
                  <a:lnTo>
                    <a:pt x="1969" y="584"/>
                  </a:lnTo>
                  <a:lnTo>
                    <a:pt x="960" y="0"/>
                  </a:lnTo>
                  <a:lnTo>
                    <a:pt x="1" y="212"/>
                  </a:lnTo>
                  <a:lnTo>
                    <a:pt x="0" y="212"/>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55395" name="Freeform 57"/>
            <p:cNvSpPr>
              <a:spLocks/>
            </p:cNvSpPr>
            <p:nvPr/>
          </p:nvSpPr>
          <p:spPr bwMode="blackGray">
            <a:xfrm>
              <a:off x="3852" y="3086"/>
              <a:ext cx="239" cy="329"/>
            </a:xfrm>
            <a:custGeom>
              <a:avLst/>
              <a:gdLst>
                <a:gd name="T0" fmla="*/ 0 w 1436"/>
                <a:gd name="T1" fmla="*/ 0 h 1972"/>
                <a:gd name="T2" fmla="*/ 0 w 1436"/>
                <a:gd name="T3" fmla="*/ 0 h 1972"/>
                <a:gd name="T4" fmla="*/ 0 w 1436"/>
                <a:gd name="T5" fmla="*/ 0 h 1972"/>
                <a:gd name="T6" fmla="*/ 0 w 1436"/>
                <a:gd name="T7" fmla="*/ 0 h 1972"/>
                <a:gd name="T8" fmla="*/ 0 w 1436"/>
                <a:gd name="T9" fmla="*/ 0 h 1972"/>
                <a:gd name="T10" fmla="*/ 0 w 1436"/>
                <a:gd name="T11" fmla="*/ 0 h 1972"/>
                <a:gd name="T12" fmla="*/ 0 w 1436"/>
                <a:gd name="T13" fmla="*/ 0 h 1972"/>
                <a:gd name="T14" fmla="*/ 0 w 1436"/>
                <a:gd name="T15" fmla="*/ 0 h 1972"/>
                <a:gd name="T16" fmla="*/ 0 w 1436"/>
                <a:gd name="T17" fmla="*/ 0 h 1972"/>
                <a:gd name="T18" fmla="*/ 0 w 1436"/>
                <a:gd name="T19" fmla="*/ 0 h 1972"/>
                <a:gd name="T20" fmla="*/ 0 w 1436"/>
                <a:gd name="T21" fmla="*/ 0 h 1972"/>
                <a:gd name="T22" fmla="*/ 0 w 1436"/>
                <a:gd name="T23" fmla="*/ 0 h 1972"/>
                <a:gd name="T24" fmla="*/ 0 w 1436"/>
                <a:gd name="T25" fmla="*/ 0 h 1972"/>
                <a:gd name="T26" fmla="*/ 0 w 1436"/>
                <a:gd name="T27" fmla="*/ 0 h 1972"/>
                <a:gd name="T28" fmla="*/ 0 w 1436"/>
                <a:gd name="T29" fmla="*/ 0 h 1972"/>
                <a:gd name="T30" fmla="*/ 0 w 1436"/>
                <a:gd name="T31" fmla="*/ 0 h 1972"/>
                <a:gd name="T32" fmla="*/ 0 w 1436"/>
                <a:gd name="T33" fmla="*/ 0 h 1972"/>
                <a:gd name="T34" fmla="*/ 0 w 1436"/>
                <a:gd name="T35" fmla="*/ 0 h 1972"/>
                <a:gd name="T36" fmla="*/ 0 w 1436"/>
                <a:gd name="T37" fmla="*/ 0 h 1972"/>
                <a:gd name="T38" fmla="*/ 0 w 1436"/>
                <a:gd name="T39" fmla="*/ 0 h 1972"/>
                <a:gd name="T40" fmla="*/ 0 w 1436"/>
                <a:gd name="T41" fmla="*/ 0 h 1972"/>
                <a:gd name="T42" fmla="*/ 0 w 1436"/>
                <a:gd name="T43" fmla="*/ 0 h 19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36"/>
                <a:gd name="T67" fmla="*/ 0 h 1972"/>
                <a:gd name="T68" fmla="*/ 1436 w 1436"/>
                <a:gd name="T69" fmla="*/ 1972 h 19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36" h="1972">
                  <a:moveTo>
                    <a:pt x="1251" y="1972"/>
                  </a:moveTo>
                  <a:lnTo>
                    <a:pt x="1394" y="1884"/>
                  </a:lnTo>
                  <a:lnTo>
                    <a:pt x="1402" y="1873"/>
                  </a:lnTo>
                  <a:lnTo>
                    <a:pt x="1409" y="1857"/>
                  </a:lnTo>
                  <a:lnTo>
                    <a:pt x="1421" y="1839"/>
                  </a:lnTo>
                  <a:lnTo>
                    <a:pt x="1424" y="1828"/>
                  </a:lnTo>
                  <a:lnTo>
                    <a:pt x="1436" y="800"/>
                  </a:lnTo>
                  <a:lnTo>
                    <a:pt x="1428" y="770"/>
                  </a:lnTo>
                  <a:lnTo>
                    <a:pt x="1409" y="731"/>
                  </a:lnTo>
                  <a:lnTo>
                    <a:pt x="1383" y="702"/>
                  </a:lnTo>
                  <a:lnTo>
                    <a:pt x="1357" y="679"/>
                  </a:lnTo>
                  <a:lnTo>
                    <a:pt x="234" y="0"/>
                  </a:lnTo>
                  <a:lnTo>
                    <a:pt x="223" y="0"/>
                  </a:lnTo>
                  <a:lnTo>
                    <a:pt x="196" y="3"/>
                  </a:lnTo>
                  <a:lnTo>
                    <a:pt x="170" y="8"/>
                  </a:lnTo>
                  <a:lnTo>
                    <a:pt x="154" y="8"/>
                  </a:lnTo>
                  <a:lnTo>
                    <a:pt x="0" y="76"/>
                  </a:lnTo>
                  <a:lnTo>
                    <a:pt x="1193" y="766"/>
                  </a:lnTo>
                  <a:lnTo>
                    <a:pt x="1262" y="876"/>
                  </a:lnTo>
                  <a:lnTo>
                    <a:pt x="1251" y="1972"/>
                  </a:lnTo>
                  <a:close/>
                </a:path>
              </a:pathLst>
            </a:custGeom>
            <a:solidFill>
              <a:srgbClr val="B9C0C0"/>
            </a:solidFill>
            <a:ln w="9525">
              <a:noFill/>
              <a:round/>
              <a:headEnd/>
              <a:tailEnd/>
            </a:ln>
          </p:spPr>
          <p:txBody>
            <a:bodyPr/>
            <a:lstStyle/>
            <a:p>
              <a:endParaRPr lang="en-US">
                <a:solidFill>
                  <a:schemeClr val="bg1">
                    <a:lumMod val="75000"/>
                  </a:schemeClr>
                </a:solidFill>
              </a:endParaRPr>
            </a:p>
          </p:txBody>
        </p:sp>
        <p:sp>
          <p:nvSpPr>
            <p:cNvPr id="55396" name="Freeform 58"/>
            <p:cNvSpPr>
              <a:spLocks/>
            </p:cNvSpPr>
            <p:nvPr/>
          </p:nvSpPr>
          <p:spPr bwMode="blackGray">
            <a:xfrm>
              <a:off x="4051" y="3200"/>
              <a:ext cx="40" cy="215"/>
            </a:xfrm>
            <a:custGeom>
              <a:avLst/>
              <a:gdLst>
                <a:gd name="T0" fmla="*/ 0 w 243"/>
                <a:gd name="T1" fmla="*/ 0 h 1293"/>
                <a:gd name="T2" fmla="*/ 0 w 243"/>
                <a:gd name="T3" fmla="*/ 0 h 1293"/>
                <a:gd name="T4" fmla="*/ 0 w 243"/>
                <a:gd name="T5" fmla="*/ 0 h 1293"/>
                <a:gd name="T6" fmla="*/ 0 w 243"/>
                <a:gd name="T7" fmla="*/ 0 h 1293"/>
                <a:gd name="T8" fmla="*/ 0 w 243"/>
                <a:gd name="T9" fmla="*/ 0 h 1293"/>
                <a:gd name="T10" fmla="*/ 0 w 243"/>
                <a:gd name="T11" fmla="*/ 0 h 1293"/>
                <a:gd name="T12" fmla="*/ 0 w 243"/>
                <a:gd name="T13" fmla="*/ 0 h 1293"/>
                <a:gd name="T14" fmla="*/ 0 w 243"/>
                <a:gd name="T15" fmla="*/ 0 h 1293"/>
                <a:gd name="T16" fmla="*/ 0 w 243"/>
                <a:gd name="T17" fmla="*/ 0 h 1293"/>
                <a:gd name="T18" fmla="*/ 0 w 243"/>
                <a:gd name="T19" fmla="*/ 0 h 1293"/>
                <a:gd name="T20" fmla="*/ 0 w 243"/>
                <a:gd name="T21" fmla="*/ 0 h 1293"/>
                <a:gd name="T22" fmla="*/ 0 w 243"/>
                <a:gd name="T23" fmla="*/ 0 h 1293"/>
                <a:gd name="T24" fmla="*/ 0 w 243"/>
                <a:gd name="T25" fmla="*/ 0 h 1293"/>
                <a:gd name="T26" fmla="*/ 0 w 243"/>
                <a:gd name="T27" fmla="*/ 0 h 1293"/>
                <a:gd name="T28" fmla="*/ 0 w 243"/>
                <a:gd name="T29" fmla="*/ 0 h 1293"/>
                <a:gd name="T30" fmla="*/ 0 w 243"/>
                <a:gd name="T31" fmla="*/ 0 h 12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3"/>
                <a:gd name="T49" fmla="*/ 0 h 1293"/>
                <a:gd name="T50" fmla="*/ 243 w 243"/>
                <a:gd name="T51" fmla="*/ 1293 h 12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3" h="1293">
                  <a:moveTo>
                    <a:pt x="58" y="1293"/>
                  </a:moveTo>
                  <a:lnTo>
                    <a:pt x="201" y="1205"/>
                  </a:lnTo>
                  <a:lnTo>
                    <a:pt x="209" y="1194"/>
                  </a:lnTo>
                  <a:lnTo>
                    <a:pt x="216" y="1178"/>
                  </a:lnTo>
                  <a:lnTo>
                    <a:pt x="228" y="1160"/>
                  </a:lnTo>
                  <a:lnTo>
                    <a:pt x="231" y="1149"/>
                  </a:lnTo>
                  <a:lnTo>
                    <a:pt x="243" y="121"/>
                  </a:lnTo>
                  <a:lnTo>
                    <a:pt x="235" y="87"/>
                  </a:lnTo>
                  <a:lnTo>
                    <a:pt x="216" y="52"/>
                  </a:lnTo>
                  <a:lnTo>
                    <a:pt x="193" y="23"/>
                  </a:lnTo>
                  <a:lnTo>
                    <a:pt x="164" y="0"/>
                  </a:lnTo>
                  <a:lnTo>
                    <a:pt x="0" y="87"/>
                  </a:lnTo>
                  <a:lnTo>
                    <a:pt x="69" y="197"/>
                  </a:lnTo>
                  <a:lnTo>
                    <a:pt x="58" y="1293"/>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397" name="Freeform 59"/>
            <p:cNvSpPr>
              <a:spLocks/>
            </p:cNvSpPr>
            <p:nvPr/>
          </p:nvSpPr>
          <p:spPr bwMode="blackGray">
            <a:xfrm>
              <a:off x="3849" y="3098"/>
              <a:ext cx="216" cy="318"/>
            </a:xfrm>
            <a:custGeom>
              <a:avLst/>
              <a:gdLst>
                <a:gd name="T0" fmla="*/ 0 w 1296"/>
                <a:gd name="T1" fmla="*/ 0 h 1911"/>
                <a:gd name="T2" fmla="*/ 0 w 1296"/>
                <a:gd name="T3" fmla="*/ 0 h 1911"/>
                <a:gd name="T4" fmla="*/ 0 w 1296"/>
                <a:gd name="T5" fmla="*/ 0 h 1911"/>
                <a:gd name="T6" fmla="*/ 0 w 1296"/>
                <a:gd name="T7" fmla="*/ 0 h 1911"/>
                <a:gd name="T8" fmla="*/ 0 w 1296"/>
                <a:gd name="T9" fmla="*/ 0 h 1911"/>
                <a:gd name="T10" fmla="*/ 0 w 1296"/>
                <a:gd name="T11" fmla="*/ 0 h 1911"/>
                <a:gd name="T12" fmla="*/ 0 w 1296"/>
                <a:gd name="T13" fmla="*/ 0 h 1911"/>
                <a:gd name="T14" fmla="*/ 0 w 1296"/>
                <a:gd name="T15" fmla="*/ 0 h 1911"/>
                <a:gd name="T16" fmla="*/ 0 w 1296"/>
                <a:gd name="T17" fmla="*/ 0 h 1911"/>
                <a:gd name="T18" fmla="*/ 0 w 1296"/>
                <a:gd name="T19" fmla="*/ 0 h 1911"/>
                <a:gd name="T20" fmla="*/ 0 w 1296"/>
                <a:gd name="T21" fmla="*/ 0 h 1911"/>
                <a:gd name="T22" fmla="*/ 0 w 1296"/>
                <a:gd name="T23" fmla="*/ 0 h 1911"/>
                <a:gd name="T24" fmla="*/ 0 w 1296"/>
                <a:gd name="T25" fmla="*/ 0 h 1911"/>
                <a:gd name="T26" fmla="*/ 0 w 1296"/>
                <a:gd name="T27" fmla="*/ 0 h 1911"/>
                <a:gd name="T28" fmla="*/ 0 w 1296"/>
                <a:gd name="T29" fmla="*/ 0 h 1911"/>
                <a:gd name="T30" fmla="*/ 0 w 1296"/>
                <a:gd name="T31" fmla="*/ 0 h 1911"/>
                <a:gd name="T32" fmla="*/ 0 w 1296"/>
                <a:gd name="T33" fmla="*/ 0 h 1911"/>
                <a:gd name="T34" fmla="*/ 0 w 1296"/>
                <a:gd name="T35" fmla="*/ 0 h 1911"/>
                <a:gd name="T36" fmla="*/ 0 w 1296"/>
                <a:gd name="T37" fmla="*/ 0 h 1911"/>
                <a:gd name="T38" fmla="*/ 0 w 1296"/>
                <a:gd name="T39" fmla="*/ 0 h 1911"/>
                <a:gd name="T40" fmla="*/ 0 w 1296"/>
                <a:gd name="T41" fmla="*/ 0 h 1911"/>
                <a:gd name="T42" fmla="*/ 0 w 1296"/>
                <a:gd name="T43" fmla="*/ 0 h 19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96"/>
                <a:gd name="T67" fmla="*/ 0 h 1911"/>
                <a:gd name="T68" fmla="*/ 1296 w 1296"/>
                <a:gd name="T69" fmla="*/ 1911 h 19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96" h="1911">
                  <a:moveTo>
                    <a:pt x="0" y="34"/>
                  </a:moveTo>
                  <a:lnTo>
                    <a:pt x="8" y="15"/>
                  </a:lnTo>
                  <a:lnTo>
                    <a:pt x="30" y="5"/>
                  </a:lnTo>
                  <a:lnTo>
                    <a:pt x="56" y="0"/>
                  </a:lnTo>
                  <a:lnTo>
                    <a:pt x="75" y="5"/>
                  </a:lnTo>
                  <a:lnTo>
                    <a:pt x="1220" y="698"/>
                  </a:lnTo>
                  <a:lnTo>
                    <a:pt x="1243" y="716"/>
                  </a:lnTo>
                  <a:lnTo>
                    <a:pt x="1265" y="744"/>
                  </a:lnTo>
                  <a:lnTo>
                    <a:pt x="1281" y="777"/>
                  </a:lnTo>
                  <a:lnTo>
                    <a:pt x="1288" y="811"/>
                  </a:lnTo>
                  <a:lnTo>
                    <a:pt x="1296" y="1881"/>
                  </a:lnTo>
                  <a:lnTo>
                    <a:pt x="1285" y="1900"/>
                  </a:lnTo>
                  <a:lnTo>
                    <a:pt x="1257" y="1907"/>
                  </a:lnTo>
                  <a:lnTo>
                    <a:pt x="1228" y="1911"/>
                  </a:lnTo>
                  <a:lnTo>
                    <a:pt x="1201" y="1904"/>
                  </a:lnTo>
                  <a:lnTo>
                    <a:pt x="98" y="1248"/>
                  </a:lnTo>
                  <a:lnTo>
                    <a:pt x="72" y="1221"/>
                  </a:lnTo>
                  <a:lnTo>
                    <a:pt x="53" y="1191"/>
                  </a:lnTo>
                  <a:lnTo>
                    <a:pt x="42" y="1157"/>
                  </a:lnTo>
                  <a:lnTo>
                    <a:pt x="38" y="1126"/>
                  </a:lnTo>
                  <a:lnTo>
                    <a:pt x="0" y="34"/>
                  </a:lnTo>
                  <a:close/>
                </a:path>
              </a:pathLst>
            </a:custGeom>
            <a:solidFill>
              <a:srgbClr val="D2D9D9"/>
            </a:solidFill>
            <a:ln w="9525">
              <a:noFill/>
              <a:round/>
              <a:headEnd/>
              <a:tailEnd/>
            </a:ln>
          </p:spPr>
          <p:txBody>
            <a:bodyPr/>
            <a:lstStyle/>
            <a:p>
              <a:endParaRPr lang="en-US">
                <a:solidFill>
                  <a:schemeClr val="bg1">
                    <a:lumMod val="75000"/>
                  </a:schemeClr>
                </a:solidFill>
              </a:endParaRPr>
            </a:p>
          </p:txBody>
        </p:sp>
        <p:sp>
          <p:nvSpPr>
            <p:cNvPr id="55398" name="Freeform 60"/>
            <p:cNvSpPr>
              <a:spLocks/>
            </p:cNvSpPr>
            <p:nvPr/>
          </p:nvSpPr>
          <p:spPr bwMode="blackGray">
            <a:xfrm>
              <a:off x="3855" y="3111"/>
              <a:ext cx="194" cy="303"/>
            </a:xfrm>
            <a:custGeom>
              <a:avLst/>
              <a:gdLst>
                <a:gd name="T0" fmla="*/ 0 w 1167"/>
                <a:gd name="T1" fmla="*/ 0 h 1820"/>
                <a:gd name="T2" fmla="*/ 0 w 1167"/>
                <a:gd name="T3" fmla="*/ 0 h 1820"/>
                <a:gd name="T4" fmla="*/ 0 w 1167"/>
                <a:gd name="T5" fmla="*/ 0 h 1820"/>
                <a:gd name="T6" fmla="*/ 0 w 1167"/>
                <a:gd name="T7" fmla="*/ 0 h 1820"/>
                <a:gd name="T8" fmla="*/ 0 w 1167"/>
                <a:gd name="T9" fmla="*/ 0 h 1820"/>
                <a:gd name="T10" fmla="*/ 0 w 1167"/>
                <a:gd name="T11" fmla="*/ 0 h 1820"/>
                <a:gd name="T12" fmla="*/ 0 w 1167"/>
                <a:gd name="T13" fmla="*/ 0 h 1820"/>
                <a:gd name="T14" fmla="*/ 0 w 1167"/>
                <a:gd name="T15" fmla="*/ 0 h 1820"/>
                <a:gd name="T16" fmla="*/ 0 w 1167"/>
                <a:gd name="T17" fmla="*/ 0 h 1820"/>
                <a:gd name="T18" fmla="*/ 0 w 1167"/>
                <a:gd name="T19" fmla="*/ 0 h 1820"/>
                <a:gd name="T20" fmla="*/ 0 w 1167"/>
                <a:gd name="T21" fmla="*/ 0 h 1820"/>
                <a:gd name="T22" fmla="*/ 0 w 1167"/>
                <a:gd name="T23" fmla="*/ 0 h 1820"/>
                <a:gd name="T24" fmla="*/ 0 w 1167"/>
                <a:gd name="T25" fmla="*/ 0 h 1820"/>
                <a:gd name="T26" fmla="*/ 0 w 1167"/>
                <a:gd name="T27" fmla="*/ 0 h 1820"/>
                <a:gd name="T28" fmla="*/ 0 w 1167"/>
                <a:gd name="T29" fmla="*/ 0 h 1820"/>
                <a:gd name="T30" fmla="*/ 0 w 1167"/>
                <a:gd name="T31" fmla="*/ 0 h 1820"/>
                <a:gd name="T32" fmla="*/ 0 w 1167"/>
                <a:gd name="T33" fmla="*/ 0 h 1820"/>
                <a:gd name="T34" fmla="*/ 0 w 1167"/>
                <a:gd name="T35" fmla="*/ 0 h 1820"/>
                <a:gd name="T36" fmla="*/ 0 w 1167"/>
                <a:gd name="T37" fmla="*/ 0 h 1820"/>
                <a:gd name="T38" fmla="*/ 0 w 1167"/>
                <a:gd name="T39" fmla="*/ 0 h 1820"/>
                <a:gd name="T40" fmla="*/ 0 w 1167"/>
                <a:gd name="T41" fmla="*/ 0 h 18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67"/>
                <a:gd name="T64" fmla="*/ 0 h 1820"/>
                <a:gd name="T65" fmla="*/ 1167 w 1167"/>
                <a:gd name="T66" fmla="*/ 1820 h 18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67" h="1820">
                  <a:moveTo>
                    <a:pt x="1159" y="697"/>
                  </a:moveTo>
                  <a:lnTo>
                    <a:pt x="1084" y="660"/>
                  </a:lnTo>
                  <a:lnTo>
                    <a:pt x="1008" y="618"/>
                  </a:lnTo>
                  <a:lnTo>
                    <a:pt x="933" y="576"/>
                  </a:lnTo>
                  <a:lnTo>
                    <a:pt x="857" y="538"/>
                  </a:lnTo>
                  <a:lnTo>
                    <a:pt x="783" y="497"/>
                  </a:lnTo>
                  <a:lnTo>
                    <a:pt x="706" y="455"/>
                  </a:lnTo>
                  <a:lnTo>
                    <a:pt x="635" y="410"/>
                  </a:lnTo>
                  <a:lnTo>
                    <a:pt x="563" y="368"/>
                  </a:lnTo>
                  <a:lnTo>
                    <a:pt x="488" y="322"/>
                  </a:lnTo>
                  <a:lnTo>
                    <a:pt x="416" y="281"/>
                  </a:lnTo>
                  <a:lnTo>
                    <a:pt x="348" y="235"/>
                  </a:lnTo>
                  <a:lnTo>
                    <a:pt x="276" y="189"/>
                  </a:lnTo>
                  <a:lnTo>
                    <a:pt x="204" y="144"/>
                  </a:lnTo>
                  <a:lnTo>
                    <a:pt x="136" y="95"/>
                  </a:lnTo>
                  <a:lnTo>
                    <a:pt x="68" y="49"/>
                  </a:lnTo>
                  <a:lnTo>
                    <a:pt x="0" y="0"/>
                  </a:lnTo>
                  <a:lnTo>
                    <a:pt x="41" y="1133"/>
                  </a:lnTo>
                  <a:lnTo>
                    <a:pt x="1167" y="1820"/>
                  </a:lnTo>
                  <a:lnTo>
                    <a:pt x="1159" y="697"/>
                  </a:lnTo>
                  <a:close/>
                </a:path>
              </a:pathLst>
            </a:custGeom>
            <a:solidFill>
              <a:srgbClr val="6C7373"/>
            </a:solidFill>
            <a:ln w="9525">
              <a:noFill/>
              <a:round/>
              <a:headEnd/>
              <a:tailEnd/>
            </a:ln>
          </p:spPr>
          <p:txBody>
            <a:bodyPr/>
            <a:lstStyle/>
            <a:p>
              <a:endParaRPr lang="en-US">
                <a:solidFill>
                  <a:schemeClr val="bg1">
                    <a:lumMod val="75000"/>
                  </a:schemeClr>
                </a:solidFill>
              </a:endParaRPr>
            </a:p>
          </p:txBody>
        </p:sp>
        <p:sp>
          <p:nvSpPr>
            <p:cNvPr id="55399" name="Freeform 61"/>
            <p:cNvSpPr>
              <a:spLocks/>
            </p:cNvSpPr>
            <p:nvPr/>
          </p:nvSpPr>
          <p:spPr bwMode="blackGray">
            <a:xfrm>
              <a:off x="3852" y="3111"/>
              <a:ext cx="197" cy="303"/>
            </a:xfrm>
            <a:custGeom>
              <a:avLst/>
              <a:gdLst>
                <a:gd name="T0" fmla="*/ 0 w 1185"/>
                <a:gd name="T1" fmla="*/ 0 h 1820"/>
                <a:gd name="T2" fmla="*/ 0 w 1185"/>
                <a:gd name="T3" fmla="*/ 0 h 1820"/>
                <a:gd name="T4" fmla="*/ 0 w 1185"/>
                <a:gd name="T5" fmla="*/ 0 h 1820"/>
                <a:gd name="T6" fmla="*/ 0 w 1185"/>
                <a:gd name="T7" fmla="*/ 0 h 1820"/>
                <a:gd name="T8" fmla="*/ 0 w 1185"/>
                <a:gd name="T9" fmla="*/ 0 h 1820"/>
                <a:gd name="T10" fmla="*/ 0 w 1185"/>
                <a:gd name="T11" fmla="*/ 0 h 1820"/>
                <a:gd name="T12" fmla="*/ 0 w 1185"/>
                <a:gd name="T13" fmla="*/ 0 h 1820"/>
                <a:gd name="T14" fmla="*/ 0 w 1185"/>
                <a:gd name="T15" fmla="*/ 0 h 1820"/>
                <a:gd name="T16" fmla="*/ 0 w 1185"/>
                <a:gd name="T17" fmla="*/ 0 h 1820"/>
                <a:gd name="T18" fmla="*/ 0 w 1185"/>
                <a:gd name="T19" fmla="*/ 0 h 1820"/>
                <a:gd name="T20" fmla="*/ 0 w 1185"/>
                <a:gd name="T21" fmla="*/ 0 h 1820"/>
                <a:gd name="T22" fmla="*/ 0 w 1185"/>
                <a:gd name="T23" fmla="*/ 0 h 1820"/>
                <a:gd name="T24" fmla="*/ 0 w 1185"/>
                <a:gd name="T25" fmla="*/ 0 h 1820"/>
                <a:gd name="T26" fmla="*/ 0 w 1185"/>
                <a:gd name="T27" fmla="*/ 0 h 1820"/>
                <a:gd name="T28" fmla="*/ 0 w 1185"/>
                <a:gd name="T29" fmla="*/ 0 h 1820"/>
                <a:gd name="T30" fmla="*/ 0 w 1185"/>
                <a:gd name="T31" fmla="*/ 0 h 1820"/>
                <a:gd name="T32" fmla="*/ 0 w 1185"/>
                <a:gd name="T33" fmla="*/ 0 h 1820"/>
                <a:gd name="T34" fmla="*/ 0 w 1185"/>
                <a:gd name="T35" fmla="*/ 0 h 1820"/>
                <a:gd name="T36" fmla="*/ 0 w 1185"/>
                <a:gd name="T37" fmla="*/ 0 h 1820"/>
                <a:gd name="T38" fmla="*/ 0 w 1185"/>
                <a:gd name="T39" fmla="*/ 0 h 1820"/>
                <a:gd name="T40" fmla="*/ 0 w 1185"/>
                <a:gd name="T41" fmla="*/ 0 h 1820"/>
                <a:gd name="T42" fmla="*/ 0 w 1185"/>
                <a:gd name="T43" fmla="*/ 0 h 1820"/>
                <a:gd name="T44" fmla="*/ 0 w 1185"/>
                <a:gd name="T45" fmla="*/ 0 h 1820"/>
                <a:gd name="T46" fmla="*/ 0 w 1185"/>
                <a:gd name="T47" fmla="*/ 0 h 1820"/>
                <a:gd name="T48" fmla="*/ 0 w 1185"/>
                <a:gd name="T49" fmla="*/ 0 h 1820"/>
                <a:gd name="T50" fmla="*/ 0 w 1185"/>
                <a:gd name="T51" fmla="*/ 0 h 1820"/>
                <a:gd name="T52" fmla="*/ 0 w 1185"/>
                <a:gd name="T53" fmla="*/ 0 h 18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85"/>
                <a:gd name="T82" fmla="*/ 0 h 1820"/>
                <a:gd name="T83" fmla="*/ 1185 w 1185"/>
                <a:gd name="T84" fmla="*/ 1820 h 18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85" h="1820">
                  <a:moveTo>
                    <a:pt x="1177" y="697"/>
                  </a:moveTo>
                  <a:lnTo>
                    <a:pt x="1106" y="656"/>
                  </a:lnTo>
                  <a:lnTo>
                    <a:pt x="1034" y="610"/>
                  </a:lnTo>
                  <a:lnTo>
                    <a:pt x="962" y="568"/>
                  </a:lnTo>
                  <a:lnTo>
                    <a:pt x="888" y="523"/>
                  </a:lnTo>
                  <a:lnTo>
                    <a:pt x="816" y="481"/>
                  </a:lnTo>
                  <a:lnTo>
                    <a:pt x="743" y="436"/>
                  </a:lnTo>
                  <a:lnTo>
                    <a:pt x="672" y="394"/>
                  </a:lnTo>
                  <a:lnTo>
                    <a:pt x="600" y="349"/>
                  </a:lnTo>
                  <a:lnTo>
                    <a:pt x="528" y="303"/>
                  </a:lnTo>
                  <a:lnTo>
                    <a:pt x="456" y="262"/>
                  </a:lnTo>
                  <a:lnTo>
                    <a:pt x="381" y="215"/>
                  </a:lnTo>
                  <a:lnTo>
                    <a:pt x="308" y="175"/>
                  </a:lnTo>
                  <a:lnTo>
                    <a:pt x="237" y="129"/>
                  </a:lnTo>
                  <a:lnTo>
                    <a:pt x="165" y="87"/>
                  </a:lnTo>
                  <a:lnTo>
                    <a:pt x="90" y="42"/>
                  </a:lnTo>
                  <a:lnTo>
                    <a:pt x="18" y="0"/>
                  </a:lnTo>
                  <a:lnTo>
                    <a:pt x="0" y="281"/>
                  </a:lnTo>
                  <a:lnTo>
                    <a:pt x="0" y="568"/>
                  </a:lnTo>
                  <a:lnTo>
                    <a:pt x="18" y="854"/>
                  </a:lnTo>
                  <a:lnTo>
                    <a:pt x="59" y="1133"/>
                  </a:lnTo>
                  <a:lnTo>
                    <a:pt x="1185" y="1820"/>
                  </a:lnTo>
                  <a:lnTo>
                    <a:pt x="1140" y="1547"/>
                  </a:lnTo>
                  <a:lnTo>
                    <a:pt x="1122" y="1267"/>
                  </a:lnTo>
                  <a:lnTo>
                    <a:pt x="1137" y="983"/>
                  </a:lnTo>
                  <a:lnTo>
                    <a:pt x="1177" y="697"/>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55400" name="Freeform 62"/>
            <p:cNvSpPr>
              <a:spLocks/>
            </p:cNvSpPr>
            <p:nvPr/>
          </p:nvSpPr>
          <p:spPr bwMode="blackGray">
            <a:xfrm>
              <a:off x="3852" y="3111"/>
              <a:ext cx="197" cy="303"/>
            </a:xfrm>
            <a:custGeom>
              <a:avLst/>
              <a:gdLst>
                <a:gd name="T0" fmla="*/ 0 w 1185"/>
                <a:gd name="T1" fmla="*/ 0 h 1820"/>
                <a:gd name="T2" fmla="*/ 0 w 1185"/>
                <a:gd name="T3" fmla="*/ 0 h 1820"/>
                <a:gd name="T4" fmla="*/ 0 w 1185"/>
                <a:gd name="T5" fmla="*/ 0 h 1820"/>
                <a:gd name="T6" fmla="*/ 0 w 1185"/>
                <a:gd name="T7" fmla="*/ 0 h 1820"/>
                <a:gd name="T8" fmla="*/ 0 w 1185"/>
                <a:gd name="T9" fmla="*/ 0 h 1820"/>
                <a:gd name="T10" fmla="*/ 0 w 1185"/>
                <a:gd name="T11" fmla="*/ 0 h 1820"/>
                <a:gd name="T12" fmla="*/ 0 w 1185"/>
                <a:gd name="T13" fmla="*/ 0 h 1820"/>
                <a:gd name="T14" fmla="*/ 0 w 1185"/>
                <a:gd name="T15" fmla="*/ 0 h 1820"/>
                <a:gd name="T16" fmla="*/ 0 w 1185"/>
                <a:gd name="T17" fmla="*/ 0 h 1820"/>
                <a:gd name="T18" fmla="*/ 0 w 1185"/>
                <a:gd name="T19" fmla="*/ 0 h 1820"/>
                <a:gd name="T20" fmla="*/ 0 w 1185"/>
                <a:gd name="T21" fmla="*/ 0 h 1820"/>
                <a:gd name="T22" fmla="*/ 0 w 1185"/>
                <a:gd name="T23" fmla="*/ 0 h 1820"/>
                <a:gd name="T24" fmla="*/ 0 w 1185"/>
                <a:gd name="T25" fmla="*/ 0 h 1820"/>
                <a:gd name="T26" fmla="*/ 0 w 1185"/>
                <a:gd name="T27" fmla="*/ 0 h 1820"/>
                <a:gd name="T28" fmla="*/ 0 w 1185"/>
                <a:gd name="T29" fmla="*/ 0 h 1820"/>
                <a:gd name="T30" fmla="*/ 0 w 1185"/>
                <a:gd name="T31" fmla="*/ 0 h 1820"/>
                <a:gd name="T32" fmla="*/ 0 w 1185"/>
                <a:gd name="T33" fmla="*/ 0 h 1820"/>
                <a:gd name="T34" fmla="*/ 0 w 1185"/>
                <a:gd name="T35" fmla="*/ 0 h 1820"/>
                <a:gd name="T36" fmla="*/ 0 w 1185"/>
                <a:gd name="T37" fmla="*/ 0 h 1820"/>
                <a:gd name="T38" fmla="*/ 0 w 1185"/>
                <a:gd name="T39" fmla="*/ 0 h 1820"/>
                <a:gd name="T40" fmla="*/ 0 w 1185"/>
                <a:gd name="T41" fmla="*/ 0 h 1820"/>
                <a:gd name="T42" fmla="*/ 0 w 1185"/>
                <a:gd name="T43" fmla="*/ 0 h 1820"/>
                <a:gd name="T44" fmla="*/ 0 w 1185"/>
                <a:gd name="T45" fmla="*/ 0 h 1820"/>
                <a:gd name="T46" fmla="*/ 0 w 1185"/>
                <a:gd name="T47" fmla="*/ 0 h 1820"/>
                <a:gd name="T48" fmla="*/ 0 w 1185"/>
                <a:gd name="T49" fmla="*/ 0 h 1820"/>
                <a:gd name="T50" fmla="*/ 0 w 1185"/>
                <a:gd name="T51" fmla="*/ 0 h 1820"/>
                <a:gd name="T52" fmla="*/ 0 w 1185"/>
                <a:gd name="T53" fmla="*/ 0 h 1820"/>
                <a:gd name="T54" fmla="*/ 0 w 1185"/>
                <a:gd name="T55" fmla="*/ 0 h 1820"/>
                <a:gd name="T56" fmla="*/ 0 w 1185"/>
                <a:gd name="T57" fmla="*/ 0 h 1820"/>
                <a:gd name="T58" fmla="*/ 0 w 1185"/>
                <a:gd name="T59" fmla="*/ 0 h 1820"/>
                <a:gd name="T60" fmla="*/ 0 w 1185"/>
                <a:gd name="T61" fmla="*/ 0 h 1820"/>
                <a:gd name="T62" fmla="*/ 0 w 1185"/>
                <a:gd name="T63" fmla="*/ 0 h 1820"/>
                <a:gd name="T64" fmla="*/ 0 w 1185"/>
                <a:gd name="T65" fmla="*/ 0 h 1820"/>
                <a:gd name="T66" fmla="*/ 0 w 1185"/>
                <a:gd name="T67" fmla="*/ 0 h 1820"/>
                <a:gd name="T68" fmla="*/ 0 w 1185"/>
                <a:gd name="T69" fmla="*/ 0 h 1820"/>
                <a:gd name="T70" fmla="*/ 0 w 1185"/>
                <a:gd name="T71" fmla="*/ 0 h 1820"/>
                <a:gd name="T72" fmla="*/ 0 w 1185"/>
                <a:gd name="T73" fmla="*/ 0 h 1820"/>
                <a:gd name="T74" fmla="*/ 0 w 1185"/>
                <a:gd name="T75" fmla="*/ 0 h 1820"/>
                <a:gd name="T76" fmla="*/ 0 w 1185"/>
                <a:gd name="T77" fmla="*/ 0 h 1820"/>
                <a:gd name="T78" fmla="*/ 0 w 1185"/>
                <a:gd name="T79" fmla="*/ 0 h 1820"/>
                <a:gd name="T80" fmla="*/ 0 w 1185"/>
                <a:gd name="T81" fmla="*/ 0 h 1820"/>
                <a:gd name="T82" fmla="*/ 0 w 1185"/>
                <a:gd name="T83" fmla="*/ 0 h 18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85"/>
                <a:gd name="T127" fmla="*/ 0 h 1820"/>
                <a:gd name="T128" fmla="*/ 1185 w 1185"/>
                <a:gd name="T129" fmla="*/ 1820 h 18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85" h="1820">
                  <a:moveTo>
                    <a:pt x="1177" y="697"/>
                  </a:moveTo>
                  <a:lnTo>
                    <a:pt x="1098" y="664"/>
                  </a:lnTo>
                  <a:lnTo>
                    <a:pt x="1019" y="630"/>
                  </a:lnTo>
                  <a:lnTo>
                    <a:pt x="941" y="591"/>
                  </a:lnTo>
                  <a:lnTo>
                    <a:pt x="864" y="557"/>
                  </a:lnTo>
                  <a:lnTo>
                    <a:pt x="788" y="515"/>
                  </a:lnTo>
                  <a:lnTo>
                    <a:pt x="713" y="478"/>
                  </a:lnTo>
                  <a:lnTo>
                    <a:pt x="637" y="436"/>
                  </a:lnTo>
                  <a:lnTo>
                    <a:pt x="565" y="394"/>
                  </a:lnTo>
                  <a:lnTo>
                    <a:pt x="493" y="349"/>
                  </a:lnTo>
                  <a:lnTo>
                    <a:pt x="422" y="307"/>
                  </a:lnTo>
                  <a:lnTo>
                    <a:pt x="350" y="258"/>
                  </a:lnTo>
                  <a:lnTo>
                    <a:pt x="283" y="209"/>
                  </a:lnTo>
                  <a:lnTo>
                    <a:pt x="214" y="159"/>
                  </a:lnTo>
                  <a:lnTo>
                    <a:pt x="146" y="110"/>
                  </a:lnTo>
                  <a:lnTo>
                    <a:pt x="82" y="57"/>
                  </a:lnTo>
                  <a:lnTo>
                    <a:pt x="18" y="0"/>
                  </a:lnTo>
                  <a:lnTo>
                    <a:pt x="0" y="281"/>
                  </a:lnTo>
                  <a:lnTo>
                    <a:pt x="0" y="568"/>
                  </a:lnTo>
                  <a:lnTo>
                    <a:pt x="18" y="854"/>
                  </a:lnTo>
                  <a:lnTo>
                    <a:pt x="59" y="1133"/>
                  </a:lnTo>
                  <a:lnTo>
                    <a:pt x="109" y="1183"/>
                  </a:lnTo>
                  <a:lnTo>
                    <a:pt x="162" y="1236"/>
                  </a:lnTo>
                  <a:lnTo>
                    <a:pt x="218" y="1281"/>
                  </a:lnTo>
                  <a:lnTo>
                    <a:pt x="279" y="1331"/>
                  </a:lnTo>
                  <a:lnTo>
                    <a:pt x="343" y="1377"/>
                  </a:lnTo>
                  <a:lnTo>
                    <a:pt x="411" y="1422"/>
                  </a:lnTo>
                  <a:lnTo>
                    <a:pt x="483" y="1464"/>
                  </a:lnTo>
                  <a:lnTo>
                    <a:pt x="555" y="1506"/>
                  </a:lnTo>
                  <a:lnTo>
                    <a:pt x="631" y="1547"/>
                  </a:lnTo>
                  <a:lnTo>
                    <a:pt x="705" y="1588"/>
                  </a:lnTo>
                  <a:lnTo>
                    <a:pt x="785" y="1630"/>
                  </a:lnTo>
                  <a:lnTo>
                    <a:pt x="864" y="1669"/>
                  </a:lnTo>
                  <a:lnTo>
                    <a:pt x="944" y="1706"/>
                  </a:lnTo>
                  <a:lnTo>
                    <a:pt x="1023" y="1744"/>
                  </a:lnTo>
                  <a:lnTo>
                    <a:pt x="1106" y="1782"/>
                  </a:lnTo>
                  <a:lnTo>
                    <a:pt x="1185" y="1820"/>
                  </a:lnTo>
                  <a:lnTo>
                    <a:pt x="1140" y="1547"/>
                  </a:lnTo>
                  <a:lnTo>
                    <a:pt x="1122" y="1267"/>
                  </a:lnTo>
                  <a:lnTo>
                    <a:pt x="1137" y="983"/>
                  </a:lnTo>
                  <a:lnTo>
                    <a:pt x="1177" y="697"/>
                  </a:lnTo>
                  <a:close/>
                </a:path>
              </a:pathLst>
            </a:custGeom>
            <a:solidFill>
              <a:srgbClr val="ACB3B3"/>
            </a:solidFill>
            <a:ln w="9525">
              <a:noFill/>
              <a:round/>
              <a:headEnd/>
              <a:tailEnd/>
            </a:ln>
          </p:spPr>
          <p:txBody>
            <a:bodyPr/>
            <a:lstStyle/>
            <a:p>
              <a:endParaRPr lang="en-US">
                <a:solidFill>
                  <a:schemeClr val="bg1">
                    <a:lumMod val="75000"/>
                  </a:schemeClr>
                </a:solidFill>
              </a:endParaRPr>
            </a:p>
          </p:txBody>
        </p:sp>
        <p:sp>
          <p:nvSpPr>
            <p:cNvPr id="55401" name="Freeform 63"/>
            <p:cNvSpPr>
              <a:spLocks/>
            </p:cNvSpPr>
            <p:nvPr/>
          </p:nvSpPr>
          <p:spPr bwMode="blackGray">
            <a:xfrm>
              <a:off x="3870" y="3151"/>
              <a:ext cx="146" cy="224"/>
            </a:xfrm>
            <a:custGeom>
              <a:avLst/>
              <a:gdLst>
                <a:gd name="T0" fmla="*/ 0 w 873"/>
                <a:gd name="T1" fmla="*/ 0 h 1342"/>
                <a:gd name="T2" fmla="*/ 0 w 873"/>
                <a:gd name="T3" fmla="*/ 0 h 1342"/>
                <a:gd name="T4" fmla="*/ 0 w 873"/>
                <a:gd name="T5" fmla="*/ 0 h 1342"/>
                <a:gd name="T6" fmla="*/ 0 w 873"/>
                <a:gd name="T7" fmla="*/ 0 h 1342"/>
                <a:gd name="T8" fmla="*/ 0 w 873"/>
                <a:gd name="T9" fmla="*/ 0 h 1342"/>
                <a:gd name="T10" fmla="*/ 0 w 873"/>
                <a:gd name="T11" fmla="*/ 0 h 1342"/>
                <a:gd name="T12" fmla="*/ 0 w 873"/>
                <a:gd name="T13" fmla="*/ 0 h 1342"/>
                <a:gd name="T14" fmla="*/ 0 w 873"/>
                <a:gd name="T15" fmla="*/ 0 h 1342"/>
                <a:gd name="T16" fmla="*/ 0 w 873"/>
                <a:gd name="T17" fmla="*/ 0 h 1342"/>
                <a:gd name="T18" fmla="*/ 0 w 873"/>
                <a:gd name="T19" fmla="*/ 0 h 1342"/>
                <a:gd name="T20" fmla="*/ 0 w 873"/>
                <a:gd name="T21" fmla="*/ 0 h 1342"/>
                <a:gd name="T22" fmla="*/ 0 w 873"/>
                <a:gd name="T23" fmla="*/ 0 h 1342"/>
                <a:gd name="T24" fmla="*/ 0 w 873"/>
                <a:gd name="T25" fmla="*/ 0 h 1342"/>
                <a:gd name="T26" fmla="*/ 0 w 873"/>
                <a:gd name="T27" fmla="*/ 0 h 1342"/>
                <a:gd name="T28" fmla="*/ 0 w 873"/>
                <a:gd name="T29" fmla="*/ 0 h 1342"/>
                <a:gd name="T30" fmla="*/ 0 w 873"/>
                <a:gd name="T31" fmla="*/ 0 h 1342"/>
                <a:gd name="T32" fmla="*/ 0 w 873"/>
                <a:gd name="T33" fmla="*/ 0 h 1342"/>
                <a:gd name="T34" fmla="*/ 0 w 873"/>
                <a:gd name="T35" fmla="*/ 0 h 1342"/>
                <a:gd name="T36" fmla="*/ 0 w 873"/>
                <a:gd name="T37" fmla="*/ 0 h 1342"/>
                <a:gd name="T38" fmla="*/ 0 w 873"/>
                <a:gd name="T39" fmla="*/ 0 h 1342"/>
                <a:gd name="T40" fmla="*/ 0 w 873"/>
                <a:gd name="T41" fmla="*/ 0 h 1342"/>
                <a:gd name="T42" fmla="*/ 0 w 873"/>
                <a:gd name="T43" fmla="*/ 0 h 1342"/>
                <a:gd name="T44" fmla="*/ 0 w 873"/>
                <a:gd name="T45" fmla="*/ 0 h 1342"/>
                <a:gd name="T46" fmla="*/ 0 w 873"/>
                <a:gd name="T47" fmla="*/ 0 h 1342"/>
                <a:gd name="T48" fmla="*/ 0 w 873"/>
                <a:gd name="T49" fmla="*/ 0 h 1342"/>
                <a:gd name="T50" fmla="*/ 0 w 873"/>
                <a:gd name="T51" fmla="*/ 0 h 1342"/>
                <a:gd name="T52" fmla="*/ 0 w 873"/>
                <a:gd name="T53" fmla="*/ 0 h 1342"/>
                <a:gd name="T54" fmla="*/ 0 w 873"/>
                <a:gd name="T55" fmla="*/ 0 h 1342"/>
                <a:gd name="T56" fmla="*/ 0 w 873"/>
                <a:gd name="T57" fmla="*/ 0 h 1342"/>
                <a:gd name="T58" fmla="*/ 0 w 873"/>
                <a:gd name="T59" fmla="*/ 0 h 1342"/>
                <a:gd name="T60" fmla="*/ 0 w 873"/>
                <a:gd name="T61" fmla="*/ 0 h 1342"/>
                <a:gd name="T62" fmla="*/ 0 w 873"/>
                <a:gd name="T63" fmla="*/ 0 h 1342"/>
                <a:gd name="T64" fmla="*/ 0 w 873"/>
                <a:gd name="T65" fmla="*/ 0 h 1342"/>
                <a:gd name="T66" fmla="*/ 0 w 873"/>
                <a:gd name="T67" fmla="*/ 0 h 1342"/>
                <a:gd name="T68" fmla="*/ 0 w 873"/>
                <a:gd name="T69" fmla="*/ 0 h 1342"/>
                <a:gd name="T70" fmla="*/ 0 w 873"/>
                <a:gd name="T71" fmla="*/ 0 h 1342"/>
                <a:gd name="T72" fmla="*/ 0 w 873"/>
                <a:gd name="T73" fmla="*/ 0 h 1342"/>
                <a:gd name="T74" fmla="*/ 0 w 873"/>
                <a:gd name="T75" fmla="*/ 0 h 1342"/>
                <a:gd name="T76" fmla="*/ 0 w 873"/>
                <a:gd name="T77" fmla="*/ 0 h 1342"/>
                <a:gd name="T78" fmla="*/ 0 w 873"/>
                <a:gd name="T79" fmla="*/ 0 h 1342"/>
                <a:gd name="T80" fmla="*/ 0 w 873"/>
                <a:gd name="T81" fmla="*/ 0 h 1342"/>
                <a:gd name="T82" fmla="*/ 0 w 873"/>
                <a:gd name="T83" fmla="*/ 0 h 134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73"/>
                <a:gd name="T127" fmla="*/ 0 h 1342"/>
                <a:gd name="T128" fmla="*/ 873 w 873"/>
                <a:gd name="T129" fmla="*/ 1342 h 134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73" h="1342">
                  <a:moveTo>
                    <a:pt x="869" y="515"/>
                  </a:moveTo>
                  <a:lnTo>
                    <a:pt x="813" y="492"/>
                  </a:lnTo>
                  <a:lnTo>
                    <a:pt x="752" y="466"/>
                  </a:lnTo>
                  <a:lnTo>
                    <a:pt x="696" y="439"/>
                  </a:lnTo>
                  <a:lnTo>
                    <a:pt x="639" y="413"/>
                  </a:lnTo>
                  <a:lnTo>
                    <a:pt x="582" y="383"/>
                  </a:lnTo>
                  <a:lnTo>
                    <a:pt x="529" y="357"/>
                  </a:lnTo>
                  <a:lnTo>
                    <a:pt x="473" y="326"/>
                  </a:lnTo>
                  <a:lnTo>
                    <a:pt x="420" y="292"/>
                  </a:lnTo>
                  <a:lnTo>
                    <a:pt x="367" y="262"/>
                  </a:lnTo>
                  <a:lnTo>
                    <a:pt x="314" y="226"/>
                  </a:lnTo>
                  <a:lnTo>
                    <a:pt x="261" y="193"/>
                  </a:lnTo>
                  <a:lnTo>
                    <a:pt x="212" y="155"/>
                  </a:lnTo>
                  <a:lnTo>
                    <a:pt x="163" y="121"/>
                  </a:lnTo>
                  <a:lnTo>
                    <a:pt x="114" y="79"/>
                  </a:lnTo>
                  <a:lnTo>
                    <a:pt x="65" y="42"/>
                  </a:lnTo>
                  <a:lnTo>
                    <a:pt x="15" y="0"/>
                  </a:lnTo>
                  <a:lnTo>
                    <a:pt x="0" y="208"/>
                  </a:lnTo>
                  <a:lnTo>
                    <a:pt x="5" y="421"/>
                  </a:lnTo>
                  <a:lnTo>
                    <a:pt x="15" y="629"/>
                  </a:lnTo>
                  <a:lnTo>
                    <a:pt x="45" y="834"/>
                  </a:lnTo>
                  <a:lnTo>
                    <a:pt x="84" y="872"/>
                  </a:lnTo>
                  <a:lnTo>
                    <a:pt x="122" y="910"/>
                  </a:lnTo>
                  <a:lnTo>
                    <a:pt x="163" y="944"/>
                  </a:lnTo>
                  <a:lnTo>
                    <a:pt x="209" y="978"/>
                  </a:lnTo>
                  <a:lnTo>
                    <a:pt x="257" y="1012"/>
                  </a:lnTo>
                  <a:lnTo>
                    <a:pt x="307" y="1046"/>
                  </a:lnTo>
                  <a:lnTo>
                    <a:pt x="360" y="1080"/>
                  </a:lnTo>
                  <a:lnTo>
                    <a:pt x="412" y="1110"/>
                  </a:lnTo>
                  <a:lnTo>
                    <a:pt x="465" y="1141"/>
                  </a:lnTo>
                  <a:lnTo>
                    <a:pt x="522" y="1171"/>
                  </a:lnTo>
                  <a:lnTo>
                    <a:pt x="578" y="1202"/>
                  </a:lnTo>
                  <a:lnTo>
                    <a:pt x="639" y="1233"/>
                  </a:lnTo>
                  <a:lnTo>
                    <a:pt x="696" y="1259"/>
                  </a:lnTo>
                  <a:lnTo>
                    <a:pt x="757" y="1289"/>
                  </a:lnTo>
                  <a:lnTo>
                    <a:pt x="813" y="1315"/>
                  </a:lnTo>
                  <a:lnTo>
                    <a:pt x="873" y="1342"/>
                  </a:lnTo>
                  <a:lnTo>
                    <a:pt x="839" y="1141"/>
                  </a:lnTo>
                  <a:lnTo>
                    <a:pt x="829" y="936"/>
                  </a:lnTo>
                  <a:lnTo>
                    <a:pt x="839" y="728"/>
                  </a:lnTo>
                  <a:lnTo>
                    <a:pt x="869" y="515"/>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402" name="Freeform 64"/>
            <p:cNvSpPr>
              <a:spLocks/>
            </p:cNvSpPr>
            <p:nvPr/>
          </p:nvSpPr>
          <p:spPr bwMode="blackGray">
            <a:xfrm>
              <a:off x="4061" y="3220"/>
              <a:ext cx="30" cy="195"/>
            </a:xfrm>
            <a:custGeom>
              <a:avLst/>
              <a:gdLst>
                <a:gd name="T0" fmla="*/ 0 w 185"/>
                <a:gd name="T1" fmla="*/ 0 h 1172"/>
                <a:gd name="T2" fmla="*/ 0 w 185"/>
                <a:gd name="T3" fmla="*/ 0 h 1172"/>
                <a:gd name="T4" fmla="*/ 0 w 185"/>
                <a:gd name="T5" fmla="*/ 0 h 1172"/>
                <a:gd name="T6" fmla="*/ 0 w 185"/>
                <a:gd name="T7" fmla="*/ 0 h 1172"/>
                <a:gd name="T8" fmla="*/ 0 w 185"/>
                <a:gd name="T9" fmla="*/ 0 h 1172"/>
                <a:gd name="T10" fmla="*/ 0 w 185"/>
                <a:gd name="T11" fmla="*/ 0 h 1172"/>
                <a:gd name="T12" fmla="*/ 0 w 185"/>
                <a:gd name="T13" fmla="*/ 0 h 1172"/>
                <a:gd name="T14" fmla="*/ 0 w 185"/>
                <a:gd name="T15" fmla="*/ 0 h 1172"/>
                <a:gd name="T16" fmla="*/ 0 w 185"/>
                <a:gd name="T17" fmla="*/ 0 h 1172"/>
                <a:gd name="T18" fmla="*/ 0 w 185"/>
                <a:gd name="T19" fmla="*/ 0 h 1172"/>
                <a:gd name="T20" fmla="*/ 0 w 185"/>
                <a:gd name="T21" fmla="*/ 0 h 1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172"/>
                <a:gd name="T35" fmla="*/ 185 w 185"/>
                <a:gd name="T36" fmla="*/ 1172 h 1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172">
                  <a:moveTo>
                    <a:pt x="0" y="1172"/>
                  </a:moveTo>
                  <a:lnTo>
                    <a:pt x="143" y="1084"/>
                  </a:lnTo>
                  <a:lnTo>
                    <a:pt x="151" y="1073"/>
                  </a:lnTo>
                  <a:lnTo>
                    <a:pt x="158" y="1057"/>
                  </a:lnTo>
                  <a:lnTo>
                    <a:pt x="170" y="1039"/>
                  </a:lnTo>
                  <a:lnTo>
                    <a:pt x="173" y="1028"/>
                  </a:lnTo>
                  <a:lnTo>
                    <a:pt x="185" y="0"/>
                  </a:lnTo>
                  <a:lnTo>
                    <a:pt x="11" y="76"/>
                  </a:lnTo>
                  <a:lnTo>
                    <a:pt x="0" y="1172"/>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55403" name="Freeform 65"/>
            <p:cNvSpPr>
              <a:spLocks/>
            </p:cNvSpPr>
            <p:nvPr/>
          </p:nvSpPr>
          <p:spPr bwMode="blackGray">
            <a:xfrm>
              <a:off x="3667" y="3453"/>
              <a:ext cx="339" cy="207"/>
            </a:xfrm>
            <a:custGeom>
              <a:avLst/>
              <a:gdLst>
                <a:gd name="T0" fmla="*/ 0 w 2036"/>
                <a:gd name="T1" fmla="*/ 0 h 1237"/>
                <a:gd name="T2" fmla="*/ 0 w 2036"/>
                <a:gd name="T3" fmla="*/ 0 h 1237"/>
                <a:gd name="T4" fmla="*/ 0 w 2036"/>
                <a:gd name="T5" fmla="*/ 0 h 1237"/>
                <a:gd name="T6" fmla="*/ 0 w 2036"/>
                <a:gd name="T7" fmla="*/ 0 h 1237"/>
                <a:gd name="T8" fmla="*/ 0 w 2036"/>
                <a:gd name="T9" fmla="*/ 0 h 1237"/>
                <a:gd name="T10" fmla="*/ 0 w 2036"/>
                <a:gd name="T11" fmla="*/ 0 h 1237"/>
                <a:gd name="T12" fmla="*/ 0 w 2036"/>
                <a:gd name="T13" fmla="*/ 0 h 1237"/>
                <a:gd name="T14" fmla="*/ 0 60000 65536"/>
                <a:gd name="T15" fmla="*/ 0 60000 65536"/>
                <a:gd name="T16" fmla="*/ 0 60000 65536"/>
                <a:gd name="T17" fmla="*/ 0 60000 65536"/>
                <a:gd name="T18" fmla="*/ 0 60000 65536"/>
                <a:gd name="T19" fmla="*/ 0 60000 65536"/>
                <a:gd name="T20" fmla="*/ 0 60000 65536"/>
                <a:gd name="T21" fmla="*/ 0 w 2036"/>
                <a:gd name="T22" fmla="*/ 0 h 1237"/>
                <a:gd name="T23" fmla="*/ 2036 w 2036"/>
                <a:gd name="T24" fmla="*/ 1237 h 12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6" h="1237">
                  <a:moveTo>
                    <a:pt x="0" y="334"/>
                  </a:moveTo>
                  <a:lnTo>
                    <a:pt x="1492" y="1237"/>
                  </a:lnTo>
                  <a:lnTo>
                    <a:pt x="2036" y="866"/>
                  </a:lnTo>
                  <a:lnTo>
                    <a:pt x="541" y="0"/>
                  </a:lnTo>
                  <a:lnTo>
                    <a:pt x="0" y="335"/>
                  </a:lnTo>
                  <a:lnTo>
                    <a:pt x="0" y="334"/>
                  </a:lnTo>
                  <a:close/>
                </a:path>
              </a:pathLst>
            </a:custGeom>
            <a:solidFill>
              <a:srgbClr val="ECF3F3"/>
            </a:solidFill>
            <a:ln w="9525">
              <a:noFill/>
              <a:round/>
              <a:headEnd/>
              <a:tailEnd/>
            </a:ln>
          </p:spPr>
          <p:txBody>
            <a:bodyPr/>
            <a:lstStyle/>
            <a:p>
              <a:endParaRPr lang="en-US">
                <a:solidFill>
                  <a:schemeClr val="bg1">
                    <a:lumMod val="75000"/>
                  </a:schemeClr>
                </a:solidFill>
              </a:endParaRPr>
            </a:p>
          </p:txBody>
        </p:sp>
        <p:sp>
          <p:nvSpPr>
            <p:cNvPr id="55404" name="Freeform 66"/>
            <p:cNvSpPr>
              <a:spLocks/>
            </p:cNvSpPr>
            <p:nvPr/>
          </p:nvSpPr>
          <p:spPr bwMode="blackGray">
            <a:xfrm>
              <a:off x="3681" y="3461"/>
              <a:ext cx="311" cy="190"/>
            </a:xfrm>
            <a:custGeom>
              <a:avLst/>
              <a:gdLst>
                <a:gd name="T0" fmla="*/ 0 w 1870"/>
                <a:gd name="T1" fmla="*/ 0 h 1137"/>
                <a:gd name="T2" fmla="*/ 0 w 1870"/>
                <a:gd name="T3" fmla="*/ 0 h 1137"/>
                <a:gd name="T4" fmla="*/ 0 w 1870"/>
                <a:gd name="T5" fmla="*/ 0 h 1137"/>
                <a:gd name="T6" fmla="*/ 0 w 1870"/>
                <a:gd name="T7" fmla="*/ 0 h 1137"/>
                <a:gd name="T8" fmla="*/ 0 w 1870"/>
                <a:gd name="T9" fmla="*/ 0 h 1137"/>
                <a:gd name="T10" fmla="*/ 0 w 1870"/>
                <a:gd name="T11" fmla="*/ 0 h 1137"/>
                <a:gd name="T12" fmla="*/ 0 w 1870"/>
                <a:gd name="T13" fmla="*/ 0 h 1137"/>
                <a:gd name="T14" fmla="*/ 0 60000 65536"/>
                <a:gd name="T15" fmla="*/ 0 60000 65536"/>
                <a:gd name="T16" fmla="*/ 0 60000 65536"/>
                <a:gd name="T17" fmla="*/ 0 60000 65536"/>
                <a:gd name="T18" fmla="*/ 0 60000 65536"/>
                <a:gd name="T19" fmla="*/ 0 60000 65536"/>
                <a:gd name="T20" fmla="*/ 0 60000 65536"/>
                <a:gd name="T21" fmla="*/ 0 w 1870"/>
                <a:gd name="T22" fmla="*/ 0 h 1137"/>
                <a:gd name="T23" fmla="*/ 1870 w 1870"/>
                <a:gd name="T24" fmla="*/ 1137 h 1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0" h="1137">
                  <a:moveTo>
                    <a:pt x="0" y="295"/>
                  </a:moveTo>
                  <a:lnTo>
                    <a:pt x="1386" y="1137"/>
                  </a:lnTo>
                  <a:lnTo>
                    <a:pt x="1870" y="807"/>
                  </a:lnTo>
                  <a:lnTo>
                    <a:pt x="480" y="0"/>
                  </a:lnTo>
                  <a:lnTo>
                    <a:pt x="0" y="295"/>
                  </a:lnTo>
                  <a:close/>
                </a:path>
              </a:pathLst>
            </a:custGeom>
            <a:solidFill>
              <a:srgbClr val="ECF3F3"/>
            </a:solidFill>
            <a:ln w="9525">
              <a:noFill/>
              <a:round/>
              <a:headEnd/>
              <a:tailEnd/>
            </a:ln>
          </p:spPr>
          <p:txBody>
            <a:bodyPr/>
            <a:lstStyle/>
            <a:p>
              <a:endParaRPr lang="en-US">
                <a:solidFill>
                  <a:schemeClr val="bg1">
                    <a:lumMod val="75000"/>
                  </a:schemeClr>
                </a:solidFill>
              </a:endParaRPr>
            </a:p>
          </p:txBody>
        </p:sp>
        <p:sp>
          <p:nvSpPr>
            <p:cNvPr id="55405" name="Freeform 67"/>
            <p:cNvSpPr>
              <a:spLocks/>
            </p:cNvSpPr>
            <p:nvPr/>
          </p:nvSpPr>
          <p:spPr bwMode="blackGray">
            <a:xfrm>
              <a:off x="3681" y="3510"/>
              <a:ext cx="231" cy="143"/>
            </a:xfrm>
            <a:custGeom>
              <a:avLst/>
              <a:gdLst>
                <a:gd name="T0" fmla="*/ 0 w 1386"/>
                <a:gd name="T1" fmla="*/ 0 h 857"/>
                <a:gd name="T2" fmla="*/ 0 w 1386"/>
                <a:gd name="T3" fmla="*/ 0 h 857"/>
                <a:gd name="T4" fmla="*/ 0 w 1386"/>
                <a:gd name="T5" fmla="*/ 0 h 857"/>
                <a:gd name="T6" fmla="*/ 0 w 1386"/>
                <a:gd name="T7" fmla="*/ 0 h 857"/>
                <a:gd name="T8" fmla="*/ 0 w 1386"/>
                <a:gd name="T9" fmla="*/ 0 h 857"/>
                <a:gd name="T10" fmla="*/ 0 w 1386"/>
                <a:gd name="T11" fmla="*/ 0 h 857"/>
                <a:gd name="T12" fmla="*/ 0 w 1386"/>
                <a:gd name="T13" fmla="*/ 0 h 857"/>
                <a:gd name="T14" fmla="*/ 0 60000 65536"/>
                <a:gd name="T15" fmla="*/ 0 60000 65536"/>
                <a:gd name="T16" fmla="*/ 0 60000 65536"/>
                <a:gd name="T17" fmla="*/ 0 60000 65536"/>
                <a:gd name="T18" fmla="*/ 0 60000 65536"/>
                <a:gd name="T19" fmla="*/ 0 60000 65536"/>
                <a:gd name="T20" fmla="*/ 0 60000 65536"/>
                <a:gd name="T21" fmla="*/ 0 w 1386"/>
                <a:gd name="T22" fmla="*/ 0 h 857"/>
                <a:gd name="T23" fmla="*/ 1386 w 1386"/>
                <a:gd name="T24" fmla="*/ 857 h 8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6" h="857">
                  <a:moveTo>
                    <a:pt x="0" y="0"/>
                  </a:moveTo>
                  <a:lnTo>
                    <a:pt x="1386" y="842"/>
                  </a:lnTo>
                  <a:lnTo>
                    <a:pt x="1386" y="857"/>
                  </a:lnTo>
                  <a:lnTo>
                    <a:pt x="4" y="23"/>
                  </a:lnTo>
                  <a:lnTo>
                    <a:pt x="0" y="0"/>
                  </a:lnTo>
                  <a:close/>
                </a:path>
              </a:pathLst>
            </a:custGeom>
            <a:solidFill>
              <a:srgbClr val="6C7373"/>
            </a:solidFill>
            <a:ln w="9525">
              <a:noFill/>
              <a:round/>
              <a:headEnd/>
              <a:tailEnd/>
            </a:ln>
          </p:spPr>
          <p:txBody>
            <a:bodyPr/>
            <a:lstStyle/>
            <a:p>
              <a:endParaRPr lang="en-US">
                <a:solidFill>
                  <a:schemeClr val="bg1">
                    <a:lumMod val="75000"/>
                  </a:schemeClr>
                </a:solidFill>
              </a:endParaRPr>
            </a:p>
          </p:txBody>
        </p:sp>
        <p:sp>
          <p:nvSpPr>
            <p:cNvPr id="55406" name="Freeform 68"/>
            <p:cNvSpPr>
              <a:spLocks/>
            </p:cNvSpPr>
            <p:nvPr/>
          </p:nvSpPr>
          <p:spPr bwMode="blackGray">
            <a:xfrm>
              <a:off x="3912" y="3596"/>
              <a:ext cx="80" cy="57"/>
            </a:xfrm>
            <a:custGeom>
              <a:avLst/>
              <a:gdLst>
                <a:gd name="T0" fmla="*/ 0 w 480"/>
                <a:gd name="T1" fmla="*/ 0 h 345"/>
                <a:gd name="T2" fmla="*/ 0 w 480"/>
                <a:gd name="T3" fmla="*/ 0 h 345"/>
                <a:gd name="T4" fmla="*/ 0 w 480"/>
                <a:gd name="T5" fmla="*/ 0 h 345"/>
                <a:gd name="T6" fmla="*/ 0 w 480"/>
                <a:gd name="T7" fmla="*/ 0 h 345"/>
                <a:gd name="T8" fmla="*/ 0 w 480"/>
                <a:gd name="T9" fmla="*/ 0 h 345"/>
                <a:gd name="T10" fmla="*/ 0 w 480"/>
                <a:gd name="T11" fmla="*/ 0 h 345"/>
                <a:gd name="T12" fmla="*/ 0 w 480"/>
                <a:gd name="T13" fmla="*/ 0 h 345"/>
                <a:gd name="T14" fmla="*/ 0 60000 65536"/>
                <a:gd name="T15" fmla="*/ 0 60000 65536"/>
                <a:gd name="T16" fmla="*/ 0 60000 65536"/>
                <a:gd name="T17" fmla="*/ 0 60000 65536"/>
                <a:gd name="T18" fmla="*/ 0 60000 65536"/>
                <a:gd name="T19" fmla="*/ 0 60000 65536"/>
                <a:gd name="T20" fmla="*/ 0 60000 65536"/>
                <a:gd name="T21" fmla="*/ 0 w 480"/>
                <a:gd name="T22" fmla="*/ 0 h 345"/>
                <a:gd name="T23" fmla="*/ 480 w 480"/>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345">
                  <a:moveTo>
                    <a:pt x="480" y="0"/>
                  </a:moveTo>
                  <a:lnTo>
                    <a:pt x="0" y="330"/>
                  </a:lnTo>
                  <a:lnTo>
                    <a:pt x="0" y="345"/>
                  </a:lnTo>
                  <a:lnTo>
                    <a:pt x="480" y="22"/>
                  </a:lnTo>
                  <a:lnTo>
                    <a:pt x="480" y="0"/>
                  </a:lnTo>
                  <a:close/>
                </a:path>
              </a:pathLst>
            </a:custGeom>
            <a:solidFill>
              <a:srgbClr val="2C3333"/>
            </a:solidFill>
            <a:ln w="9525">
              <a:noFill/>
              <a:round/>
              <a:headEnd/>
              <a:tailEnd/>
            </a:ln>
          </p:spPr>
          <p:txBody>
            <a:bodyPr/>
            <a:lstStyle/>
            <a:p>
              <a:endParaRPr lang="en-US">
                <a:solidFill>
                  <a:schemeClr val="bg1">
                    <a:lumMod val="75000"/>
                  </a:schemeClr>
                </a:solidFill>
              </a:endParaRPr>
            </a:p>
          </p:txBody>
        </p:sp>
        <p:sp>
          <p:nvSpPr>
            <p:cNvPr id="55407" name="Freeform 69"/>
            <p:cNvSpPr>
              <a:spLocks/>
            </p:cNvSpPr>
            <p:nvPr/>
          </p:nvSpPr>
          <p:spPr bwMode="blackGray">
            <a:xfrm>
              <a:off x="3667" y="3509"/>
              <a:ext cx="249" cy="159"/>
            </a:xfrm>
            <a:custGeom>
              <a:avLst/>
              <a:gdLst>
                <a:gd name="T0" fmla="*/ 0 w 1492"/>
                <a:gd name="T1" fmla="*/ 0 h 957"/>
                <a:gd name="T2" fmla="*/ 0 w 1492"/>
                <a:gd name="T3" fmla="*/ 0 h 957"/>
                <a:gd name="T4" fmla="*/ 0 w 1492"/>
                <a:gd name="T5" fmla="*/ 0 h 957"/>
                <a:gd name="T6" fmla="*/ 0 w 1492"/>
                <a:gd name="T7" fmla="*/ 0 h 957"/>
                <a:gd name="T8" fmla="*/ 0 w 1492"/>
                <a:gd name="T9" fmla="*/ 0 h 957"/>
                <a:gd name="T10" fmla="*/ 0 w 1492"/>
                <a:gd name="T11" fmla="*/ 0 h 957"/>
                <a:gd name="T12" fmla="*/ 0 w 1492"/>
                <a:gd name="T13" fmla="*/ 0 h 957"/>
                <a:gd name="T14" fmla="*/ 0 60000 65536"/>
                <a:gd name="T15" fmla="*/ 0 60000 65536"/>
                <a:gd name="T16" fmla="*/ 0 60000 65536"/>
                <a:gd name="T17" fmla="*/ 0 60000 65536"/>
                <a:gd name="T18" fmla="*/ 0 60000 65536"/>
                <a:gd name="T19" fmla="*/ 0 60000 65536"/>
                <a:gd name="T20" fmla="*/ 0 60000 65536"/>
                <a:gd name="T21" fmla="*/ 0 w 1492"/>
                <a:gd name="T22" fmla="*/ 0 h 957"/>
                <a:gd name="T23" fmla="*/ 1492 w 1492"/>
                <a:gd name="T24" fmla="*/ 957 h 9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92" h="957">
                  <a:moveTo>
                    <a:pt x="0" y="0"/>
                  </a:moveTo>
                  <a:lnTo>
                    <a:pt x="1492" y="903"/>
                  </a:lnTo>
                  <a:lnTo>
                    <a:pt x="1492" y="957"/>
                  </a:lnTo>
                  <a:lnTo>
                    <a:pt x="5" y="53"/>
                  </a:lnTo>
                  <a:lnTo>
                    <a:pt x="0" y="1"/>
                  </a:lnTo>
                  <a:lnTo>
                    <a:pt x="0" y="0"/>
                  </a:lnTo>
                  <a:close/>
                </a:path>
              </a:pathLst>
            </a:custGeom>
            <a:solidFill>
              <a:srgbClr val="6C7373"/>
            </a:solidFill>
            <a:ln w="9525">
              <a:noFill/>
              <a:round/>
              <a:headEnd/>
              <a:tailEnd/>
            </a:ln>
          </p:spPr>
          <p:txBody>
            <a:bodyPr/>
            <a:lstStyle/>
            <a:p>
              <a:endParaRPr lang="en-US">
                <a:solidFill>
                  <a:schemeClr val="bg1">
                    <a:lumMod val="75000"/>
                  </a:schemeClr>
                </a:solidFill>
              </a:endParaRPr>
            </a:p>
          </p:txBody>
        </p:sp>
        <p:sp>
          <p:nvSpPr>
            <p:cNvPr id="55408" name="Freeform 70"/>
            <p:cNvSpPr>
              <a:spLocks/>
            </p:cNvSpPr>
            <p:nvPr/>
          </p:nvSpPr>
          <p:spPr bwMode="blackGray">
            <a:xfrm>
              <a:off x="3916" y="3598"/>
              <a:ext cx="90" cy="70"/>
            </a:xfrm>
            <a:custGeom>
              <a:avLst/>
              <a:gdLst>
                <a:gd name="T0" fmla="*/ 0 w 544"/>
                <a:gd name="T1" fmla="*/ 0 h 426"/>
                <a:gd name="T2" fmla="*/ 0 w 544"/>
                <a:gd name="T3" fmla="*/ 0 h 426"/>
                <a:gd name="T4" fmla="*/ 0 w 544"/>
                <a:gd name="T5" fmla="*/ 0 h 426"/>
                <a:gd name="T6" fmla="*/ 0 w 544"/>
                <a:gd name="T7" fmla="*/ 0 h 426"/>
                <a:gd name="T8" fmla="*/ 0 w 544"/>
                <a:gd name="T9" fmla="*/ 0 h 426"/>
                <a:gd name="T10" fmla="*/ 0 w 544"/>
                <a:gd name="T11" fmla="*/ 0 h 426"/>
                <a:gd name="T12" fmla="*/ 0 w 544"/>
                <a:gd name="T13" fmla="*/ 0 h 426"/>
                <a:gd name="T14" fmla="*/ 0 60000 65536"/>
                <a:gd name="T15" fmla="*/ 0 60000 65536"/>
                <a:gd name="T16" fmla="*/ 0 60000 65536"/>
                <a:gd name="T17" fmla="*/ 0 60000 65536"/>
                <a:gd name="T18" fmla="*/ 0 60000 65536"/>
                <a:gd name="T19" fmla="*/ 0 60000 65536"/>
                <a:gd name="T20" fmla="*/ 0 60000 65536"/>
                <a:gd name="T21" fmla="*/ 0 w 544"/>
                <a:gd name="T22" fmla="*/ 0 h 426"/>
                <a:gd name="T23" fmla="*/ 544 w 544"/>
                <a:gd name="T24" fmla="*/ 426 h 4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26">
                  <a:moveTo>
                    <a:pt x="544" y="0"/>
                  </a:moveTo>
                  <a:lnTo>
                    <a:pt x="0" y="372"/>
                  </a:lnTo>
                  <a:lnTo>
                    <a:pt x="0" y="426"/>
                  </a:lnTo>
                  <a:lnTo>
                    <a:pt x="544" y="114"/>
                  </a:lnTo>
                  <a:lnTo>
                    <a:pt x="544" y="1"/>
                  </a:lnTo>
                  <a:lnTo>
                    <a:pt x="544" y="0"/>
                  </a:lnTo>
                  <a:close/>
                </a:path>
              </a:pathLst>
            </a:custGeom>
            <a:solidFill>
              <a:srgbClr val="2C3333"/>
            </a:solidFill>
            <a:ln w="9525">
              <a:noFill/>
              <a:round/>
              <a:headEnd/>
              <a:tailEnd/>
            </a:ln>
          </p:spPr>
          <p:txBody>
            <a:bodyPr/>
            <a:lstStyle/>
            <a:p>
              <a:endParaRPr lang="en-US">
                <a:solidFill>
                  <a:schemeClr val="bg1">
                    <a:lumMod val="75000"/>
                  </a:schemeClr>
                </a:solidFill>
              </a:endParaRPr>
            </a:p>
          </p:txBody>
        </p:sp>
        <p:sp>
          <p:nvSpPr>
            <p:cNvPr id="55409" name="Freeform 71"/>
            <p:cNvSpPr>
              <a:spLocks/>
            </p:cNvSpPr>
            <p:nvPr/>
          </p:nvSpPr>
          <p:spPr bwMode="blackGray">
            <a:xfrm>
              <a:off x="3692" y="3478"/>
              <a:ext cx="273" cy="167"/>
            </a:xfrm>
            <a:custGeom>
              <a:avLst/>
              <a:gdLst>
                <a:gd name="T0" fmla="*/ 0 w 1636"/>
                <a:gd name="T1" fmla="*/ 0 h 1005"/>
                <a:gd name="T2" fmla="*/ 0 w 1636"/>
                <a:gd name="T3" fmla="*/ 0 h 1005"/>
                <a:gd name="T4" fmla="*/ 0 w 1636"/>
                <a:gd name="T5" fmla="*/ 0 h 1005"/>
                <a:gd name="T6" fmla="*/ 0 w 1636"/>
                <a:gd name="T7" fmla="*/ 0 h 1005"/>
                <a:gd name="T8" fmla="*/ 0 w 1636"/>
                <a:gd name="T9" fmla="*/ 0 h 1005"/>
                <a:gd name="T10" fmla="*/ 0 w 1636"/>
                <a:gd name="T11" fmla="*/ 0 h 1005"/>
                <a:gd name="T12" fmla="*/ 0 w 1636"/>
                <a:gd name="T13" fmla="*/ 0 h 1005"/>
                <a:gd name="T14" fmla="*/ 0 w 1636"/>
                <a:gd name="T15" fmla="*/ 0 h 1005"/>
                <a:gd name="T16" fmla="*/ 0 w 1636"/>
                <a:gd name="T17" fmla="*/ 0 h 1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36"/>
                <a:gd name="T28" fmla="*/ 0 h 1005"/>
                <a:gd name="T29" fmla="*/ 1636 w 1636"/>
                <a:gd name="T30" fmla="*/ 1005 h 10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36" h="1005">
                  <a:moveTo>
                    <a:pt x="15" y="205"/>
                  </a:moveTo>
                  <a:lnTo>
                    <a:pt x="0" y="220"/>
                  </a:lnTo>
                  <a:lnTo>
                    <a:pt x="1304" y="1005"/>
                  </a:lnTo>
                  <a:lnTo>
                    <a:pt x="1636" y="796"/>
                  </a:lnTo>
                  <a:lnTo>
                    <a:pt x="1622" y="766"/>
                  </a:lnTo>
                  <a:lnTo>
                    <a:pt x="337" y="0"/>
                  </a:lnTo>
                  <a:lnTo>
                    <a:pt x="16" y="205"/>
                  </a:lnTo>
                  <a:lnTo>
                    <a:pt x="15" y="205"/>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55410" name="Freeform 72"/>
            <p:cNvSpPr>
              <a:spLocks/>
            </p:cNvSpPr>
            <p:nvPr/>
          </p:nvSpPr>
          <p:spPr bwMode="blackGray">
            <a:xfrm>
              <a:off x="3756" y="3465"/>
              <a:ext cx="186" cy="114"/>
            </a:xfrm>
            <a:custGeom>
              <a:avLst/>
              <a:gdLst>
                <a:gd name="T0" fmla="*/ 0 w 1114"/>
                <a:gd name="T1" fmla="*/ 0 h 679"/>
                <a:gd name="T2" fmla="*/ 0 w 1114"/>
                <a:gd name="T3" fmla="*/ 0 h 679"/>
                <a:gd name="T4" fmla="*/ 0 w 1114"/>
                <a:gd name="T5" fmla="*/ 0 h 679"/>
                <a:gd name="T6" fmla="*/ 0 w 1114"/>
                <a:gd name="T7" fmla="*/ 0 h 679"/>
                <a:gd name="T8" fmla="*/ 0 w 1114"/>
                <a:gd name="T9" fmla="*/ 0 h 679"/>
                <a:gd name="T10" fmla="*/ 0 w 1114"/>
                <a:gd name="T11" fmla="*/ 0 h 679"/>
                <a:gd name="T12" fmla="*/ 0 w 1114"/>
                <a:gd name="T13" fmla="*/ 0 h 679"/>
                <a:gd name="T14" fmla="*/ 0 w 1114"/>
                <a:gd name="T15" fmla="*/ 0 h 679"/>
                <a:gd name="T16" fmla="*/ 0 60000 65536"/>
                <a:gd name="T17" fmla="*/ 0 60000 65536"/>
                <a:gd name="T18" fmla="*/ 0 60000 65536"/>
                <a:gd name="T19" fmla="*/ 0 60000 65536"/>
                <a:gd name="T20" fmla="*/ 0 60000 65536"/>
                <a:gd name="T21" fmla="*/ 0 60000 65536"/>
                <a:gd name="T22" fmla="*/ 0 60000 65536"/>
                <a:gd name="T23" fmla="*/ 0 60000 65536"/>
                <a:gd name="T24" fmla="*/ 0 w 1114"/>
                <a:gd name="T25" fmla="*/ 0 h 679"/>
                <a:gd name="T26" fmla="*/ 1114 w 1114"/>
                <a:gd name="T27" fmla="*/ 679 h 6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14" h="679">
                  <a:moveTo>
                    <a:pt x="18" y="30"/>
                  </a:moveTo>
                  <a:lnTo>
                    <a:pt x="0" y="50"/>
                  </a:lnTo>
                  <a:lnTo>
                    <a:pt x="1061" y="679"/>
                  </a:lnTo>
                  <a:lnTo>
                    <a:pt x="1114" y="640"/>
                  </a:lnTo>
                  <a:lnTo>
                    <a:pt x="1103" y="618"/>
                  </a:lnTo>
                  <a:lnTo>
                    <a:pt x="68" y="0"/>
                  </a:lnTo>
                  <a:lnTo>
                    <a:pt x="18" y="30"/>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55411" name="Freeform 73"/>
            <p:cNvSpPr>
              <a:spLocks/>
            </p:cNvSpPr>
            <p:nvPr/>
          </p:nvSpPr>
          <p:spPr bwMode="blackGray">
            <a:xfrm>
              <a:off x="3739" y="3478"/>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1"/>
                  </a:lnTo>
                  <a:lnTo>
                    <a:pt x="50" y="0"/>
                  </a:lnTo>
                  <a:lnTo>
                    <a:pt x="95" y="26"/>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12" name="Freeform 74"/>
            <p:cNvSpPr>
              <a:spLocks/>
            </p:cNvSpPr>
            <p:nvPr/>
          </p:nvSpPr>
          <p:spPr bwMode="blackGray">
            <a:xfrm>
              <a:off x="3758" y="3466"/>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13" name="Freeform 75"/>
            <p:cNvSpPr>
              <a:spLocks/>
            </p:cNvSpPr>
            <p:nvPr/>
          </p:nvSpPr>
          <p:spPr bwMode="blackGray">
            <a:xfrm>
              <a:off x="3727" y="3485"/>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6"/>
                  </a:moveTo>
                  <a:lnTo>
                    <a:pt x="0" y="30"/>
                  </a:lnTo>
                  <a:lnTo>
                    <a:pt x="49" y="0"/>
                  </a:lnTo>
                  <a:lnTo>
                    <a:pt x="95" y="27"/>
                  </a:lnTo>
                  <a:lnTo>
                    <a:pt x="45" y="57"/>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14" name="Freeform 76"/>
            <p:cNvSpPr>
              <a:spLocks/>
            </p:cNvSpPr>
            <p:nvPr/>
          </p:nvSpPr>
          <p:spPr bwMode="blackGray">
            <a:xfrm>
              <a:off x="3716" y="3492"/>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15" name="Freeform 77"/>
            <p:cNvSpPr>
              <a:spLocks/>
            </p:cNvSpPr>
            <p:nvPr/>
          </p:nvSpPr>
          <p:spPr bwMode="blackGray">
            <a:xfrm>
              <a:off x="3705" y="3499"/>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0"/>
                  </a:lnTo>
                  <a:lnTo>
                    <a:pt x="50" y="0"/>
                  </a:lnTo>
                  <a:lnTo>
                    <a:pt x="95" y="26"/>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16" name="Freeform 78"/>
            <p:cNvSpPr>
              <a:spLocks/>
            </p:cNvSpPr>
            <p:nvPr/>
          </p:nvSpPr>
          <p:spPr bwMode="blackGray">
            <a:xfrm>
              <a:off x="3693" y="3507"/>
              <a:ext cx="16" cy="9"/>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30"/>
                  </a:lnTo>
                  <a:lnTo>
                    <a:pt x="49" y="0"/>
                  </a:lnTo>
                  <a:lnTo>
                    <a:pt x="95"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17" name="Freeform 79"/>
            <p:cNvSpPr>
              <a:spLocks/>
            </p:cNvSpPr>
            <p:nvPr/>
          </p:nvSpPr>
          <p:spPr bwMode="blackGray">
            <a:xfrm>
              <a:off x="3749" y="3484"/>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6"/>
                  </a:moveTo>
                  <a:lnTo>
                    <a:pt x="0" y="30"/>
                  </a:lnTo>
                  <a:lnTo>
                    <a:pt x="50" y="0"/>
                  </a:lnTo>
                  <a:lnTo>
                    <a:pt x="95" y="27"/>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18" name="Freeform 80"/>
            <p:cNvSpPr>
              <a:spLocks/>
            </p:cNvSpPr>
            <p:nvPr/>
          </p:nvSpPr>
          <p:spPr bwMode="blackGray">
            <a:xfrm>
              <a:off x="3768" y="3472"/>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9"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19" name="Freeform 81"/>
            <p:cNvSpPr>
              <a:spLocks/>
            </p:cNvSpPr>
            <p:nvPr/>
          </p:nvSpPr>
          <p:spPr bwMode="blackGray">
            <a:xfrm>
              <a:off x="3738" y="3491"/>
              <a:ext cx="15" cy="9"/>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w 93"/>
                <a:gd name="T13" fmla="*/ 0 h 57"/>
                <a:gd name="T14" fmla="*/ 0 60000 65536"/>
                <a:gd name="T15" fmla="*/ 0 60000 65536"/>
                <a:gd name="T16" fmla="*/ 0 60000 65536"/>
                <a:gd name="T17" fmla="*/ 0 60000 65536"/>
                <a:gd name="T18" fmla="*/ 0 60000 65536"/>
                <a:gd name="T19" fmla="*/ 0 60000 65536"/>
                <a:gd name="T20" fmla="*/ 0 60000 65536"/>
                <a:gd name="T21" fmla="*/ 0 w 93"/>
                <a:gd name="T22" fmla="*/ 0 h 57"/>
                <a:gd name="T23" fmla="*/ 93 w 93"/>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7">
                  <a:moveTo>
                    <a:pt x="45" y="56"/>
                  </a:moveTo>
                  <a:lnTo>
                    <a:pt x="0" y="30"/>
                  </a:lnTo>
                  <a:lnTo>
                    <a:pt x="48" y="0"/>
                  </a:lnTo>
                  <a:lnTo>
                    <a:pt x="93" y="27"/>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20" name="Freeform 82"/>
            <p:cNvSpPr>
              <a:spLocks/>
            </p:cNvSpPr>
            <p:nvPr/>
          </p:nvSpPr>
          <p:spPr bwMode="blackGray">
            <a:xfrm>
              <a:off x="3726" y="3498"/>
              <a:ext cx="16"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5" y="58"/>
                  </a:moveTo>
                  <a:lnTo>
                    <a:pt x="0" y="30"/>
                  </a:lnTo>
                  <a:lnTo>
                    <a:pt x="50" y="0"/>
                  </a:lnTo>
                  <a:lnTo>
                    <a:pt x="95" y="27"/>
                  </a:lnTo>
                  <a:lnTo>
                    <a:pt x="46" y="58"/>
                  </a:lnTo>
                  <a:lnTo>
                    <a:pt x="45" y="58"/>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21" name="Freeform 83"/>
            <p:cNvSpPr>
              <a:spLocks/>
            </p:cNvSpPr>
            <p:nvPr/>
          </p:nvSpPr>
          <p:spPr bwMode="blackGray">
            <a:xfrm>
              <a:off x="3715" y="3505"/>
              <a:ext cx="15"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6"/>
                  </a:moveTo>
                  <a:lnTo>
                    <a:pt x="0" y="30"/>
                  </a:lnTo>
                  <a:lnTo>
                    <a:pt x="49" y="0"/>
                  </a:lnTo>
                  <a:lnTo>
                    <a:pt x="94" y="26"/>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22" name="Freeform 84"/>
            <p:cNvSpPr>
              <a:spLocks/>
            </p:cNvSpPr>
            <p:nvPr/>
          </p:nvSpPr>
          <p:spPr bwMode="blackGray">
            <a:xfrm>
              <a:off x="3703" y="3512"/>
              <a:ext cx="16"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30"/>
                  </a:lnTo>
                  <a:lnTo>
                    <a:pt x="49" y="0"/>
                  </a:lnTo>
                  <a:lnTo>
                    <a:pt x="95" y="27"/>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23" name="Freeform 85"/>
            <p:cNvSpPr>
              <a:spLocks/>
            </p:cNvSpPr>
            <p:nvPr/>
          </p:nvSpPr>
          <p:spPr bwMode="blackGray">
            <a:xfrm>
              <a:off x="3759" y="3490"/>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50" y="0"/>
                  </a:lnTo>
                  <a:lnTo>
                    <a:pt x="95" y="27"/>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24" name="Freeform 86"/>
            <p:cNvSpPr>
              <a:spLocks/>
            </p:cNvSpPr>
            <p:nvPr/>
          </p:nvSpPr>
          <p:spPr bwMode="blackGray">
            <a:xfrm>
              <a:off x="3778" y="3478"/>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6" y="56"/>
                  </a:moveTo>
                  <a:lnTo>
                    <a:pt x="0" y="30"/>
                  </a:lnTo>
                  <a:lnTo>
                    <a:pt x="49" y="0"/>
                  </a:lnTo>
                  <a:lnTo>
                    <a:pt x="94" y="27"/>
                  </a:lnTo>
                  <a:lnTo>
                    <a:pt x="46"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25" name="Freeform 87"/>
            <p:cNvSpPr>
              <a:spLocks/>
            </p:cNvSpPr>
            <p:nvPr/>
          </p:nvSpPr>
          <p:spPr bwMode="blackGray">
            <a:xfrm>
              <a:off x="3748" y="3497"/>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6"/>
                  </a:lnTo>
                  <a:lnTo>
                    <a:pt x="47"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26" name="Freeform 88"/>
            <p:cNvSpPr>
              <a:spLocks/>
            </p:cNvSpPr>
            <p:nvPr/>
          </p:nvSpPr>
          <p:spPr bwMode="blackGray">
            <a:xfrm>
              <a:off x="3736" y="3504"/>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6"/>
                  </a:moveTo>
                  <a:lnTo>
                    <a:pt x="0" y="31"/>
                  </a:lnTo>
                  <a:lnTo>
                    <a:pt x="48" y="0"/>
                  </a:lnTo>
                  <a:lnTo>
                    <a:pt x="94" y="27"/>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27" name="Freeform 89"/>
            <p:cNvSpPr>
              <a:spLocks/>
            </p:cNvSpPr>
            <p:nvPr/>
          </p:nvSpPr>
          <p:spPr bwMode="blackGray">
            <a:xfrm>
              <a:off x="3726" y="3512"/>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9"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28" name="Freeform 90"/>
            <p:cNvSpPr>
              <a:spLocks/>
            </p:cNvSpPr>
            <p:nvPr/>
          </p:nvSpPr>
          <p:spPr bwMode="blackGray">
            <a:xfrm>
              <a:off x="3770" y="3496"/>
              <a:ext cx="16" cy="10"/>
            </a:xfrm>
            <a:custGeom>
              <a:avLst/>
              <a:gdLst>
                <a:gd name="T0" fmla="*/ 0 w 96"/>
                <a:gd name="T1" fmla="*/ 0 h 58"/>
                <a:gd name="T2" fmla="*/ 0 w 96"/>
                <a:gd name="T3" fmla="*/ 0 h 58"/>
                <a:gd name="T4" fmla="*/ 0 w 96"/>
                <a:gd name="T5" fmla="*/ 0 h 58"/>
                <a:gd name="T6" fmla="*/ 0 w 96"/>
                <a:gd name="T7" fmla="*/ 0 h 58"/>
                <a:gd name="T8" fmla="*/ 0 w 96"/>
                <a:gd name="T9" fmla="*/ 0 h 58"/>
                <a:gd name="T10" fmla="*/ 0 w 96"/>
                <a:gd name="T11" fmla="*/ 0 h 58"/>
                <a:gd name="T12" fmla="*/ 0 w 96"/>
                <a:gd name="T13" fmla="*/ 0 h 58"/>
                <a:gd name="T14" fmla="*/ 0 60000 65536"/>
                <a:gd name="T15" fmla="*/ 0 60000 65536"/>
                <a:gd name="T16" fmla="*/ 0 60000 65536"/>
                <a:gd name="T17" fmla="*/ 0 60000 65536"/>
                <a:gd name="T18" fmla="*/ 0 60000 65536"/>
                <a:gd name="T19" fmla="*/ 0 60000 65536"/>
                <a:gd name="T20" fmla="*/ 0 60000 65536"/>
                <a:gd name="T21" fmla="*/ 0 w 96"/>
                <a:gd name="T22" fmla="*/ 0 h 58"/>
                <a:gd name="T23" fmla="*/ 96 w 9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58">
                  <a:moveTo>
                    <a:pt x="46" y="57"/>
                  </a:moveTo>
                  <a:lnTo>
                    <a:pt x="0" y="31"/>
                  </a:lnTo>
                  <a:lnTo>
                    <a:pt x="50" y="0"/>
                  </a:lnTo>
                  <a:lnTo>
                    <a:pt x="96" y="28"/>
                  </a:lnTo>
                  <a:lnTo>
                    <a:pt x="46" y="58"/>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29" name="Freeform 91"/>
            <p:cNvSpPr>
              <a:spLocks/>
            </p:cNvSpPr>
            <p:nvPr/>
          </p:nvSpPr>
          <p:spPr bwMode="blackGray">
            <a:xfrm>
              <a:off x="3789" y="3485"/>
              <a:ext cx="15"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6"/>
                  </a:lnTo>
                  <a:lnTo>
                    <a:pt x="46"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30" name="Freeform 92"/>
            <p:cNvSpPr>
              <a:spLocks/>
            </p:cNvSpPr>
            <p:nvPr/>
          </p:nvSpPr>
          <p:spPr bwMode="blackGray">
            <a:xfrm>
              <a:off x="3758" y="3503"/>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6" y="57"/>
                  </a:moveTo>
                  <a:lnTo>
                    <a:pt x="0" y="31"/>
                  </a:lnTo>
                  <a:lnTo>
                    <a:pt x="49" y="0"/>
                  </a:lnTo>
                  <a:lnTo>
                    <a:pt x="94" y="28"/>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31" name="Freeform 93"/>
            <p:cNvSpPr>
              <a:spLocks/>
            </p:cNvSpPr>
            <p:nvPr/>
          </p:nvSpPr>
          <p:spPr bwMode="blackGray">
            <a:xfrm>
              <a:off x="3747" y="3510"/>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1"/>
                  </a:lnTo>
                  <a:lnTo>
                    <a:pt x="50" y="0"/>
                  </a:lnTo>
                  <a:lnTo>
                    <a:pt x="95"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32" name="Freeform 94"/>
            <p:cNvSpPr>
              <a:spLocks/>
            </p:cNvSpPr>
            <p:nvPr/>
          </p:nvSpPr>
          <p:spPr bwMode="blackGray">
            <a:xfrm>
              <a:off x="3736" y="3517"/>
              <a:ext cx="15"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6" y="57"/>
                  </a:moveTo>
                  <a:lnTo>
                    <a:pt x="0" y="31"/>
                  </a:lnTo>
                  <a:lnTo>
                    <a:pt x="49" y="0"/>
                  </a:lnTo>
                  <a:lnTo>
                    <a:pt x="94" y="26"/>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33" name="Freeform 95"/>
            <p:cNvSpPr>
              <a:spLocks/>
            </p:cNvSpPr>
            <p:nvPr/>
          </p:nvSpPr>
          <p:spPr bwMode="blackGray">
            <a:xfrm>
              <a:off x="3724" y="3525"/>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34" name="Freeform 96"/>
            <p:cNvSpPr>
              <a:spLocks/>
            </p:cNvSpPr>
            <p:nvPr/>
          </p:nvSpPr>
          <p:spPr bwMode="blackGray">
            <a:xfrm>
              <a:off x="3780" y="3502"/>
              <a:ext cx="15"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29"/>
                  </a:lnTo>
                  <a:lnTo>
                    <a:pt x="50" y="0"/>
                  </a:lnTo>
                  <a:lnTo>
                    <a:pt x="95"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35" name="Freeform 97"/>
            <p:cNvSpPr>
              <a:spLocks/>
            </p:cNvSpPr>
            <p:nvPr/>
          </p:nvSpPr>
          <p:spPr bwMode="blackGray">
            <a:xfrm>
              <a:off x="3799" y="3490"/>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1"/>
                  </a:lnTo>
                  <a:lnTo>
                    <a:pt x="48" y="0"/>
                  </a:lnTo>
                  <a:lnTo>
                    <a:pt x="95"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36" name="Freeform 98"/>
            <p:cNvSpPr>
              <a:spLocks/>
            </p:cNvSpPr>
            <p:nvPr/>
          </p:nvSpPr>
          <p:spPr bwMode="blackGray">
            <a:xfrm>
              <a:off x="3768" y="3510"/>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9"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37" name="Freeform 99"/>
            <p:cNvSpPr>
              <a:spLocks/>
            </p:cNvSpPr>
            <p:nvPr/>
          </p:nvSpPr>
          <p:spPr bwMode="blackGray">
            <a:xfrm>
              <a:off x="3757" y="3517"/>
              <a:ext cx="16" cy="9"/>
            </a:xfrm>
            <a:custGeom>
              <a:avLst/>
              <a:gdLst>
                <a:gd name="T0" fmla="*/ 0 w 93"/>
                <a:gd name="T1" fmla="*/ 0 h 56"/>
                <a:gd name="T2" fmla="*/ 0 w 93"/>
                <a:gd name="T3" fmla="*/ 0 h 56"/>
                <a:gd name="T4" fmla="*/ 0 w 93"/>
                <a:gd name="T5" fmla="*/ 0 h 56"/>
                <a:gd name="T6" fmla="*/ 0 w 93"/>
                <a:gd name="T7" fmla="*/ 0 h 56"/>
                <a:gd name="T8" fmla="*/ 0 w 93"/>
                <a:gd name="T9" fmla="*/ 0 h 56"/>
                <a:gd name="T10" fmla="*/ 0 w 93"/>
                <a:gd name="T11" fmla="*/ 0 h 56"/>
                <a:gd name="T12" fmla="*/ 0 w 93"/>
                <a:gd name="T13" fmla="*/ 0 h 56"/>
                <a:gd name="T14" fmla="*/ 0 60000 65536"/>
                <a:gd name="T15" fmla="*/ 0 60000 65536"/>
                <a:gd name="T16" fmla="*/ 0 60000 65536"/>
                <a:gd name="T17" fmla="*/ 0 60000 65536"/>
                <a:gd name="T18" fmla="*/ 0 60000 65536"/>
                <a:gd name="T19" fmla="*/ 0 60000 65536"/>
                <a:gd name="T20" fmla="*/ 0 60000 65536"/>
                <a:gd name="T21" fmla="*/ 0 w 93"/>
                <a:gd name="T22" fmla="*/ 0 h 56"/>
                <a:gd name="T23" fmla="*/ 93 w 93"/>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6">
                  <a:moveTo>
                    <a:pt x="45" y="55"/>
                  </a:moveTo>
                  <a:lnTo>
                    <a:pt x="0" y="29"/>
                  </a:lnTo>
                  <a:lnTo>
                    <a:pt x="48" y="0"/>
                  </a:lnTo>
                  <a:lnTo>
                    <a:pt x="93" y="26"/>
                  </a:lnTo>
                  <a:lnTo>
                    <a:pt x="45" y="56"/>
                  </a:lnTo>
                  <a:lnTo>
                    <a:pt x="45" y="55"/>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38" name="Freeform 100"/>
            <p:cNvSpPr>
              <a:spLocks/>
            </p:cNvSpPr>
            <p:nvPr/>
          </p:nvSpPr>
          <p:spPr bwMode="blackGray">
            <a:xfrm>
              <a:off x="3746" y="3524"/>
              <a:ext cx="15" cy="9"/>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5" y="57"/>
                  </a:moveTo>
                  <a:lnTo>
                    <a:pt x="0" y="31"/>
                  </a:lnTo>
                  <a:lnTo>
                    <a:pt x="50" y="0"/>
                  </a:lnTo>
                  <a:lnTo>
                    <a:pt x="95" y="28"/>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39" name="Freeform 101"/>
            <p:cNvSpPr>
              <a:spLocks/>
            </p:cNvSpPr>
            <p:nvPr/>
          </p:nvSpPr>
          <p:spPr bwMode="blackGray">
            <a:xfrm>
              <a:off x="3734" y="3531"/>
              <a:ext cx="16" cy="9"/>
            </a:xfrm>
            <a:custGeom>
              <a:avLst/>
              <a:gdLst>
                <a:gd name="T0" fmla="*/ 0 w 93"/>
                <a:gd name="T1" fmla="*/ 0 h 58"/>
                <a:gd name="T2" fmla="*/ 0 w 93"/>
                <a:gd name="T3" fmla="*/ 0 h 58"/>
                <a:gd name="T4" fmla="*/ 0 w 93"/>
                <a:gd name="T5" fmla="*/ 0 h 58"/>
                <a:gd name="T6" fmla="*/ 0 w 93"/>
                <a:gd name="T7" fmla="*/ 0 h 58"/>
                <a:gd name="T8" fmla="*/ 0 w 93"/>
                <a:gd name="T9" fmla="*/ 0 h 58"/>
                <a:gd name="T10" fmla="*/ 0 w 93"/>
                <a:gd name="T11" fmla="*/ 0 h 58"/>
                <a:gd name="T12" fmla="*/ 0 w 93"/>
                <a:gd name="T13" fmla="*/ 0 h 58"/>
                <a:gd name="T14" fmla="*/ 0 60000 65536"/>
                <a:gd name="T15" fmla="*/ 0 60000 65536"/>
                <a:gd name="T16" fmla="*/ 0 60000 65536"/>
                <a:gd name="T17" fmla="*/ 0 60000 65536"/>
                <a:gd name="T18" fmla="*/ 0 60000 65536"/>
                <a:gd name="T19" fmla="*/ 0 60000 65536"/>
                <a:gd name="T20" fmla="*/ 0 60000 65536"/>
                <a:gd name="T21" fmla="*/ 0 w 93"/>
                <a:gd name="T22" fmla="*/ 0 h 58"/>
                <a:gd name="T23" fmla="*/ 93 w 93"/>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8">
                  <a:moveTo>
                    <a:pt x="45" y="57"/>
                  </a:moveTo>
                  <a:lnTo>
                    <a:pt x="0" y="31"/>
                  </a:lnTo>
                  <a:lnTo>
                    <a:pt x="49" y="0"/>
                  </a:lnTo>
                  <a:lnTo>
                    <a:pt x="93" y="27"/>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0" name="Freeform 102"/>
            <p:cNvSpPr>
              <a:spLocks/>
            </p:cNvSpPr>
            <p:nvPr/>
          </p:nvSpPr>
          <p:spPr bwMode="blackGray">
            <a:xfrm>
              <a:off x="3790" y="3508"/>
              <a:ext cx="16"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60000 65536"/>
                <a:gd name="T13" fmla="*/ 0 60000 65536"/>
                <a:gd name="T14" fmla="*/ 0 60000 65536"/>
                <a:gd name="T15" fmla="*/ 0 60000 65536"/>
                <a:gd name="T16" fmla="*/ 0 60000 65536"/>
                <a:gd name="T17" fmla="*/ 0 60000 65536"/>
                <a:gd name="T18" fmla="*/ 0 w 95"/>
                <a:gd name="T19" fmla="*/ 0 h 56"/>
                <a:gd name="T20" fmla="*/ 95 w 9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5" h="56">
                  <a:moveTo>
                    <a:pt x="45" y="56"/>
                  </a:moveTo>
                  <a:lnTo>
                    <a:pt x="0" y="30"/>
                  </a:lnTo>
                  <a:lnTo>
                    <a:pt x="50" y="0"/>
                  </a:lnTo>
                  <a:lnTo>
                    <a:pt x="95"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1" name="Freeform 103"/>
            <p:cNvSpPr>
              <a:spLocks/>
            </p:cNvSpPr>
            <p:nvPr/>
          </p:nvSpPr>
          <p:spPr bwMode="blackGray">
            <a:xfrm>
              <a:off x="3809" y="3496"/>
              <a:ext cx="16" cy="10"/>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9" y="0"/>
                  </a:lnTo>
                  <a:lnTo>
                    <a:pt x="94" y="28"/>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2" name="Freeform 104"/>
            <p:cNvSpPr>
              <a:spLocks/>
            </p:cNvSpPr>
            <p:nvPr/>
          </p:nvSpPr>
          <p:spPr bwMode="blackGray">
            <a:xfrm>
              <a:off x="3779" y="3515"/>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60000 65536"/>
                <a:gd name="T13" fmla="*/ 0 60000 65536"/>
                <a:gd name="T14" fmla="*/ 0 60000 65536"/>
                <a:gd name="T15" fmla="*/ 0 60000 65536"/>
                <a:gd name="T16" fmla="*/ 0 60000 65536"/>
                <a:gd name="T17" fmla="*/ 0 60000 65536"/>
                <a:gd name="T18" fmla="*/ 0 w 94"/>
                <a:gd name="T19" fmla="*/ 0 h 56"/>
                <a:gd name="T20" fmla="*/ 94 w 9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4" h="56">
                  <a:moveTo>
                    <a:pt x="45" y="56"/>
                  </a:moveTo>
                  <a:lnTo>
                    <a:pt x="0" y="30"/>
                  </a:lnTo>
                  <a:lnTo>
                    <a:pt x="48"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3" name="Freeform 105"/>
            <p:cNvSpPr>
              <a:spLocks/>
            </p:cNvSpPr>
            <p:nvPr/>
          </p:nvSpPr>
          <p:spPr bwMode="blackGray">
            <a:xfrm>
              <a:off x="3768" y="3523"/>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9"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4" name="Freeform 106"/>
            <p:cNvSpPr>
              <a:spLocks/>
            </p:cNvSpPr>
            <p:nvPr/>
          </p:nvSpPr>
          <p:spPr bwMode="blackGray">
            <a:xfrm>
              <a:off x="3756" y="3530"/>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5" name="Freeform 107"/>
            <p:cNvSpPr>
              <a:spLocks/>
            </p:cNvSpPr>
            <p:nvPr/>
          </p:nvSpPr>
          <p:spPr bwMode="blackGray">
            <a:xfrm>
              <a:off x="3745" y="3537"/>
              <a:ext cx="16"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8"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6" name="Freeform 108"/>
            <p:cNvSpPr>
              <a:spLocks/>
            </p:cNvSpPr>
            <p:nvPr/>
          </p:nvSpPr>
          <p:spPr bwMode="blackGray">
            <a:xfrm>
              <a:off x="3801" y="3515"/>
              <a:ext cx="15"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7" name="Freeform 109"/>
            <p:cNvSpPr>
              <a:spLocks/>
            </p:cNvSpPr>
            <p:nvPr/>
          </p:nvSpPr>
          <p:spPr bwMode="blackGray">
            <a:xfrm>
              <a:off x="3819" y="3503"/>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49" y="0"/>
                  </a:lnTo>
                  <a:lnTo>
                    <a:pt x="95" y="26"/>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8" name="Freeform 110"/>
            <p:cNvSpPr>
              <a:spLocks/>
            </p:cNvSpPr>
            <p:nvPr/>
          </p:nvSpPr>
          <p:spPr bwMode="blackGray">
            <a:xfrm>
              <a:off x="3789" y="3522"/>
              <a:ext cx="16" cy="9"/>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60000 65536"/>
                <a:gd name="T13" fmla="*/ 0 60000 65536"/>
                <a:gd name="T14" fmla="*/ 0 60000 65536"/>
                <a:gd name="T15" fmla="*/ 0 60000 65536"/>
                <a:gd name="T16" fmla="*/ 0 60000 65536"/>
                <a:gd name="T17" fmla="*/ 0 60000 65536"/>
                <a:gd name="T18" fmla="*/ 0 w 94"/>
                <a:gd name="T19" fmla="*/ 0 h 58"/>
                <a:gd name="T20" fmla="*/ 94 w 94"/>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94" h="58">
                  <a:moveTo>
                    <a:pt x="45" y="58"/>
                  </a:moveTo>
                  <a:lnTo>
                    <a:pt x="0" y="31"/>
                  </a:lnTo>
                  <a:lnTo>
                    <a:pt x="48" y="0"/>
                  </a:lnTo>
                  <a:lnTo>
                    <a:pt x="94" y="27"/>
                  </a:lnTo>
                  <a:lnTo>
                    <a:pt x="45" y="58"/>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49" name="Freeform 111"/>
            <p:cNvSpPr>
              <a:spLocks/>
            </p:cNvSpPr>
            <p:nvPr/>
          </p:nvSpPr>
          <p:spPr bwMode="blackGray">
            <a:xfrm>
              <a:off x="3778" y="3529"/>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6" y="57"/>
                  </a:moveTo>
                  <a:lnTo>
                    <a:pt x="0" y="31"/>
                  </a:lnTo>
                  <a:lnTo>
                    <a:pt x="49" y="0"/>
                  </a:lnTo>
                  <a:lnTo>
                    <a:pt x="94" y="27"/>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0" name="Freeform 112"/>
            <p:cNvSpPr>
              <a:spLocks/>
            </p:cNvSpPr>
            <p:nvPr/>
          </p:nvSpPr>
          <p:spPr bwMode="blackGray">
            <a:xfrm>
              <a:off x="3767" y="3536"/>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6"/>
                  </a:moveTo>
                  <a:lnTo>
                    <a:pt x="0" y="30"/>
                  </a:lnTo>
                  <a:lnTo>
                    <a:pt x="49" y="0"/>
                  </a:lnTo>
                  <a:lnTo>
                    <a:pt x="95" y="26"/>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1" name="Freeform 113"/>
            <p:cNvSpPr>
              <a:spLocks/>
            </p:cNvSpPr>
            <p:nvPr/>
          </p:nvSpPr>
          <p:spPr bwMode="blackGray">
            <a:xfrm>
              <a:off x="3755" y="3543"/>
              <a:ext cx="16" cy="10"/>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60000 65536"/>
                <a:gd name="T13" fmla="*/ 0 60000 65536"/>
                <a:gd name="T14" fmla="*/ 0 60000 65536"/>
                <a:gd name="T15" fmla="*/ 0 60000 65536"/>
                <a:gd name="T16" fmla="*/ 0 60000 65536"/>
                <a:gd name="T17" fmla="*/ 0 60000 65536"/>
                <a:gd name="T18" fmla="*/ 0 w 93"/>
                <a:gd name="T19" fmla="*/ 0 h 57"/>
                <a:gd name="T20" fmla="*/ 93 w 93"/>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3" h="57">
                  <a:moveTo>
                    <a:pt x="45" y="57"/>
                  </a:moveTo>
                  <a:lnTo>
                    <a:pt x="0" y="31"/>
                  </a:lnTo>
                  <a:lnTo>
                    <a:pt x="48" y="0"/>
                  </a:lnTo>
                  <a:lnTo>
                    <a:pt x="93"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2" name="Freeform 114"/>
            <p:cNvSpPr>
              <a:spLocks/>
            </p:cNvSpPr>
            <p:nvPr/>
          </p:nvSpPr>
          <p:spPr bwMode="blackGray">
            <a:xfrm>
              <a:off x="3811" y="3521"/>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0"/>
                  </a:lnTo>
                  <a:lnTo>
                    <a:pt x="49"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3" name="Freeform 115"/>
            <p:cNvSpPr>
              <a:spLocks/>
            </p:cNvSpPr>
            <p:nvPr/>
          </p:nvSpPr>
          <p:spPr bwMode="blackGray">
            <a:xfrm>
              <a:off x="3830" y="3509"/>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6"/>
                  </a:moveTo>
                  <a:lnTo>
                    <a:pt x="0" y="30"/>
                  </a:lnTo>
                  <a:lnTo>
                    <a:pt x="49" y="0"/>
                  </a:lnTo>
                  <a:lnTo>
                    <a:pt x="94" y="26"/>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4" name="Freeform 116"/>
            <p:cNvSpPr>
              <a:spLocks/>
            </p:cNvSpPr>
            <p:nvPr/>
          </p:nvSpPr>
          <p:spPr bwMode="blackGray">
            <a:xfrm>
              <a:off x="3800" y="3528"/>
              <a:ext cx="16" cy="10"/>
            </a:xfrm>
            <a:custGeom>
              <a:avLst/>
              <a:gdLst>
                <a:gd name="T0" fmla="*/ 0 w 93"/>
                <a:gd name="T1" fmla="*/ 0 h 56"/>
                <a:gd name="T2" fmla="*/ 0 w 93"/>
                <a:gd name="T3" fmla="*/ 0 h 56"/>
                <a:gd name="T4" fmla="*/ 0 w 93"/>
                <a:gd name="T5" fmla="*/ 0 h 56"/>
                <a:gd name="T6" fmla="*/ 0 w 93"/>
                <a:gd name="T7" fmla="*/ 0 h 56"/>
                <a:gd name="T8" fmla="*/ 0 w 93"/>
                <a:gd name="T9" fmla="*/ 0 h 56"/>
                <a:gd name="T10" fmla="*/ 0 w 93"/>
                <a:gd name="T11" fmla="*/ 0 h 56"/>
                <a:gd name="T12" fmla="*/ 0 w 93"/>
                <a:gd name="T13" fmla="*/ 0 h 56"/>
                <a:gd name="T14" fmla="*/ 0 60000 65536"/>
                <a:gd name="T15" fmla="*/ 0 60000 65536"/>
                <a:gd name="T16" fmla="*/ 0 60000 65536"/>
                <a:gd name="T17" fmla="*/ 0 60000 65536"/>
                <a:gd name="T18" fmla="*/ 0 60000 65536"/>
                <a:gd name="T19" fmla="*/ 0 60000 65536"/>
                <a:gd name="T20" fmla="*/ 0 60000 65536"/>
                <a:gd name="T21" fmla="*/ 0 w 93"/>
                <a:gd name="T22" fmla="*/ 0 h 56"/>
                <a:gd name="T23" fmla="*/ 93 w 93"/>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6">
                  <a:moveTo>
                    <a:pt x="45" y="56"/>
                  </a:moveTo>
                  <a:lnTo>
                    <a:pt x="0" y="30"/>
                  </a:lnTo>
                  <a:lnTo>
                    <a:pt x="48" y="0"/>
                  </a:lnTo>
                  <a:lnTo>
                    <a:pt x="93"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5" name="Freeform 117"/>
            <p:cNvSpPr>
              <a:spLocks/>
            </p:cNvSpPr>
            <p:nvPr/>
          </p:nvSpPr>
          <p:spPr bwMode="blackGray">
            <a:xfrm>
              <a:off x="3789" y="3535"/>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7"/>
                  </a:lnTo>
                  <a:lnTo>
                    <a:pt x="46"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6" name="Freeform 118"/>
            <p:cNvSpPr>
              <a:spLocks/>
            </p:cNvSpPr>
            <p:nvPr/>
          </p:nvSpPr>
          <p:spPr bwMode="blackGray">
            <a:xfrm>
              <a:off x="3777" y="3542"/>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6" y="56"/>
                  </a:moveTo>
                  <a:lnTo>
                    <a:pt x="0" y="30"/>
                  </a:lnTo>
                  <a:lnTo>
                    <a:pt x="50" y="0"/>
                  </a:lnTo>
                  <a:lnTo>
                    <a:pt x="94" y="26"/>
                  </a:lnTo>
                  <a:lnTo>
                    <a:pt x="46" y="57"/>
                  </a:lnTo>
                  <a:lnTo>
                    <a:pt x="46"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7" name="Freeform 119"/>
            <p:cNvSpPr>
              <a:spLocks/>
            </p:cNvSpPr>
            <p:nvPr/>
          </p:nvSpPr>
          <p:spPr bwMode="blackGray">
            <a:xfrm>
              <a:off x="3766" y="3550"/>
              <a:ext cx="16" cy="9"/>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4" y="56"/>
                  </a:moveTo>
                  <a:lnTo>
                    <a:pt x="0" y="30"/>
                  </a:lnTo>
                  <a:lnTo>
                    <a:pt x="48" y="0"/>
                  </a:lnTo>
                  <a:lnTo>
                    <a:pt x="95" y="26"/>
                  </a:lnTo>
                  <a:lnTo>
                    <a:pt x="45" y="56"/>
                  </a:lnTo>
                  <a:lnTo>
                    <a:pt x="44"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8" name="Freeform 120"/>
            <p:cNvSpPr>
              <a:spLocks/>
            </p:cNvSpPr>
            <p:nvPr/>
          </p:nvSpPr>
          <p:spPr bwMode="blackGray">
            <a:xfrm>
              <a:off x="3821" y="3527"/>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6"/>
                  </a:moveTo>
                  <a:lnTo>
                    <a:pt x="0" y="30"/>
                  </a:lnTo>
                  <a:lnTo>
                    <a:pt x="49" y="0"/>
                  </a:lnTo>
                  <a:lnTo>
                    <a:pt x="94" y="27"/>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59" name="Freeform 121"/>
            <p:cNvSpPr>
              <a:spLocks/>
            </p:cNvSpPr>
            <p:nvPr/>
          </p:nvSpPr>
          <p:spPr bwMode="blackGray">
            <a:xfrm>
              <a:off x="3840" y="3515"/>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0" name="Freeform 122"/>
            <p:cNvSpPr>
              <a:spLocks/>
            </p:cNvSpPr>
            <p:nvPr/>
          </p:nvSpPr>
          <p:spPr bwMode="blackGray">
            <a:xfrm>
              <a:off x="3810" y="3534"/>
              <a:ext cx="16"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1" name="Freeform 123"/>
            <p:cNvSpPr>
              <a:spLocks/>
            </p:cNvSpPr>
            <p:nvPr/>
          </p:nvSpPr>
          <p:spPr bwMode="blackGray">
            <a:xfrm>
              <a:off x="3799" y="3541"/>
              <a:ext cx="15"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60000 65536"/>
                <a:gd name="T13" fmla="*/ 0 60000 65536"/>
                <a:gd name="T14" fmla="*/ 0 60000 65536"/>
                <a:gd name="T15" fmla="*/ 0 60000 65536"/>
                <a:gd name="T16" fmla="*/ 0 60000 65536"/>
                <a:gd name="T17" fmla="*/ 0 60000 65536"/>
                <a:gd name="T18" fmla="*/ 0 w 95"/>
                <a:gd name="T19" fmla="*/ 0 h 58"/>
                <a:gd name="T20" fmla="*/ 95 w 95"/>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95" h="58">
                  <a:moveTo>
                    <a:pt x="45" y="58"/>
                  </a:moveTo>
                  <a:lnTo>
                    <a:pt x="0" y="30"/>
                  </a:lnTo>
                  <a:lnTo>
                    <a:pt x="48" y="0"/>
                  </a:lnTo>
                  <a:lnTo>
                    <a:pt x="95" y="27"/>
                  </a:lnTo>
                  <a:lnTo>
                    <a:pt x="45" y="58"/>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2" name="Freeform 124"/>
            <p:cNvSpPr>
              <a:spLocks/>
            </p:cNvSpPr>
            <p:nvPr/>
          </p:nvSpPr>
          <p:spPr bwMode="blackGray">
            <a:xfrm>
              <a:off x="3787" y="3548"/>
              <a:ext cx="16"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30"/>
                  </a:lnTo>
                  <a:lnTo>
                    <a:pt x="50" y="0"/>
                  </a:lnTo>
                  <a:lnTo>
                    <a:pt x="95" y="26"/>
                  </a:lnTo>
                  <a:lnTo>
                    <a:pt x="46" y="5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3" name="Freeform 125"/>
            <p:cNvSpPr>
              <a:spLocks/>
            </p:cNvSpPr>
            <p:nvPr/>
          </p:nvSpPr>
          <p:spPr bwMode="blackGray">
            <a:xfrm>
              <a:off x="3776" y="3555"/>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4" name="Freeform 126"/>
            <p:cNvSpPr>
              <a:spLocks/>
            </p:cNvSpPr>
            <p:nvPr/>
          </p:nvSpPr>
          <p:spPr bwMode="blackGray">
            <a:xfrm>
              <a:off x="3831" y="3533"/>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5" name="Freeform 127"/>
            <p:cNvSpPr>
              <a:spLocks/>
            </p:cNvSpPr>
            <p:nvPr/>
          </p:nvSpPr>
          <p:spPr bwMode="blackGray">
            <a:xfrm>
              <a:off x="3850" y="3521"/>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8"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6" name="Freeform 128"/>
            <p:cNvSpPr>
              <a:spLocks/>
            </p:cNvSpPr>
            <p:nvPr/>
          </p:nvSpPr>
          <p:spPr bwMode="blackGray">
            <a:xfrm>
              <a:off x="3820" y="3540"/>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29"/>
                  </a:lnTo>
                  <a:lnTo>
                    <a:pt x="49"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7" name="Freeform 129"/>
            <p:cNvSpPr>
              <a:spLocks/>
            </p:cNvSpPr>
            <p:nvPr/>
          </p:nvSpPr>
          <p:spPr bwMode="blackGray">
            <a:xfrm>
              <a:off x="3809" y="3547"/>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8"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8" name="Freeform 130"/>
            <p:cNvSpPr>
              <a:spLocks/>
            </p:cNvSpPr>
            <p:nvPr/>
          </p:nvSpPr>
          <p:spPr bwMode="blackGray">
            <a:xfrm>
              <a:off x="3797" y="3555"/>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0"/>
                  </a:lnTo>
                  <a:lnTo>
                    <a:pt x="48" y="0"/>
                  </a:lnTo>
                  <a:lnTo>
                    <a:pt x="95" y="26"/>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69" name="Freeform 131"/>
            <p:cNvSpPr>
              <a:spLocks/>
            </p:cNvSpPr>
            <p:nvPr/>
          </p:nvSpPr>
          <p:spPr bwMode="blackGray">
            <a:xfrm>
              <a:off x="3787" y="3562"/>
              <a:ext cx="15"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60000 65536"/>
                <a:gd name="T13" fmla="*/ 0 60000 65536"/>
                <a:gd name="T14" fmla="*/ 0 60000 65536"/>
                <a:gd name="T15" fmla="*/ 0 60000 65536"/>
                <a:gd name="T16" fmla="*/ 0 60000 65536"/>
                <a:gd name="T17" fmla="*/ 0 60000 65536"/>
                <a:gd name="T18" fmla="*/ 0 w 94"/>
                <a:gd name="T19" fmla="*/ 0 h 56"/>
                <a:gd name="T20" fmla="*/ 94 w 9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4" h="56">
                  <a:moveTo>
                    <a:pt x="45" y="56"/>
                  </a:moveTo>
                  <a:lnTo>
                    <a:pt x="0" y="29"/>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70" name="Freeform 132"/>
            <p:cNvSpPr>
              <a:spLocks/>
            </p:cNvSpPr>
            <p:nvPr/>
          </p:nvSpPr>
          <p:spPr bwMode="blackGray">
            <a:xfrm>
              <a:off x="3842" y="3539"/>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6"/>
                  </a:lnTo>
                  <a:lnTo>
                    <a:pt x="46"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71" name="Freeform 133"/>
            <p:cNvSpPr>
              <a:spLocks/>
            </p:cNvSpPr>
            <p:nvPr/>
          </p:nvSpPr>
          <p:spPr bwMode="blackGray">
            <a:xfrm>
              <a:off x="3861" y="3528"/>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48"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72" name="Freeform 134"/>
            <p:cNvSpPr>
              <a:spLocks/>
            </p:cNvSpPr>
            <p:nvPr/>
          </p:nvSpPr>
          <p:spPr bwMode="blackGray">
            <a:xfrm>
              <a:off x="3831" y="3546"/>
              <a:ext cx="16" cy="10"/>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8" y="0"/>
                  </a:lnTo>
                  <a:lnTo>
                    <a:pt x="94" y="28"/>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73" name="Freeform 135"/>
            <p:cNvSpPr>
              <a:spLocks/>
            </p:cNvSpPr>
            <p:nvPr/>
          </p:nvSpPr>
          <p:spPr bwMode="blackGray">
            <a:xfrm>
              <a:off x="3819" y="3553"/>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49" y="0"/>
                  </a:lnTo>
                  <a:lnTo>
                    <a:pt x="95" y="26"/>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74" name="Freeform 136"/>
            <p:cNvSpPr>
              <a:spLocks/>
            </p:cNvSpPr>
            <p:nvPr/>
          </p:nvSpPr>
          <p:spPr bwMode="blackGray">
            <a:xfrm>
              <a:off x="3808" y="3560"/>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75" name="Freeform 137"/>
            <p:cNvSpPr>
              <a:spLocks/>
            </p:cNvSpPr>
            <p:nvPr/>
          </p:nvSpPr>
          <p:spPr bwMode="blackGray">
            <a:xfrm>
              <a:off x="3797" y="3568"/>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76" name="Freeform 138"/>
            <p:cNvSpPr>
              <a:spLocks/>
            </p:cNvSpPr>
            <p:nvPr/>
          </p:nvSpPr>
          <p:spPr bwMode="blackGray">
            <a:xfrm>
              <a:off x="3852" y="3545"/>
              <a:ext cx="16"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5" y="57"/>
                  </a:moveTo>
                  <a:lnTo>
                    <a:pt x="0" y="31"/>
                  </a:lnTo>
                  <a:lnTo>
                    <a:pt x="49" y="0"/>
                  </a:lnTo>
                  <a:lnTo>
                    <a:pt x="95" y="28"/>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77" name="Freeform 139"/>
            <p:cNvSpPr>
              <a:spLocks/>
            </p:cNvSpPr>
            <p:nvPr/>
          </p:nvSpPr>
          <p:spPr bwMode="blackGray">
            <a:xfrm>
              <a:off x="3871" y="3533"/>
              <a:ext cx="16" cy="10"/>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60000 65536"/>
                <a:gd name="T13" fmla="*/ 0 60000 65536"/>
                <a:gd name="T14" fmla="*/ 0 60000 65536"/>
                <a:gd name="T15" fmla="*/ 0 60000 65536"/>
                <a:gd name="T16" fmla="*/ 0 60000 65536"/>
                <a:gd name="T17" fmla="*/ 0 60000 65536"/>
                <a:gd name="T18" fmla="*/ 0 w 93"/>
                <a:gd name="T19" fmla="*/ 0 h 57"/>
                <a:gd name="T20" fmla="*/ 93 w 93"/>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3" h="57">
                  <a:moveTo>
                    <a:pt x="45" y="57"/>
                  </a:moveTo>
                  <a:lnTo>
                    <a:pt x="0" y="30"/>
                  </a:lnTo>
                  <a:lnTo>
                    <a:pt x="48" y="0"/>
                  </a:lnTo>
                  <a:lnTo>
                    <a:pt x="93"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78" name="Freeform 140"/>
            <p:cNvSpPr>
              <a:spLocks/>
            </p:cNvSpPr>
            <p:nvPr/>
          </p:nvSpPr>
          <p:spPr bwMode="blackGray">
            <a:xfrm>
              <a:off x="3841" y="3552"/>
              <a:ext cx="15"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5" y="57"/>
                  </a:moveTo>
                  <a:lnTo>
                    <a:pt x="0" y="31"/>
                  </a:lnTo>
                  <a:lnTo>
                    <a:pt x="50" y="0"/>
                  </a:lnTo>
                  <a:lnTo>
                    <a:pt x="95" y="27"/>
                  </a:lnTo>
                  <a:lnTo>
                    <a:pt x="47"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79" name="Freeform 141"/>
            <p:cNvSpPr>
              <a:spLocks/>
            </p:cNvSpPr>
            <p:nvPr/>
          </p:nvSpPr>
          <p:spPr bwMode="blackGray">
            <a:xfrm>
              <a:off x="3829" y="3560"/>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0"/>
                  </a:lnTo>
                  <a:lnTo>
                    <a:pt x="49"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80" name="Freeform 142"/>
            <p:cNvSpPr>
              <a:spLocks/>
            </p:cNvSpPr>
            <p:nvPr/>
          </p:nvSpPr>
          <p:spPr bwMode="blackGray">
            <a:xfrm>
              <a:off x="3818" y="3567"/>
              <a:ext cx="16" cy="9"/>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9" y="0"/>
                  </a:lnTo>
                  <a:lnTo>
                    <a:pt x="94" y="27"/>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81" name="Freeform 143"/>
            <p:cNvSpPr>
              <a:spLocks/>
            </p:cNvSpPr>
            <p:nvPr/>
          </p:nvSpPr>
          <p:spPr bwMode="blackGray">
            <a:xfrm>
              <a:off x="3863" y="3551"/>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82" name="Freeform 144"/>
            <p:cNvSpPr>
              <a:spLocks/>
            </p:cNvSpPr>
            <p:nvPr/>
          </p:nvSpPr>
          <p:spPr bwMode="blackGray">
            <a:xfrm>
              <a:off x="3882" y="3539"/>
              <a:ext cx="15"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30"/>
                  </a:lnTo>
                  <a:lnTo>
                    <a:pt x="50" y="0"/>
                  </a:lnTo>
                  <a:lnTo>
                    <a:pt x="95" y="27"/>
                  </a:lnTo>
                  <a:lnTo>
                    <a:pt x="46" y="5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83" name="Freeform 145"/>
            <p:cNvSpPr>
              <a:spLocks/>
            </p:cNvSpPr>
            <p:nvPr/>
          </p:nvSpPr>
          <p:spPr bwMode="blackGray">
            <a:xfrm>
              <a:off x="3852" y="3558"/>
              <a:ext cx="15" cy="10"/>
            </a:xfrm>
            <a:custGeom>
              <a:avLst/>
              <a:gdLst>
                <a:gd name="T0" fmla="*/ 0 w 93"/>
                <a:gd name="T1" fmla="*/ 0 h 56"/>
                <a:gd name="T2" fmla="*/ 0 w 93"/>
                <a:gd name="T3" fmla="*/ 0 h 56"/>
                <a:gd name="T4" fmla="*/ 0 w 93"/>
                <a:gd name="T5" fmla="*/ 0 h 56"/>
                <a:gd name="T6" fmla="*/ 0 w 93"/>
                <a:gd name="T7" fmla="*/ 0 h 56"/>
                <a:gd name="T8" fmla="*/ 0 w 93"/>
                <a:gd name="T9" fmla="*/ 0 h 56"/>
                <a:gd name="T10" fmla="*/ 0 w 93"/>
                <a:gd name="T11" fmla="*/ 0 h 56"/>
                <a:gd name="T12" fmla="*/ 0 60000 65536"/>
                <a:gd name="T13" fmla="*/ 0 60000 65536"/>
                <a:gd name="T14" fmla="*/ 0 60000 65536"/>
                <a:gd name="T15" fmla="*/ 0 60000 65536"/>
                <a:gd name="T16" fmla="*/ 0 60000 65536"/>
                <a:gd name="T17" fmla="*/ 0 60000 65536"/>
                <a:gd name="T18" fmla="*/ 0 w 93"/>
                <a:gd name="T19" fmla="*/ 0 h 56"/>
                <a:gd name="T20" fmla="*/ 93 w 93"/>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3" h="56">
                  <a:moveTo>
                    <a:pt x="45" y="56"/>
                  </a:moveTo>
                  <a:lnTo>
                    <a:pt x="0" y="30"/>
                  </a:lnTo>
                  <a:lnTo>
                    <a:pt x="48" y="0"/>
                  </a:lnTo>
                  <a:lnTo>
                    <a:pt x="93"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84" name="Freeform 146"/>
            <p:cNvSpPr>
              <a:spLocks/>
            </p:cNvSpPr>
            <p:nvPr/>
          </p:nvSpPr>
          <p:spPr bwMode="blackGray">
            <a:xfrm>
              <a:off x="3840" y="3565"/>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1"/>
                  </a:lnTo>
                  <a:lnTo>
                    <a:pt x="50" y="0"/>
                  </a:lnTo>
                  <a:lnTo>
                    <a:pt x="95"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85" name="Freeform 147"/>
            <p:cNvSpPr>
              <a:spLocks/>
            </p:cNvSpPr>
            <p:nvPr/>
          </p:nvSpPr>
          <p:spPr bwMode="blackGray">
            <a:xfrm>
              <a:off x="3829" y="3573"/>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9" y="0"/>
                  </a:lnTo>
                  <a:lnTo>
                    <a:pt x="94"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86" name="Freeform 148"/>
            <p:cNvSpPr>
              <a:spLocks/>
            </p:cNvSpPr>
            <p:nvPr/>
          </p:nvSpPr>
          <p:spPr bwMode="blackGray">
            <a:xfrm>
              <a:off x="3817" y="3580"/>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9"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87" name="Freeform 149"/>
            <p:cNvSpPr>
              <a:spLocks/>
            </p:cNvSpPr>
            <p:nvPr/>
          </p:nvSpPr>
          <p:spPr bwMode="blackGray">
            <a:xfrm>
              <a:off x="3873" y="3558"/>
              <a:ext cx="16" cy="9"/>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6" y="57"/>
                  </a:moveTo>
                  <a:lnTo>
                    <a:pt x="0" y="31"/>
                  </a:lnTo>
                  <a:lnTo>
                    <a:pt x="50" y="0"/>
                  </a:lnTo>
                  <a:lnTo>
                    <a:pt x="95" y="27"/>
                  </a:lnTo>
                  <a:lnTo>
                    <a:pt x="46" y="58"/>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88" name="Freeform 150"/>
            <p:cNvSpPr>
              <a:spLocks/>
            </p:cNvSpPr>
            <p:nvPr/>
          </p:nvSpPr>
          <p:spPr bwMode="blackGray">
            <a:xfrm>
              <a:off x="3892" y="3546"/>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8"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489" name="Freeform 151"/>
            <p:cNvSpPr>
              <a:spLocks/>
            </p:cNvSpPr>
            <p:nvPr/>
          </p:nvSpPr>
          <p:spPr bwMode="blackGray">
            <a:xfrm>
              <a:off x="3862" y="3565"/>
              <a:ext cx="15"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1"/>
                  </a:lnTo>
                  <a:lnTo>
                    <a:pt x="50" y="0"/>
                  </a:lnTo>
                  <a:lnTo>
                    <a:pt x="95"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0" name="Freeform 152"/>
            <p:cNvSpPr>
              <a:spLocks/>
            </p:cNvSpPr>
            <p:nvPr/>
          </p:nvSpPr>
          <p:spPr bwMode="blackGray">
            <a:xfrm>
              <a:off x="3850" y="3572"/>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8" y="0"/>
                  </a:lnTo>
                  <a:lnTo>
                    <a:pt x="94"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1" name="Freeform 153"/>
            <p:cNvSpPr>
              <a:spLocks/>
            </p:cNvSpPr>
            <p:nvPr/>
          </p:nvSpPr>
          <p:spPr bwMode="blackGray">
            <a:xfrm>
              <a:off x="3839" y="3579"/>
              <a:ext cx="16" cy="9"/>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60000 65536"/>
                <a:gd name="T13" fmla="*/ 0 60000 65536"/>
                <a:gd name="T14" fmla="*/ 0 60000 65536"/>
                <a:gd name="T15" fmla="*/ 0 60000 65536"/>
                <a:gd name="T16" fmla="*/ 0 60000 65536"/>
                <a:gd name="T17" fmla="*/ 0 60000 65536"/>
                <a:gd name="T18" fmla="*/ 0 w 95"/>
                <a:gd name="T19" fmla="*/ 0 h 56"/>
                <a:gd name="T20" fmla="*/ 95 w 9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5" h="56">
                  <a:moveTo>
                    <a:pt x="46" y="56"/>
                  </a:moveTo>
                  <a:lnTo>
                    <a:pt x="0" y="30"/>
                  </a:lnTo>
                  <a:lnTo>
                    <a:pt x="50" y="0"/>
                  </a:lnTo>
                  <a:lnTo>
                    <a:pt x="95" y="26"/>
                  </a:lnTo>
                  <a:lnTo>
                    <a:pt x="46"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2" name="Freeform 154"/>
            <p:cNvSpPr>
              <a:spLocks/>
            </p:cNvSpPr>
            <p:nvPr/>
          </p:nvSpPr>
          <p:spPr bwMode="blackGray">
            <a:xfrm>
              <a:off x="3828" y="3586"/>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1"/>
                  </a:lnTo>
                  <a:lnTo>
                    <a:pt x="50" y="0"/>
                  </a:lnTo>
                  <a:lnTo>
                    <a:pt x="95" y="26"/>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3" name="Freeform 155"/>
            <p:cNvSpPr>
              <a:spLocks/>
            </p:cNvSpPr>
            <p:nvPr/>
          </p:nvSpPr>
          <p:spPr bwMode="blackGray">
            <a:xfrm>
              <a:off x="3883" y="3564"/>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0"/>
                  </a:lnTo>
                  <a:lnTo>
                    <a:pt x="49" y="0"/>
                  </a:lnTo>
                  <a:lnTo>
                    <a:pt x="95" y="26"/>
                  </a:lnTo>
                  <a:lnTo>
                    <a:pt x="46" y="5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4" name="Freeform 156"/>
            <p:cNvSpPr>
              <a:spLocks/>
            </p:cNvSpPr>
            <p:nvPr/>
          </p:nvSpPr>
          <p:spPr bwMode="blackGray">
            <a:xfrm>
              <a:off x="3902" y="3551"/>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8" y="0"/>
                  </a:lnTo>
                  <a:lnTo>
                    <a:pt x="94"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5" name="Freeform 157"/>
            <p:cNvSpPr>
              <a:spLocks/>
            </p:cNvSpPr>
            <p:nvPr/>
          </p:nvSpPr>
          <p:spPr bwMode="blackGray">
            <a:xfrm>
              <a:off x="3872" y="3571"/>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6" name="Freeform 158"/>
            <p:cNvSpPr>
              <a:spLocks/>
            </p:cNvSpPr>
            <p:nvPr/>
          </p:nvSpPr>
          <p:spPr bwMode="blackGray">
            <a:xfrm>
              <a:off x="3838" y="3592"/>
              <a:ext cx="16" cy="9"/>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9" y="0"/>
                  </a:lnTo>
                  <a:lnTo>
                    <a:pt x="94" y="27"/>
                  </a:lnTo>
                  <a:lnTo>
                    <a:pt x="45" y="58"/>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7" name="Freeform 159"/>
            <p:cNvSpPr>
              <a:spLocks/>
            </p:cNvSpPr>
            <p:nvPr/>
          </p:nvSpPr>
          <p:spPr bwMode="blackGray">
            <a:xfrm>
              <a:off x="3894" y="3570"/>
              <a:ext cx="15" cy="9"/>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60000 65536"/>
                <a:gd name="T13" fmla="*/ 0 60000 65536"/>
                <a:gd name="T14" fmla="*/ 0 60000 65536"/>
                <a:gd name="T15" fmla="*/ 0 60000 65536"/>
                <a:gd name="T16" fmla="*/ 0 60000 65536"/>
                <a:gd name="T17" fmla="*/ 0 60000 65536"/>
                <a:gd name="T18" fmla="*/ 0 w 95"/>
                <a:gd name="T19" fmla="*/ 0 h 56"/>
                <a:gd name="T20" fmla="*/ 95 w 9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5" h="56">
                  <a:moveTo>
                    <a:pt x="45" y="56"/>
                  </a:moveTo>
                  <a:lnTo>
                    <a:pt x="0" y="30"/>
                  </a:lnTo>
                  <a:lnTo>
                    <a:pt x="50" y="0"/>
                  </a:lnTo>
                  <a:lnTo>
                    <a:pt x="95"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8" name="Freeform 160"/>
            <p:cNvSpPr>
              <a:spLocks/>
            </p:cNvSpPr>
            <p:nvPr/>
          </p:nvSpPr>
          <p:spPr bwMode="blackGray">
            <a:xfrm>
              <a:off x="3913" y="3558"/>
              <a:ext cx="15" cy="9"/>
            </a:xfrm>
            <a:custGeom>
              <a:avLst/>
              <a:gdLst>
                <a:gd name="T0" fmla="*/ 0 w 93"/>
                <a:gd name="T1" fmla="*/ 0 h 58"/>
                <a:gd name="T2" fmla="*/ 0 w 93"/>
                <a:gd name="T3" fmla="*/ 0 h 58"/>
                <a:gd name="T4" fmla="*/ 0 w 93"/>
                <a:gd name="T5" fmla="*/ 0 h 58"/>
                <a:gd name="T6" fmla="*/ 0 w 93"/>
                <a:gd name="T7" fmla="*/ 0 h 58"/>
                <a:gd name="T8" fmla="*/ 0 w 93"/>
                <a:gd name="T9" fmla="*/ 0 h 58"/>
                <a:gd name="T10" fmla="*/ 0 w 93"/>
                <a:gd name="T11" fmla="*/ 0 h 58"/>
                <a:gd name="T12" fmla="*/ 0 w 93"/>
                <a:gd name="T13" fmla="*/ 0 h 58"/>
                <a:gd name="T14" fmla="*/ 0 60000 65536"/>
                <a:gd name="T15" fmla="*/ 0 60000 65536"/>
                <a:gd name="T16" fmla="*/ 0 60000 65536"/>
                <a:gd name="T17" fmla="*/ 0 60000 65536"/>
                <a:gd name="T18" fmla="*/ 0 60000 65536"/>
                <a:gd name="T19" fmla="*/ 0 60000 65536"/>
                <a:gd name="T20" fmla="*/ 0 60000 65536"/>
                <a:gd name="T21" fmla="*/ 0 w 93"/>
                <a:gd name="T22" fmla="*/ 0 h 58"/>
                <a:gd name="T23" fmla="*/ 93 w 93"/>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8">
                  <a:moveTo>
                    <a:pt x="45" y="57"/>
                  </a:moveTo>
                  <a:lnTo>
                    <a:pt x="0" y="31"/>
                  </a:lnTo>
                  <a:lnTo>
                    <a:pt x="48" y="0"/>
                  </a:lnTo>
                  <a:lnTo>
                    <a:pt x="93" y="27"/>
                  </a:lnTo>
                  <a:lnTo>
                    <a:pt x="45" y="58"/>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499" name="Freeform 161"/>
            <p:cNvSpPr>
              <a:spLocks/>
            </p:cNvSpPr>
            <p:nvPr/>
          </p:nvSpPr>
          <p:spPr bwMode="blackGray">
            <a:xfrm>
              <a:off x="3882" y="3577"/>
              <a:ext cx="16"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9" y="0"/>
                  </a:lnTo>
                  <a:lnTo>
                    <a:pt x="94"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00" name="Freeform 162"/>
            <p:cNvSpPr>
              <a:spLocks/>
            </p:cNvSpPr>
            <p:nvPr/>
          </p:nvSpPr>
          <p:spPr bwMode="blackGray">
            <a:xfrm>
              <a:off x="3860" y="3591"/>
              <a:ext cx="15"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60000 65536"/>
                <a:gd name="T13" fmla="*/ 0 60000 65536"/>
                <a:gd name="T14" fmla="*/ 0 60000 65536"/>
                <a:gd name="T15" fmla="*/ 0 60000 65536"/>
                <a:gd name="T16" fmla="*/ 0 60000 65536"/>
                <a:gd name="T17" fmla="*/ 0 60000 65536"/>
                <a:gd name="T18" fmla="*/ 0 w 95"/>
                <a:gd name="T19" fmla="*/ 0 h 56"/>
                <a:gd name="T20" fmla="*/ 95 w 9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5" h="56">
                  <a:moveTo>
                    <a:pt x="45" y="56"/>
                  </a:moveTo>
                  <a:lnTo>
                    <a:pt x="0" y="30"/>
                  </a:lnTo>
                  <a:lnTo>
                    <a:pt x="50" y="0"/>
                  </a:lnTo>
                  <a:lnTo>
                    <a:pt x="95"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01" name="Freeform 163"/>
            <p:cNvSpPr>
              <a:spLocks/>
            </p:cNvSpPr>
            <p:nvPr/>
          </p:nvSpPr>
          <p:spPr bwMode="blackGray">
            <a:xfrm>
              <a:off x="3848" y="3598"/>
              <a:ext cx="16" cy="10"/>
            </a:xfrm>
            <a:custGeom>
              <a:avLst/>
              <a:gdLst>
                <a:gd name="T0" fmla="*/ 0 w 93"/>
                <a:gd name="T1" fmla="*/ 0 h 56"/>
                <a:gd name="T2" fmla="*/ 0 w 93"/>
                <a:gd name="T3" fmla="*/ 0 h 56"/>
                <a:gd name="T4" fmla="*/ 0 w 93"/>
                <a:gd name="T5" fmla="*/ 0 h 56"/>
                <a:gd name="T6" fmla="*/ 0 w 93"/>
                <a:gd name="T7" fmla="*/ 0 h 56"/>
                <a:gd name="T8" fmla="*/ 0 w 93"/>
                <a:gd name="T9" fmla="*/ 0 h 56"/>
                <a:gd name="T10" fmla="*/ 0 w 93"/>
                <a:gd name="T11" fmla="*/ 0 h 56"/>
                <a:gd name="T12" fmla="*/ 0 60000 65536"/>
                <a:gd name="T13" fmla="*/ 0 60000 65536"/>
                <a:gd name="T14" fmla="*/ 0 60000 65536"/>
                <a:gd name="T15" fmla="*/ 0 60000 65536"/>
                <a:gd name="T16" fmla="*/ 0 60000 65536"/>
                <a:gd name="T17" fmla="*/ 0 60000 65536"/>
                <a:gd name="T18" fmla="*/ 0 w 93"/>
                <a:gd name="T19" fmla="*/ 0 h 56"/>
                <a:gd name="T20" fmla="*/ 93 w 93"/>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3" h="56">
                  <a:moveTo>
                    <a:pt x="45" y="56"/>
                  </a:moveTo>
                  <a:lnTo>
                    <a:pt x="0" y="30"/>
                  </a:lnTo>
                  <a:lnTo>
                    <a:pt x="48" y="0"/>
                  </a:lnTo>
                  <a:lnTo>
                    <a:pt x="93"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02" name="Freeform 164"/>
            <p:cNvSpPr>
              <a:spLocks/>
            </p:cNvSpPr>
            <p:nvPr/>
          </p:nvSpPr>
          <p:spPr bwMode="blackGray">
            <a:xfrm>
              <a:off x="3904" y="3576"/>
              <a:ext cx="15" cy="10"/>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w 93"/>
                <a:gd name="T13" fmla="*/ 0 h 57"/>
                <a:gd name="T14" fmla="*/ 0 60000 65536"/>
                <a:gd name="T15" fmla="*/ 0 60000 65536"/>
                <a:gd name="T16" fmla="*/ 0 60000 65536"/>
                <a:gd name="T17" fmla="*/ 0 60000 65536"/>
                <a:gd name="T18" fmla="*/ 0 60000 65536"/>
                <a:gd name="T19" fmla="*/ 0 60000 65536"/>
                <a:gd name="T20" fmla="*/ 0 60000 65536"/>
                <a:gd name="T21" fmla="*/ 0 w 93"/>
                <a:gd name="T22" fmla="*/ 0 h 57"/>
                <a:gd name="T23" fmla="*/ 93 w 93"/>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7">
                  <a:moveTo>
                    <a:pt x="45" y="57"/>
                  </a:moveTo>
                  <a:lnTo>
                    <a:pt x="0" y="30"/>
                  </a:lnTo>
                  <a:lnTo>
                    <a:pt x="48" y="0"/>
                  </a:lnTo>
                  <a:lnTo>
                    <a:pt x="93"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03" name="Freeform 165"/>
            <p:cNvSpPr>
              <a:spLocks/>
            </p:cNvSpPr>
            <p:nvPr/>
          </p:nvSpPr>
          <p:spPr bwMode="blackGray">
            <a:xfrm>
              <a:off x="3923" y="3564"/>
              <a:ext cx="15"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9" y="0"/>
                  </a:lnTo>
                  <a:lnTo>
                    <a:pt x="94" y="26"/>
                  </a:lnTo>
                  <a:lnTo>
                    <a:pt x="46" y="5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04" name="Freeform 166"/>
            <p:cNvSpPr>
              <a:spLocks/>
            </p:cNvSpPr>
            <p:nvPr/>
          </p:nvSpPr>
          <p:spPr bwMode="blackGray">
            <a:xfrm>
              <a:off x="3892" y="3583"/>
              <a:ext cx="16"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60000 65536"/>
                <a:gd name="T13" fmla="*/ 0 60000 65536"/>
                <a:gd name="T14" fmla="*/ 0 60000 65536"/>
                <a:gd name="T15" fmla="*/ 0 60000 65536"/>
                <a:gd name="T16" fmla="*/ 0 60000 65536"/>
                <a:gd name="T17" fmla="*/ 0 60000 65536"/>
                <a:gd name="T18" fmla="*/ 0 w 95"/>
                <a:gd name="T19" fmla="*/ 0 h 58"/>
                <a:gd name="T20" fmla="*/ 95 w 95"/>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95" h="58">
                  <a:moveTo>
                    <a:pt x="45" y="58"/>
                  </a:moveTo>
                  <a:lnTo>
                    <a:pt x="0" y="30"/>
                  </a:lnTo>
                  <a:lnTo>
                    <a:pt x="50" y="0"/>
                  </a:lnTo>
                  <a:lnTo>
                    <a:pt x="95" y="27"/>
                  </a:lnTo>
                  <a:lnTo>
                    <a:pt x="45" y="58"/>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05" name="Freeform 167"/>
            <p:cNvSpPr>
              <a:spLocks/>
            </p:cNvSpPr>
            <p:nvPr/>
          </p:nvSpPr>
          <p:spPr bwMode="blackGray">
            <a:xfrm>
              <a:off x="3858" y="3604"/>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1"/>
                  </a:lnTo>
                  <a:lnTo>
                    <a:pt x="50" y="0"/>
                  </a:lnTo>
                  <a:lnTo>
                    <a:pt x="95" y="27"/>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06" name="Freeform 168"/>
            <p:cNvSpPr>
              <a:spLocks/>
            </p:cNvSpPr>
            <p:nvPr/>
          </p:nvSpPr>
          <p:spPr bwMode="blackGray">
            <a:xfrm>
              <a:off x="3915" y="3582"/>
              <a:ext cx="15"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49" y="0"/>
                  </a:lnTo>
                  <a:lnTo>
                    <a:pt x="95"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07" name="Freeform 169"/>
            <p:cNvSpPr>
              <a:spLocks/>
            </p:cNvSpPr>
            <p:nvPr/>
          </p:nvSpPr>
          <p:spPr bwMode="blackGray">
            <a:xfrm>
              <a:off x="3903" y="3589"/>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7" y="57"/>
                  </a:moveTo>
                  <a:lnTo>
                    <a:pt x="0" y="31"/>
                  </a:lnTo>
                  <a:lnTo>
                    <a:pt x="50" y="0"/>
                  </a:lnTo>
                  <a:lnTo>
                    <a:pt x="95" y="26"/>
                  </a:lnTo>
                  <a:lnTo>
                    <a:pt x="47"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08" name="Freeform 170"/>
            <p:cNvSpPr>
              <a:spLocks/>
            </p:cNvSpPr>
            <p:nvPr/>
          </p:nvSpPr>
          <p:spPr bwMode="blackGray">
            <a:xfrm>
              <a:off x="3892" y="3596"/>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8"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09" name="Freeform 171"/>
            <p:cNvSpPr>
              <a:spLocks/>
            </p:cNvSpPr>
            <p:nvPr/>
          </p:nvSpPr>
          <p:spPr bwMode="blackGray">
            <a:xfrm>
              <a:off x="3881" y="3603"/>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6"/>
                  </a:moveTo>
                  <a:lnTo>
                    <a:pt x="0" y="30"/>
                  </a:lnTo>
                  <a:lnTo>
                    <a:pt x="49" y="0"/>
                  </a:lnTo>
                  <a:lnTo>
                    <a:pt x="95" y="26"/>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10" name="Freeform 172"/>
            <p:cNvSpPr>
              <a:spLocks/>
            </p:cNvSpPr>
            <p:nvPr/>
          </p:nvSpPr>
          <p:spPr bwMode="blackGray">
            <a:xfrm>
              <a:off x="3869" y="3611"/>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50" y="0"/>
                  </a:lnTo>
                  <a:lnTo>
                    <a:pt x="95" y="26"/>
                  </a:lnTo>
                  <a:lnTo>
                    <a:pt x="47" y="57"/>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11" name="Freeform 173"/>
            <p:cNvSpPr>
              <a:spLocks/>
            </p:cNvSpPr>
            <p:nvPr/>
          </p:nvSpPr>
          <p:spPr bwMode="blackGray">
            <a:xfrm>
              <a:off x="3925" y="3588"/>
              <a:ext cx="15" cy="10"/>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8" y="0"/>
                  </a:lnTo>
                  <a:lnTo>
                    <a:pt x="94" y="28"/>
                  </a:lnTo>
                  <a:lnTo>
                    <a:pt x="45" y="58"/>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12" name="Freeform 174"/>
            <p:cNvSpPr>
              <a:spLocks/>
            </p:cNvSpPr>
            <p:nvPr/>
          </p:nvSpPr>
          <p:spPr bwMode="blackGray">
            <a:xfrm>
              <a:off x="3913" y="3595"/>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13" name="Freeform 175"/>
            <p:cNvSpPr>
              <a:spLocks/>
            </p:cNvSpPr>
            <p:nvPr/>
          </p:nvSpPr>
          <p:spPr bwMode="blackGray">
            <a:xfrm>
              <a:off x="3902" y="3603"/>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8"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14" name="Freeform 176"/>
            <p:cNvSpPr>
              <a:spLocks/>
            </p:cNvSpPr>
            <p:nvPr/>
          </p:nvSpPr>
          <p:spPr bwMode="blackGray">
            <a:xfrm>
              <a:off x="3891" y="3610"/>
              <a:ext cx="15"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60000 65536"/>
                <a:gd name="T13" fmla="*/ 0 60000 65536"/>
                <a:gd name="T14" fmla="*/ 0 60000 65536"/>
                <a:gd name="T15" fmla="*/ 0 60000 65536"/>
                <a:gd name="T16" fmla="*/ 0 60000 65536"/>
                <a:gd name="T17" fmla="*/ 0 60000 65536"/>
                <a:gd name="T18" fmla="*/ 0 w 94"/>
                <a:gd name="T19" fmla="*/ 0 h 56"/>
                <a:gd name="T20" fmla="*/ 94 w 9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4" h="56">
                  <a:moveTo>
                    <a:pt x="45" y="56"/>
                  </a:moveTo>
                  <a:lnTo>
                    <a:pt x="0" y="30"/>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15" name="Freeform 177"/>
            <p:cNvSpPr>
              <a:spLocks/>
            </p:cNvSpPr>
            <p:nvPr/>
          </p:nvSpPr>
          <p:spPr bwMode="blackGray">
            <a:xfrm>
              <a:off x="3879" y="3617"/>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49"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16" name="Freeform 178"/>
            <p:cNvSpPr>
              <a:spLocks/>
            </p:cNvSpPr>
            <p:nvPr/>
          </p:nvSpPr>
          <p:spPr bwMode="blackGray">
            <a:xfrm>
              <a:off x="3935" y="3594"/>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29"/>
                  </a:lnTo>
                  <a:lnTo>
                    <a:pt x="50" y="0"/>
                  </a:lnTo>
                  <a:lnTo>
                    <a:pt x="95" y="26"/>
                  </a:lnTo>
                  <a:lnTo>
                    <a:pt x="46" y="5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17" name="Freeform 179"/>
            <p:cNvSpPr>
              <a:spLocks/>
            </p:cNvSpPr>
            <p:nvPr/>
          </p:nvSpPr>
          <p:spPr bwMode="blackGray">
            <a:xfrm>
              <a:off x="3924" y="3601"/>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29"/>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18" name="Freeform 180"/>
            <p:cNvSpPr>
              <a:spLocks/>
            </p:cNvSpPr>
            <p:nvPr/>
          </p:nvSpPr>
          <p:spPr bwMode="blackGray">
            <a:xfrm>
              <a:off x="3913" y="3608"/>
              <a:ext cx="15" cy="10"/>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w 93"/>
                <a:gd name="T13" fmla="*/ 0 h 57"/>
                <a:gd name="T14" fmla="*/ 0 60000 65536"/>
                <a:gd name="T15" fmla="*/ 0 60000 65536"/>
                <a:gd name="T16" fmla="*/ 0 60000 65536"/>
                <a:gd name="T17" fmla="*/ 0 60000 65536"/>
                <a:gd name="T18" fmla="*/ 0 60000 65536"/>
                <a:gd name="T19" fmla="*/ 0 60000 65536"/>
                <a:gd name="T20" fmla="*/ 0 60000 65536"/>
                <a:gd name="T21" fmla="*/ 0 w 93"/>
                <a:gd name="T22" fmla="*/ 0 h 57"/>
                <a:gd name="T23" fmla="*/ 93 w 93"/>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7">
                  <a:moveTo>
                    <a:pt x="45" y="57"/>
                  </a:moveTo>
                  <a:lnTo>
                    <a:pt x="0" y="30"/>
                  </a:lnTo>
                  <a:lnTo>
                    <a:pt x="48" y="0"/>
                  </a:lnTo>
                  <a:lnTo>
                    <a:pt x="93"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19" name="Freeform 181"/>
            <p:cNvSpPr>
              <a:spLocks/>
            </p:cNvSpPr>
            <p:nvPr/>
          </p:nvSpPr>
          <p:spPr bwMode="blackGray">
            <a:xfrm>
              <a:off x="3901" y="3616"/>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29"/>
                  </a:lnTo>
                  <a:lnTo>
                    <a:pt x="50" y="0"/>
                  </a:lnTo>
                  <a:lnTo>
                    <a:pt x="95" y="26"/>
                  </a:lnTo>
                  <a:lnTo>
                    <a:pt x="46"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20" name="Freeform 182"/>
            <p:cNvSpPr>
              <a:spLocks/>
            </p:cNvSpPr>
            <p:nvPr/>
          </p:nvSpPr>
          <p:spPr bwMode="blackGray">
            <a:xfrm>
              <a:off x="3890" y="3623"/>
              <a:ext cx="16" cy="9"/>
            </a:xfrm>
            <a:custGeom>
              <a:avLst/>
              <a:gdLst>
                <a:gd name="T0" fmla="*/ 0 w 94"/>
                <a:gd name="T1" fmla="*/ 0 h 55"/>
                <a:gd name="T2" fmla="*/ 0 w 94"/>
                <a:gd name="T3" fmla="*/ 0 h 55"/>
                <a:gd name="T4" fmla="*/ 0 w 94"/>
                <a:gd name="T5" fmla="*/ 0 h 55"/>
                <a:gd name="T6" fmla="*/ 0 w 94"/>
                <a:gd name="T7" fmla="*/ 0 h 55"/>
                <a:gd name="T8" fmla="*/ 0 w 94"/>
                <a:gd name="T9" fmla="*/ 0 h 55"/>
                <a:gd name="T10" fmla="*/ 0 w 94"/>
                <a:gd name="T11" fmla="*/ 0 h 55"/>
                <a:gd name="T12" fmla="*/ 0 w 94"/>
                <a:gd name="T13" fmla="*/ 0 h 55"/>
                <a:gd name="T14" fmla="*/ 0 60000 65536"/>
                <a:gd name="T15" fmla="*/ 0 60000 65536"/>
                <a:gd name="T16" fmla="*/ 0 60000 65536"/>
                <a:gd name="T17" fmla="*/ 0 60000 65536"/>
                <a:gd name="T18" fmla="*/ 0 60000 65536"/>
                <a:gd name="T19" fmla="*/ 0 60000 65536"/>
                <a:gd name="T20" fmla="*/ 0 60000 65536"/>
                <a:gd name="T21" fmla="*/ 0 w 94"/>
                <a:gd name="T22" fmla="*/ 0 h 55"/>
                <a:gd name="T23" fmla="*/ 94 w 9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5">
                  <a:moveTo>
                    <a:pt x="45" y="55"/>
                  </a:moveTo>
                  <a:lnTo>
                    <a:pt x="0" y="29"/>
                  </a:lnTo>
                  <a:lnTo>
                    <a:pt x="49" y="0"/>
                  </a:lnTo>
                  <a:lnTo>
                    <a:pt x="94" y="26"/>
                  </a:lnTo>
                  <a:lnTo>
                    <a:pt x="45" y="55"/>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55521" name="Freeform 183"/>
            <p:cNvSpPr>
              <a:spLocks/>
            </p:cNvSpPr>
            <p:nvPr/>
          </p:nvSpPr>
          <p:spPr bwMode="blackGray">
            <a:xfrm>
              <a:off x="3945" y="3601"/>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48" y="0"/>
                  </a:lnTo>
                  <a:lnTo>
                    <a:pt x="95"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22" name="Freeform 184"/>
            <p:cNvSpPr>
              <a:spLocks/>
            </p:cNvSpPr>
            <p:nvPr/>
          </p:nvSpPr>
          <p:spPr bwMode="blackGray">
            <a:xfrm>
              <a:off x="3934" y="3608"/>
              <a:ext cx="16" cy="9"/>
            </a:xfrm>
            <a:custGeom>
              <a:avLst/>
              <a:gdLst>
                <a:gd name="T0" fmla="*/ 0 w 96"/>
                <a:gd name="T1" fmla="*/ 0 h 58"/>
                <a:gd name="T2" fmla="*/ 0 w 96"/>
                <a:gd name="T3" fmla="*/ 0 h 58"/>
                <a:gd name="T4" fmla="*/ 0 w 96"/>
                <a:gd name="T5" fmla="*/ 0 h 58"/>
                <a:gd name="T6" fmla="*/ 0 w 96"/>
                <a:gd name="T7" fmla="*/ 0 h 58"/>
                <a:gd name="T8" fmla="*/ 0 w 96"/>
                <a:gd name="T9" fmla="*/ 0 h 58"/>
                <a:gd name="T10" fmla="*/ 0 w 96"/>
                <a:gd name="T11" fmla="*/ 0 h 58"/>
                <a:gd name="T12" fmla="*/ 0 w 96"/>
                <a:gd name="T13" fmla="*/ 0 h 58"/>
                <a:gd name="T14" fmla="*/ 0 60000 65536"/>
                <a:gd name="T15" fmla="*/ 0 60000 65536"/>
                <a:gd name="T16" fmla="*/ 0 60000 65536"/>
                <a:gd name="T17" fmla="*/ 0 60000 65536"/>
                <a:gd name="T18" fmla="*/ 0 60000 65536"/>
                <a:gd name="T19" fmla="*/ 0 60000 65536"/>
                <a:gd name="T20" fmla="*/ 0 60000 65536"/>
                <a:gd name="T21" fmla="*/ 0 w 96"/>
                <a:gd name="T22" fmla="*/ 0 h 58"/>
                <a:gd name="T23" fmla="*/ 96 w 9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58">
                  <a:moveTo>
                    <a:pt x="46" y="57"/>
                  </a:moveTo>
                  <a:lnTo>
                    <a:pt x="0" y="31"/>
                  </a:lnTo>
                  <a:lnTo>
                    <a:pt x="50" y="0"/>
                  </a:lnTo>
                  <a:lnTo>
                    <a:pt x="96" y="27"/>
                  </a:lnTo>
                  <a:lnTo>
                    <a:pt x="46" y="58"/>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23" name="Freeform 185"/>
            <p:cNvSpPr>
              <a:spLocks/>
            </p:cNvSpPr>
            <p:nvPr/>
          </p:nvSpPr>
          <p:spPr bwMode="blackGray">
            <a:xfrm>
              <a:off x="3923" y="3615"/>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6"/>
                  </a:lnTo>
                  <a:lnTo>
                    <a:pt x="46" y="5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24" name="Freeform 186"/>
            <p:cNvSpPr>
              <a:spLocks/>
            </p:cNvSpPr>
            <p:nvPr/>
          </p:nvSpPr>
          <p:spPr bwMode="blackGray">
            <a:xfrm>
              <a:off x="3911" y="3622"/>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29"/>
                  </a:lnTo>
                  <a:lnTo>
                    <a:pt x="48" y="0"/>
                  </a:lnTo>
                  <a:lnTo>
                    <a:pt x="95"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55525" name="Freeform 187"/>
            <p:cNvSpPr>
              <a:spLocks/>
            </p:cNvSpPr>
            <p:nvPr/>
          </p:nvSpPr>
          <p:spPr bwMode="blackGray">
            <a:xfrm>
              <a:off x="3900" y="3629"/>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50" y="0"/>
                  </a:lnTo>
                  <a:lnTo>
                    <a:pt x="95" y="26"/>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grpSp>
      <p:sp>
        <p:nvSpPr>
          <p:cNvPr id="40979" name="Text Box 188"/>
          <p:cNvSpPr txBox="1">
            <a:spLocks noChangeArrowheads="1"/>
          </p:cNvSpPr>
          <p:nvPr/>
        </p:nvSpPr>
        <p:spPr bwMode="blackGray">
          <a:xfrm>
            <a:off x="7767638" y="3522663"/>
            <a:ext cx="276038" cy="480131"/>
          </a:xfrm>
          <a:prstGeom prst="rect">
            <a:avLst/>
          </a:prstGeom>
          <a:noFill/>
          <a:ln w="12700" cap="sq">
            <a:noFill/>
            <a:miter lim="800000"/>
            <a:headEnd type="none" w="sm" len="sm"/>
            <a:tailEnd type="none" w="sm" len="sm"/>
          </a:ln>
        </p:spPr>
        <p:txBody>
          <a:bodyPr wrap="none">
            <a:spAutoFit/>
          </a:bodyPr>
          <a:lstStyle/>
          <a:p>
            <a:pPr>
              <a:lnSpc>
                <a:spcPct val="30000"/>
              </a:lnSpc>
            </a:pPr>
            <a:r>
              <a:rPr lang="pt-BR" altLang="pt-BR" sz="2800" i="1">
                <a:solidFill>
                  <a:schemeClr val="bg1">
                    <a:lumMod val="75000"/>
                  </a:schemeClr>
                </a:solidFill>
                <a:latin typeface="Calibri" pitchFamily="34" charset="0"/>
              </a:rPr>
              <a:t>.</a:t>
            </a:r>
          </a:p>
          <a:p>
            <a:pPr>
              <a:lnSpc>
                <a:spcPct val="30000"/>
              </a:lnSpc>
            </a:pPr>
            <a:r>
              <a:rPr lang="pt-BR" altLang="pt-BR" sz="2800" i="1">
                <a:solidFill>
                  <a:schemeClr val="bg1">
                    <a:lumMod val="75000"/>
                  </a:schemeClr>
                </a:solidFill>
                <a:latin typeface="Calibri" pitchFamily="34" charset="0"/>
              </a:rPr>
              <a:t>.</a:t>
            </a:r>
          </a:p>
          <a:p>
            <a:pPr>
              <a:lnSpc>
                <a:spcPct val="30000"/>
              </a:lnSpc>
            </a:pPr>
            <a:r>
              <a:rPr lang="pt-BR" altLang="pt-BR" sz="2800" i="1">
                <a:solidFill>
                  <a:schemeClr val="bg1">
                    <a:lumMod val="75000"/>
                  </a:schemeClr>
                </a:solidFill>
                <a:latin typeface="Calibri" pitchFamily="34" charset="0"/>
              </a:rPr>
              <a:t>.</a:t>
            </a:r>
          </a:p>
        </p:txBody>
      </p:sp>
      <p:sp>
        <p:nvSpPr>
          <p:cNvPr id="41012" name="AutoShape 190"/>
          <p:cNvSpPr>
            <a:spLocks noChangeArrowheads="1"/>
          </p:cNvSpPr>
          <p:nvPr/>
        </p:nvSpPr>
        <p:spPr bwMode="blackGray">
          <a:xfrm>
            <a:off x="2170113" y="2878138"/>
            <a:ext cx="893762" cy="542925"/>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r>
              <a:rPr lang="pt-BR" altLang="pt-BR" sz="1600" i="1">
                <a:solidFill>
                  <a:schemeClr val="bg1">
                    <a:lumMod val="75000"/>
                  </a:schemeClr>
                </a:solidFill>
                <a:latin typeface="Calibri" panose="020F0502020204030204" pitchFamily="34" charset="0"/>
              </a:rPr>
              <a:t>Staging</a:t>
            </a:r>
          </a:p>
        </p:txBody>
      </p:sp>
      <p:grpSp>
        <p:nvGrpSpPr>
          <p:cNvPr id="5" name="Group 191"/>
          <p:cNvGrpSpPr>
            <a:grpSpLocks/>
          </p:cNvGrpSpPr>
          <p:nvPr/>
        </p:nvGrpSpPr>
        <p:grpSpPr bwMode="auto">
          <a:xfrm rot="-1002223">
            <a:off x="1003300" y="3070225"/>
            <a:ext cx="1187450" cy="741363"/>
            <a:chOff x="451" y="1962"/>
            <a:chExt cx="885" cy="711"/>
          </a:xfrm>
        </p:grpSpPr>
        <p:sp>
          <p:nvSpPr>
            <p:cNvPr id="55353" name="Rectangle 192"/>
            <p:cNvSpPr>
              <a:spLocks noChangeArrowheads="1"/>
            </p:cNvSpPr>
            <p:nvPr/>
          </p:nvSpPr>
          <p:spPr bwMode="blackGray">
            <a:xfrm>
              <a:off x="451" y="1962"/>
              <a:ext cx="885" cy="711"/>
            </a:xfrm>
            <a:prstGeom prst="rect">
              <a:avLst/>
            </a:prstGeom>
            <a:noFill/>
            <a:ln w="9525">
              <a:noFill/>
              <a:miter lim="800000"/>
              <a:headEnd/>
              <a:tailEnd/>
            </a:ln>
          </p:spPr>
          <p:txBody>
            <a:bodyPr/>
            <a:lstStyle/>
            <a:p>
              <a:pPr algn="ctr"/>
              <a:endParaRPr lang="pt-BR" altLang="pt-BR" sz="1800" i="1">
                <a:solidFill>
                  <a:schemeClr val="bg1">
                    <a:lumMod val="75000"/>
                  </a:schemeClr>
                </a:solidFill>
                <a:latin typeface="Calibri" pitchFamily="34" charset="0"/>
              </a:endParaRPr>
            </a:p>
          </p:txBody>
        </p:sp>
        <p:sp>
          <p:nvSpPr>
            <p:cNvPr id="55354" name="Freeform 193"/>
            <p:cNvSpPr>
              <a:spLocks/>
            </p:cNvSpPr>
            <p:nvPr/>
          </p:nvSpPr>
          <p:spPr bwMode="blackGray">
            <a:xfrm>
              <a:off x="455" y="1966"/>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355" name="Freeform 194"/>
            <p:cNvSpPr>
              <a:spLocks/>
            </p:cNvSpPr>
            <p:nvPr/>
          </p:nvSpPr>
          <p:spPr bwMode="blackGray">
            <a:xfrm>
              <a:off x="501" y="2027"/>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solidFill>
                  <a:schemeClr val="bg1">
                    <a:lumMod val="75000"/>
                  </a:schemeClr>
                </a:solidFill>
              </a:endParaRPr>
            </a:p>
          </p:txBody>
        </p:sp>
      </p:grpSp>
      <p:grpSp>
        <p:nvGrpSpPr>
          <p:cNvPr id="6" name="Group 195"/>
          <p:cNvGrpSpPr>
            <a:grpSpLocks/>
          </p:cNvGrpSpPr>
          <p:nvPr/>
        </p:nvGrpSpPr>
        <p:grpSpPr bwMode="auto">
          <a:xfrm rot="1302386" flipV="1">
            <a:off x="1019175" y="2247900"/>
            <a:ext cx="1187450" cy="741363"/>
            <a:chOff x="1303" y="2658"/>
            <a:chExt cx="885" cy="711"/>
          </a:xfrm>
        </p:grpSpPr>
        <p:sp>
          <p:nvSpPr>
            <p:cNvPr id="55350" name="Rectangle 196"/>
            <p:cNvSpPr>
              <a:spLocks noChangeArrowheads="1"/>
            </p:cNvSpPr>
            <p:nvPr/>
          </p:nvSpPr>
          <p:spPr bwMode="blackGray">
            <a:xfrm>
              <a:off x="1303" y="2658"/>
              <a:ext cx="885" cy="711"/>
            </a:xfrm>
            <a:prstGeom prst="rect">
              <a:avLst/>
            </a:prstGeom>
            <a:noFill/>
            <a:ln w="9525">
              <a:noFill/>
              <a:miter lim="800000"/>
              <a:headEnd/>
              <a:tailEnd/>
            </a:ln>
          </p:spPr>
          <p:txBody>
            <a:bodyPr rot="10800000"/>
            <a:lstStyle/>
            <a:p>
              <a:pPr algn="ctr"/>
              <a:endParaRPr lang="pt-BR" altLang="pt-BR" sz="1800" i="1">
                <a:solidFill>
                  <a:schemeClr val="bg1">
                    <a:lumMod val="75000"/>
                  </a:schemeClr>
                </a:solidFill>
                <a:latin typeface="Calibri" pitchFamily="34" charset="0"/>
              </a:endParaRPr>
            </a:p>
          </p:txBody>
        </p:sp>
        <p:sp>
          <p:nvSpPr>
            <p:cNvPr id="55351" name="Freeform 197"/>
            <p:cNvSpPr>
              <a:spLocks/>
            </p:cNvSpPr>
            <p:nvPr/>
          </p:nvSpPr>
          <p:spPr bwMode="blackGray">
            <a:xfrm>
              <a:off x="1307" y="2662"/>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352" name="Freeform 198"/>
            <p:cNvSpPr>
              <a:spLocks/>
            </p:cNvSpPr>
            <p:nvPr/>
          </p:nvSpPr>
          <p:spPr bwMode="blackGray">
            <a:xfrm>
              <a:off x="1353" y="2723"/>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solidFill>
                  <a:schemeClr val="bg1">
                    <a:lumMod val="75000"/>
                  </a:schemeClr>
                </a:solidFill>
              </a:endParaRPr>
            </a:p>
          </p:txBody>
        </p:sp>
      </p:grpSp>
      <p:grpSp>
        <p:nvGrpSpPr>
          <p:cNvPr id="7" name="Group 199"/>
          <p:cNvGrpSpPr>
            <a:grpSpLocks/>
          </p:cNvGrpSpPr>
          <p:nvPr/>
        </p:nvGrpSpPr>
        <p:grpSpPr bwMode="auto">
          <a:xfrm rot="8550203">
            <a:off x="4141788" y="4387850"/>
            <a:ext cx="639762" cy="434975"/>
            <a:chOff x="451" y="1962"/>
            <a:chExt cx="885" cy="711"/>
          </a:xfrm>
        </p:grpSpPr>
        <p:sp>
          <p:nvSpPr>
            <p:cNvPr id="55347" name="Rectangle 200"/>
            <p:cNvSpPr>
              <a:spLocks noChangeArrowheads="1"/>
            </p:cNvSpPr>
            <p:nvPr/>
          </p:nvSpPr>
          <p:spPr bwMode="blackGray">
            <a:xfrm>
              <a:off x="451" y="1962"/>
              <a:ext cx="885" cy="711"/>
            </a:xfrm>
            <a:prstGeom prst="rect">
              <a:avLst/>
            </a:prstGeom>
            <a:noFill/>
            <a:ln w="9525">
              <a:noFill/>
              <a:miter lim="800000"/>
              <a:headEnd/>
              <a:tailEnd/>
            </a:ln>
          </p:spPr>
          <p:txBody>
            <a:bodyPr rot="10800000"/>
            <a:lstStyle/>
            <a:p>
              <a:pPr algn="ctr"/>
              <a:endParaRPr lang="pt-BR" altLang="pt-BR" sz="1800" i="1">
                <a:solidFill>
                  <a:schemeClr val="bg1">
                    <a:lumMod val="75000"/>
                  </a:schemeClr>
                </a:solidFill>
                <a:latin typeface="Calibri" pitchFamily="34" charset="0"/>
              </a:endParaRPr>
            </a:p>
          </p:txBody>
        </p:sp>
        <p:sp>
          <p:nvSpPr>
            <p:cNvPr id="55348" name="Freeform 201"/>
            <p:cNvSpPr>
              <a:spLocks/>
            </p:cNvSpPr>
            <p:nvPr/>
          </p:nvSpPr>
          <p:spPr bwMode="blackGray">
            <a:xfrm>
              <a:off x="455" y="1966"/>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349" name="Freeform 202"/>
            <p:cNvSpPr>
              <a:spLocks/>
            </p:cNvSpPr>
            <p:nvPr/>
          </p:nvSpPr>
          <p:spPr bwMode="blackGray">
            <a:xfrm>
              <a:off x="501" y="2027"/>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solidFill>
                  <a:schemeClr val="bg1">
                    <a:lumMod val="75000"/>
                  </a:schemeClr>
                </a:solidFill>
              </a:endParaRPr>
            </a:p>
          </p:txBody>
        </p:sp>
      </p:grpSp>
      <p:grpSp>
        <p:nvGrpSpPr>
          <p:cNvPr id="8" name="Group 203"/>
          <p:cNvGrpSpPr>
            <a:grpSpLocks/>
          </p:cNvGrpSpPr>
          <p:nvPr/>
        </p:nvGrpSpPr>
        <p:grpSpPr bwMode="auto">
          <a:xfrm rot="13049797" flipH="1">
            <a:off x="5080000" y="4470400"/>
            <a:ext cx="731838" cy="354013"/>
            <a:chOff x="451" y="1962"/>
            <a:chExt cx="885" cy="711"/>
          </a:xfrm>
        </p:grpSpPr>
        <p:sp>
          <p:nvSpPr>
            <p:cNvPr id="55344" name="Rectangle 204"/>
            <p:cNvSpPr>
              <a:spLocks noChangeArrowheads="1"/>
            </p:cNvSpPr>
            <p:nvPr/>
          </p:nvSpPr>
          <p:spPr bwMode="blackGray">
            <a:xfrm>
              <a:off x="451" y="1962"/>
              <a:ext cx="885" cy="711"/>
            </a:xfrm>
            <a:prstGeom prst="rect">
              <a:avLst/>
            </a:prstGeom>
            <a:noFill/>
            <a:ln w="9525">
              <a:noFill/>
              <a:miter lim="800000"/>
              <a:headEnd/>
              <a:tailEnd/>
            </a:ln>
          </p:spPr>
          <p:txBody>
            <a:bodyPr rot="10800000"/>
            <a:lstStyle/>
            <a:p>
              <a:pPr algn="ctr"/>
              <a:endParaRPr lang="pt-BR" altLang="pt-BR" sz="1800" i="1">
                <a:solidFill>
                  <a:schemeClr val="bg1">
                    <a:lumMod val="75000"/>
                  </a:schemeClr>
                </a:solidFill>
                <a:latin typeface="Calibri" pitchFamily="34" charset="0"/>
              </a:endParaRPr>
            </a:p>
          </p:txBody>
        </p:sp>
        <p:sp>
          <p:nvSpPr>
            <p:cNvPr id="55345" name="Freeform 205"/>
            <p:cNvSpPr>
              <a:spLocks/>
            </p:cNvSpPr>
            <p:nvPr/>
          </p:nvSpPr>
          <p:spPr bwMode="blackGray">
            <a:xfrm>
              <a:off x="455" y="1966"/>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346" name="Freeform 206"/>
            <p:cNvSpPr>
              <a:spLocks/>
            </p:cNvSpPr>
            <p:nvPr/>
          </p:nvSpPr>
          <p:spPr bwMode="blackGray">
            <a:xfrm>
              <a:off x="501" y="2027"/>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solidFill>
                  <a:schemeClr val="bg1">
                    <a:lumMod val="75000"/>
                  </a:schemeClr>
                </a:solidFill>
              </a:endParaRPr>
            </a:p>
          </p:txBody>
        </p:sp>
      </p:grpSp>
      <p:sp>
        <p:nvSpPr>
          <p:cNvPr id="596175" name="AutoShape 207"/>
          <p:cNvSpPr>
            <a:spLocks noChangeArrowheads="1"/>
          </p:cNvSpPr>
          <p:nvPr/>
        </p:nvSpPr>
        <p:spPr bwMode="blackGray">
          <a:xfrm>
            <a:off x="4551363" y="2581275"/>
            <a:ext cx="1317625" cy="1630363"/>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p>
            <a:pPr algn="ctr">
              <a:defRPr/>
            </a:pPr>
            <a:r>
              <a:rPr lang="pt-BR" sz="2000" i="1" dirty="0">
                <a:solidFill>
                  <a:schemeClr val="bg1">
                    <a:lumMod val="75000"/>
                  </a:schemeClr>
                </a:solidFill>
                <a:effectLst>
                  <a:outerShdw blurRad="38100" dist="38100" dir="2700000" algn="tl">
                    <a:srgbClr val="000000"/>
                  </a:outerShdw>
                </a:effectLst>
                <a:latin typeface="Calibri" pitchFamily="34" charset="0"/>
              </a:rPr>
              <a:t>DW</a:t>
            </a:r>
          </a:p>
        </p:txBody>
      </p:sp>
      <p:grpSp>
        <p:nvGrpSpPr>
          <p:cNvPr id="9" name="Group 208"/>
          <p:cNvGrpSpPr>
            <a:grpSpLocks/>
          </p:cNvGrpSpPr>
          <p:nvPr/>
        </p:nvGrpSpPr>
        <p:grpSpPr bwMode="auto">
          <a:xfrm>
            <a:off x="3594100" y="3271838"/>
            <a:ext cx="1011238" cy="1068387"/>
            <a:chOff x="2202" y="1854"/>
            <a:chExt cx="674" cy="555"/>
          </a:xfrm>
        </p:grpSpPr>
        <p:sp>
          <p:nvSpPr>
            <p:cNvPr id="55341" name="Rectangle 209"/>
            <p:cNvSpPr>
              <a:spLocks noChangeArrowheads="1"/>
            </p:cNvSpPr>
            <p:nvPr/>
          </p:nvSpPr>
          <p:spPr bwMode="blackGray">
            <a:xfrm rot="5400000">
              <a:off x="2322" y="1803"/>
              <a:ext cx="504" cy="605"/>
            </a:xfrm>
            <a:prstGeom prst="rect">
              <a:avLst/>
            </a:prstGeom>
            <a:noFill/>
            <a:ln w="9525">
              <a:noFill/>
              <a:miter lim="800000"/>
              <a:headEnd/>
              <a:tailEnd/>
            </a:ln>
          </p:spPr>
          <p:txBody>
            <a:bodyPr rot="10800000" vert="eaVert"/>
            <a:lstStyle/>
            <a:p>
              <a:pPr algn="ctr"/>
              <a:endParaRPr lang="pt-BR" altLang="pt-BR" sz="1800" i="1">
                <a:solidFill>
                  <a:schemeClr val="bg1">
                    <a:lumMod val="75000"/>
                  </a:schemeClr>
                </a:solidFill>
                <a:latin typeface="Calibri" pitchFamily="34" charset="0"/>
              </a:endParaRPr>
            </a:p>
          </p:txBody>
        </p:sp>
        <p:sp>
          <p:nvSpPr>
            <p:cNvPr id="55342" name="Freeform 210"/>
            <p:cNvSpPr>
              <a:spLocks/>
            </p:cNvSpPr>
            <p:nvPr/>
          </p:nvSpPr>
          <p:spPr bwMode="blackGray">
            <a:xfrm rot="5400000">
              <a:off x="2252" y="1860"/>
              <a:ext cx="499" cy="599"/>
            </a:xfrm>
            <a:custGeom>
              <a:avLst/>
              <a:gdLst>
                <a:gd name="T0" fmla="*/ 0 w 1306"/>
                <a:gd name="T1" fmla="*/ 0 h 1792"/>
                <a:gd name="T2" fmla="*/ 0 w 1306"/>
                <a:gd name="T3" fmla="*/ 0 h 1792"/>
                <a:gd name="T4" fmla="*/ 0 w 1306"/>
                <a:gd name="T5" fmla="*/ 0 h 1792"/>
                <a:gd name="T6" fmla="*/ 0 w 1306"/>
                <a:gd name="T7" fmla="*/ 0 h 1792"/>
                <a:gd name="T8" fmla="*/ 0 w 1306"/>
                <a:gd name="T9" fmla="*/ 0 h 1792"/>
                <a:gd name="T10" fmla="*/ 0 w 1306"/>
                <a:gd name="T11" fmla="*/ 0 h 1792"/>
                <a:gd name="T12" fmla="*/ 0 w 1306"/>
                <a:gd name="T13" fmla="*/ 0 h 1792"/>
                <a:gd name="T14" fmla="*/ 0 w 1306"/>
                <a:gd name="T15" fmla="*/ 0 h 1792"/>
                <a:gd name="T16" fmla="*/ 0 w 1306"/>
                <a:gd name="T17" fmla="*/ 0 h 1792"/>
                <a:gd name="T18" fmla="*/ 0 w 1306"/>
                <a:gd name="T19" fmla="*/ 0 h 1792"/>
                <a:gd name="T20" fmla="*/ 0 w 1306"/>
                <a:gd name="T21" fmla="*/ 0 h 1792"/>
                <a:gd name="T22" fmla="*/ 0 w 1306"/>
                <a:gd name="T23" fmla="*/ 0 h 1792"/>
                <a:gd name="T24" fmla="*/ 0 w 1306"/>
                <a:gd name="T25" fmla="*/ 0 h 1792"/>
                <a:gd name="T26" fmla="*/ 0 w 1306"/>
                <a:gd name="T27" fmla="*/ 0 h 1792"/>
                <a:gd name="T28" fmla="*/ 0 w 1306"/>
                <a:gd name="T29" fmla="*/ 0 h 1792"/>
                <a:gd name="T30" fmla="*/ 0 w 1306"/>
                <a:gd name="T31" fmla="*/ 0 h 1792"/>
                <a:gd name="T32" fmla="*/ 0 w 1306"/>
                <a:gd name="T33" fmla="*/ 0 h 1792"/>
                <a:gd name="T34" fmla="*/ 0 w 1306"/>
                <a:gd name="T35" fmla="*/ 0 h 1792"/>
                <a:gd name="T36" fmla="*/ 0 w 1306"/>
                <a:gd name="T37" fmla="*/ 0 h 1792"/>
                <a:gd name="T38" fmla="*/ 0 w 1306"/>
                <a:gd name="T39" fmla="*/ 0 h 1792"/>
                <a:gd name="T40" fmla="*/ 0 w 1306"/>
                <a:gd name="T41" fmla="*/ 0 h 1792"/>
                <a:gd name="T42" fmla="*/ 0 w 1306"/>
                <a:gd name="T43" fmla="*/ 0 h 1792"/>
                <a:gd name="T44" fmla="*/ 0 w 1306"/>
                <a:gd name="T45" fmla="*/ 0 h 1792"/>
                <a:gd name="T46" fmla="*/ 0 w 1306"/>
                <a:gd name="T47" fmla="*/ 0 h 1792"/>
                <a:gd name="T48" fmla="*/ 0 w 1306"/>
                <a:gd name="T49" fmla="*/ 0 h 1792"/>
                <a:gd name="T50" fmla="*/ 0 w 1306"/>
                <a:gd name="T51" fmla="*/ 0 h 1792"/>
                <a:gd name="T52" fmla="*/ 0 w 1306"/>
                <a:gd name="T53" fmla="*/ 0 h 1792"/>
                <a:gd name="T54" fmla="*/ 0 w 1306"/>
                <a:gd name="T55" fmla="*/ 0 h 1792"/>
                <a:gd name="T56" fmla="*/ 0 w 1306"/>
                <a:gd name="T57" fmla="*/ 0 h 1792"/>
                <a:gd name="T58" fmla="*/ 0 w 1306"/>
                <a:gd name="T59" fmla="*/ 0 h 1792"/>
                <a:gd name="T60" fmla="*/ 0 w 1306"/>
                <a:gd name="T61" fmla="*/ 0 h 1792"/>
                <a:gd name="T62" fmla="*/ 0 w 1306"/>
                <a:gd name="T63" fmla="*/ 0 h 1792"/>
                <a:gd name="T64" fmla="*/ 0 w 1306"/>
                <a:gd name="T65" fmla="*/ 0 h 1792"/>
                <a:gd name="T66" fmla="*/ 0 w 1306"/>
                <a:gd name="T67" fmla="*/ 0 h 179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06"/>
                <a:gd name="T103" fmla="*/ 0 h 1792"/>
                <a:gd name="T104" fmla="*/ 1306 w 1306"/>
                <a:gd name="T105" fmla="*/ 1792 h 179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06" h="1792">
                  <a:moveTo>
                    <a:pt x="194" y="1792"/>
                  </a:moveTo>
                  <a:lnTo>
                    <a:pt x="171" y="1787"/>
                  </a:lnTo>
                  <a:lnTo>
                    <a:pt x="163" y="1768"/>
                  </a:lnTo>
                  <a:lnTo>
                    <a:pt x="158" y="1754"/>
                  </a:lnTo>
                  <a:lnTo>
                    <a:pt x="182" y="1705"/>
                  </a:lnTo>
                  <a:lnTo>
                    <a:pt x="201" y="1663"/>
                  </a:lnTo>
                  <a:lnTo>
                    <a:pt x="234" y="1536"/>
                  </a:lnTo>
                  <a:lnTo>
                    <a:pt x="270" y="1410"/>
                  </a:lnTo>
                  <a:lnTo>
                    <a:pt x="304" y="1285"/>
                  </a:lnTo>
                  <a:lnTo>
                    <a:pt x="338" y="1159"/>
                  </a:lnTo>
                  <a:lnTo>
                    <a:pt x="373" y="1034"/>
                  </a:lnTo>
                  <a:lnTo>
                    <a:pt x="405" y="908"/>
                  </a:lnTo>
                  <a:lnTo>
                    <a:pt x="433" y="783"/>
                  </a:lnTo>
                  <a:lnTo>
                    <a:pt x="458" y="657"/>
                  </a:lnTo>
                  <a:lnTo>
                    <a:pt x="392" y="688"/>
                  </a:lnTo>
                  <a:lnTo>
                    <a:pt x="361" y="705"/>
                  </a:lnTo>
                  <a:lnTo>
                    <a:pt x="163" y="798"/>
                  </a:lnTo>
                  <a:lnTo>
                    <a:pt x="97" y="834"/>
                  </a:lnTo>
                  <a:lnTo>
                    <a:pt x="47" y="834"/>
                  </a:lnTo>
                  <a:lnTo>
                    <a:pt x="17" y="809"/>
                  </a:lnTo>
                  <a:lnTo>
                    <a:pt x="0" y="790"/>
                  </a:lnTo>
                  <a:lnTo>
                    <a:pt x="11" y="749"/>
                  </a:lnTo>
                  <a:lnTo>
                    <a:pt x="53" y="707"/>
                  </a:lnTo>
                  <a:lnTo>
                    <a:pt x="93" y="665"/>
                  </a:lnTo>
                  <a:lnTo>
                    <a:pt x="131" y="623"/>
                  </a:lnTo>
                  <a:lnTo>
                    <a:pt x="171" y="579"/>
                  </a:lnTo>
                  <a:lnTo>
                    <a:pt x="209" y="534"/>
                  </a:lnTo>
                  <a:lnTo>
                    <a:pt x="247" y="488"/>
                  </a:lnTo>
                  <a:lnTo>
                    <a:pt x="283" y="443"/>
                  </a:lnTo>
                  <a:lnTo>
                    <a:pt x="321" y="395"/>
                  </a:lnTo>
                  <a:lnTo>
                    <a:pt x="357" y="349"/>
                  </a:lnTo>
                  <a:lnTo>
                    <a:pt x="393" y="302"/>
                  </a:lnTo>
                  <a:lnTo>
                    <a:pt x="430" y="254"/>
                  </a:lnTo>
                  <a:lnTo>
                    <a:pt x="466" y="209"/>
                  </a:lnTo>
                  <a:lnTo>
                    <a:pt x="504" y="161"/>
                  </a:lnTo>
                  <a:lnTo>
                    <a:pt x="540" y="115"/>
                  </a:lnTo>
                  <a:lnTo>
                    <a:pt x="576" y="70"/>
                  </a:lnTo>
                  <a:lnTo>
                    <a:pt x="612" y="24"/>
                  </a:lnTo>
                  <a:lnTo>
                    <a:pt x="631" y="5"/>
                  </a:lnTo>
                  <a:lnTo>
                    <a:pt x="675" y="0"/>
                  </a:lnTo>
                  <a:lnTo>
                    <a:pt x="722" y="24"/>
                  </a:lnTo>
                  <a:lnTo>
                    <a:pt x="896" y="233"/>
                  </a:lnTo>
                  <a:lnTo>
                    <a:pt x="937" y="258"/>
                  </a:lnTo>
                  <a:lnTo>
                    <a:pt x="951" y="287"/>
                  </a:lnTo>
                  <a:lnTo>
                    <a:pt x="1141" y="454"/>
                  </a:lnTo>
                  <a:lnTo>
                    <a:pt x="1238" y="526"/>
                  </a:lnTo>
                  <a:lnTo>
                    <a:pt x="1301" y="589"/>
                  </a:lnTo>
                  <a:lnTo>
                    <a:pt x="1306" y="619"/>
                  </a:lnTo>
                  <a:lnTo>
                    <a:pt x="1289" y="657"/>
                  </a:lnTo>
                  <a:lnTo>
                    <a:pt x="810" y="614"/>
                  </a:lnTo>
                  <a:lnTo>
                    <a:pt x="816" y="644"/>
                  </a:lnTo>
                  <a:lnTo>
                    <a:pt x="871" y="785"/>
                  </a:lnTo>
                  <a:lnTo>
                    <a:pt x="882" y="815"/>
                  </a:lnTo>
                  <a:lnTo>
                    <a:pt x="981" y="1049"/>
                  </a:lnTo>
                  <a:lnTo>
                    <a:pt x="1166" y="1484"/>
                  </a:lnTo>
                  <a:lnTo>
                    <a:pt x="1177" y="1515"/>
                  </a:lnTo>
                  <a:lnTo>
                    <a:pt x="1190" y="1534"/>
                  </a:lnTo>
                  <a:lnTo>
                    <a:pt x="1207" y="1564"/>
                  </a:lnTo>
                  <a:lnTo>
                    <a:pt x="1215" y="1589"/>
                  </a:lnTo>
                  <a:lnTo>
                    <a:pt x="1196" y="1625"/>
                  </a:lnTo>
                  <a:lnTo>
                    <a:pt x="1177" y="1625"/>
                  </a:lnTo>
                  <a:lnTo>
                    <a:pt x="1147" y="1625"/>
                  </a:lnTo>
                  <a:lnTo>
                    <a:pt x="987" y="1619"/>
                  </a:lnTo>
                  <a:lnTo>
                    <a:pt x="606" y="1663"/>
                  </a:lnTo>
                  <a:lnTo>
                    <a:pt x="587" y="1675"/>
                  </a:lnTo>
                  <a:lnTo>
                    <a:pt x="466" y="1705"/>
                  </a:lnTo>
                  <a:lnTo>
                    <a:pt x="256" y="1787"/>
                  </a:lnTo>
                  <a:lnTo>
                    <a:pt x="194" y="1792"/>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343" name="Freeform 211"/>
            <p:cNvSpPr>
              <a:spLocks/>
            </p:cNvSpPr>
            <p:nvPr/>
          </p:nvSpPr>
          <p:spPr bwMode="blackGray">
            <a:xfrm rot="5400000">
              <a:off x="2327" y="1904"/>
              <a:ext cx="356" cy="522"/>
            </a:xfrm>
            <a:custGeom>
              <a:avLst/>
              <a:gdLst>
                <a:gd name="T0" fmla="*/ 0 w 932"/>
                <a:gd name="T1" fmla="*/ 0 h 1559"/>
                <a:gd name="T2" fmla="*/ 0 w 932"/>
                <a:gd name="T3" fmla="*/ 0 h 1559"/>
                <a:gd name="T4" fmla="*/ 0 w 932"/>
                <a:gd name="T5" fmla="*/ 0 h 1559"/>
                <a:gd name="T6" fmla="*/ 0 w 932"/>
                <a:gd name="T7" fmla="*/ 0 h 1559"/>
                <a:gd name="T8" fmla="*/ 0 w 932"/>
                <a:gd name="T9" fmla="*/ 0 h 1559"/>
                <a:gd name="T10" fmla="*/ 0 w 932"/>
                <a:gd name="T11" fmla="*/ 0 h 1559"/>
                <a:gd name="T12" fmla="*/ 0 w 932"/>
                <a:gd name="T13" fmla="*/ 0 h 1559"/>
                <a:gd name="T14" fmla="*/ 0 w 932"/>
                <a:gd name="T15" fmla="*/ 0 h 1559"/>
                <a:gd name="T16" fmla="*/ 0 w 932"/>
                <a:gd name="T17" fmla="*/ 0 h 1559"/>
                <a:gd name="T18" fmla="*/ 0 w 932"/>
                <a:gd name="T19" fmla="*/ 0 h 1559"/>
                <a:gd name="T20" fmla="*/ 0 w 932"/>
                <a:gd name="T21" fmla="*/ 0 h 1559"/>
                <a:gd name="T22" fmla="*/ 0 w 932"/>
                <a:gd name="T23" fmla="*/ 0 h 1559"/>
                <a:gd name="T24" fmla="*/ 0 w 932"/>
                <a:gd name="T25" fmla="*/ 0 h 1559"/>
                <a:gd name="T26" fmla="*/ 0 w 932"/>
                <a:gd name="T27" fmla="*/ 0 h 1559"/>
                <a:gd name="T28" fmla="*/ 0 w 932"/>
                <a:gd name="T29" fmla="*/ 0 h 1559"/>
                <a:gd name="T30" fmla="*/ 0 w 932"/>
                <a:gd name="T31" fmla="*/ 0 h 1559"/>
                <a:gd name="T32" fmla="*/ 0 w 932"/>
                <a:gd name="T33" fmla="*/ 0 h 1559"/>
                <a:gd name="T34" fmla="*/ 0 w 932"/>
                <a:gd name="T35" fmla="*/ 0 h 1559"/>
                <a:gd name="T36" fmla="*/ 0 w 932"/>
                <a:gd name="T37" fmla="*/ 0 h 1559"/>
                <a:gd name="T38" fmla="*/ 0 w 932"/>
                <a:gd name="T39" fmla="*/ 0 h 1559"/>
                <a:gd name="T40" fmla="*/ 0 w 932"/>
                <a:gd name="T41" fmla="*/ 0 h 1559"/>
                <a:gd name="T42" fmla="*/ 0 w 932"/>
                <a:gd name="T43" fmla="*/ 0 h 1559"/>
                <a:gd name="T44" fmla="*/ 0 w 932"/>
                <a:gd name="T45" fmla="*/ 0 h 1559"/>
                <a:gd name="T46" fmla="*/ 0 w 932"/>
                <a:gd name="T47" fmla="*/ 0 h 1559"/>
                <a:gd name="T48" fmla="*/ 0 w 932"/>
                <a:gd name="T49" fmla="*/ 0 h 1559"/>
                <a:gd name="T50" fmla="*/ 0 w 932"/>
                <a:gd name="T51" fmla="*/ 0 h 1559"/>
                <a:gd name="T52" fmla="*/ 0 w 932"/>
                <a:gd name="T53" fmla="*/ 0 h 1559"/>
                <a:gd name="T54" fmla="*/ 0 w 932"/>
                <a:gd name="T55" fmla="*/ 0 h 1559"/>
                <a:gd name="T56" fmla="*/ 0 w 932"/>
                <a:gd name="T57" fmla="*/ 0 h 1559"/>
                <a:gd name="T58" fmla="*/ 0 w 932"/>
                <a:gd name="T59" fmla="*/ 0 h 1559"/>
                <a:gd name="T60" fmla="*/ 0 w 932"/>
                <a:gd name="T61" fmla="*/ 0 h 1559"/>
                <a:gd name="T62" fmla="*/ 0 w 932"/>
                <a:gd name="T63" fmla="*/ 0 h 1559"/>
                <a:gd name="T64" fmla="*/ 0 w 932"/>
                <a:gd name="T65" fmla="*/ 0 h 1559"/>
                <a:gd name="T66" fmla="*/ 0 w 932"/>
                <a:gd name="T67" fmla="*/ 0 h 1559"/>
                <a:gd name="T68" fmla="*/ 0 w 932"/>
                <a:gd name="T69" fmla="*/ 0 h 1559"/>
                <a:gd name="T70" fmla="*/ 0 w 932"/>
                <a:gd name="T71" fmla="*/ 0 h 1559"/>
                <a:gd name="T72" fmla="*/ 0 w 932"/>
                <a:gd name="T73" fmla="*/ 0 h 1559"/>
                <a:gd name="T74" fmla="*/ 0 w 932"/>
                <a:gd name="T75" fmla="*/ 0 h 1559"/>
                <a:gd name="T76" fmla="*/ 0 w 932"/>
                <a:gd name="T77" fmla="*/ 0 h 1559"/>
                <a:gd name="T78" fmla="*/ 0 w 932"/>
                <a:gd name="T79" fmla="*/ 0 h 15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32"/>
                <a:gd name="T121" fmla="*/ 0 h 1559"/>
                <a:gd name="T122" fmla="*/ 932 w 932"/>
                <a:gd name="T123" fmla="*/ 1559 h 15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32" h="1559">
                  <a:moveTo>
                    <a:pt x="73" y="1559"/>
                  </a:moveTo>
                  <a:lnTo>
                    <a:pt x="246" y="920"/>
                  </a:lnTo>
                  <a:lnTo>
                    <a:pt x="312" y="626"/>
                  </a:lnTo>
                  <a:lnTo>
                    <a:pt x="337" y="515"/>
                  </a:lnTo>
                  <a:lnTo>
                    <a:pt x="289" y="454"/>
                  </a:lnTo>
                  <a:lnTo>
                    <a:pt x="257" y="447"/>
                  </a:lnTo>
                  <a:lnTo>
                    <a:pt x="0" y="570"/>
                  </a:lnTo>
                  <a:lnTo>
                    <a:pt x="36" y="498"/>
                  </a:lnTo>
                  <a:lnTo>
                    <a:pt x="375" y="91"/>
                  </a:lnTo>
                  <a:lnTo>
                    <a:pt x="447" y="0"/>
                  </a:lnTo>
                  <a:lnTo>
                    <a:pt x="676" y="215"/>
                  </a:lnTo>
                  <a:lnTo>
                    <a:pt x="754" y="312"/>
                  </a:lnTo>
                  <a:lnTo>
                    <a:pt x="877" y="405"/>
                  </a:lnTo>
                  <a:lnTo>
                    <a:pt x="921" y="441"/>
                  </a:lnTo>
                  <a:lnTo>
                    <a:pt x="932" y="466"/>
                  </a:lnTo>
                  <a:lnTo>
                    <a:pt x="491" y="441"/>
                  </a:lnTo>
                  <a:lnTo>
                    <a:pt x="472" y="454"/>
                  </a:lnTo>
                  <a:lnTo>
                    <a:pt x="472" y="502"/>
                  </a:lnTo>
                  <a:lnTo>
                    <a:pt x="560" y="705"/>
                  </a:lnTo>
                  <a:lnTo>
                    <a:pt x="565" y="736"/>
                  </a:lnTo>
                  <a:lnTo>
                    <a:pt x="615" y="852"/>
                  </a:lnTo>
                  <a:lnTo>
                    <a:pt x="626" y="890"/>
                  </a:lnTo>
                  <a:lnTo>
                    <a:pt x="866" y="1443"/>
                  </a:lnTo>
                  <a:lnTo>
                    <a:pt x="826" y="1443"/>
                  </a:lnTo>
                  <a:lnTo>
                    <a:pt x="786" y="1445"/>
                  </a:lnTo>
                  <a:lnTo>
                    <a:pt x="746" y="1445"/>
                  </a:lnTo>
                  <a:lnTo>
                    <a:pt x="706" y="1447"/>
                  </a:lnTo>
                  <a:lnTo>
                    <a:pt x="666" y="1451"/>
                  </a:lnTo>
                  <a:lnTo>
                    <a:pt x="626" y="1453"/>
                  </a:lnTo>
                  <a:lnTo>
                    <a:pt x="586" y="1456"/>
                  </a:lnTo>
                  <a:lnTo>
                    <a:pt x="546" y="1462"/>
                  </a:lnTo>
                  <a:lnTo>
                    <a:pt x="508" y="1466"/>
                  </a:lnTo>
                  <a:lnTo>
                    <a:pt x="468" y="1472"/>
                  </a:lnTo>
                  <a:lnTo>
                    <a:pt x="428" y="1479"/>
                  </a:lnTo>
                  <a:lnTo>
                    <a:pt x="390" y="1485"/>
                  </a:lnTo>
                  <a:lnTo>
                    <a:pt x="350" y="1493"/>
                  </a:lnTo>
                  <a:lnTo>
                    <a:pt x="310" y="1502"/>
                  </a:lnTo>
                  <a:lnTo>
                    <a:pt x="272" y="1512"/>
                  </a:lnTo>
                  <a:lnTo>
                    <a:pt x="232" y="1521"/>
                  </a:lnTo>
                  <a:lnTo>
                    <a:pt x="73" y="1559"/>
                  </a:lnTo>
                  <a:close/>
                </a:path>
              </a:pathLst>
            </a:custGeom>
            <a:solidFill>
              <a:srgbClr val="FFFF66"/>
            </a:solidFill>
            <a:ln w="9525">
              <a:noFill/>
              <a:round/>
              <a:headEnd/>
              <a:tailEnd/>
            </a:ln>
          </p:spPr>
          <p:txBody>
            <a:bodyPr/>
            <a:lstStyle/>
            <a:p>
              <a:endParaRPr lang="en-US">
                <a:solidFill>
                  <a:schemeClr val="bg1">
                    <a:lumMod val="75000"/>
                  </a:schemeClr>
                </a:solidFill>
              </a:endParaRPr>
            </a:p>
          </p:txBody>
        </p:sp>
      </p:grpSp>
      <p:grpSp>
        <p:nvGrpSpPr>
          <p:cNvPr id="10" name="Group 214"/>
          <p:cNvGrpSpPr>
            <a:grpSpLocks/>
          </p:cNvGrpSpPr>
          <p:nvPr/>
        </p:nvGrpSpPr>
        <p:grpSpPr bwMode="auto">
          <a:xfrm>
            <a:off x="6257925" y="3016250"/>
            <a:ext cx="1200150" cy="368300"/>
            <a:chOff x="4179" y="1836"/>
            <a:chExt cx="605" cy="504"/>
          </a:xfrm>
        </p:grpSpPr>
        <p:sp>
          <p:nvSpPr>
            <p:cNvPr id="55339" name="Rectangle 215"/>
            <p:cNvSpPr>
              <a:spLocks noChangeArrowheads="1"/>
            </p:cNvSpPr>
            <p:nvPr/>
          </p:nvSpPr>
          <p:spPr bwMode="blackGray">
            <a:xfrm rot="5400000">
              <a:off x="4230" y="1785"/>
              <a:ext cx="504" cy="605"/>
            </a:xfrm>
            <a:prstGeom prst="rect">
              <a:avLst/>
            </a:prstGeom>
            <a:noFill/>
            <a:ln w="9525">
              <a:noFill/>
              <a:miter lim="800000"/>
              <a:headEnd/>
              <a:tailEnd/>
            </a:ln>
          </p:spPr>
          <p:txBody>
            <a:bodyPr rot="10800000" vert="eaVert"/>
            <a:lstStyle/>
            <a:p>
              <a:pPr algn="ctr"/>
              <a:endParaRPr lang="pt-BR" altLang="pt-BR" sz="1800" i="1">
                <a:solidFill>
                  <a:schemeClr val="bg1">
                    <a:lumMod val="75000"/>
                  </a:schemeClr>
                </a:solidFill>
                <a:latin typeface="Calibri" pitchFamily="34" charset="0"/>
              </a:endParaRPr>
            </a:p>
          </p:txBody>
        </p:sp>
        <p:sp>
          <p:nvSpPr>
            <p:cNvPr id="55340" name="Freeform 216"/>
            <p:cNvSpPr>
              <a:spLocks/>
            </p:cNvSpPr>
            <p:nvPr/>
          </p:nvSpPr>
          <p:spPr bwMode="blackGray">
            <a:xfrm rot="5400000">
              <a:off x="4307" y="1817"/>
              <a:ext cx="356" cy="522"/>
            </a:xfrm>
            <a:custGeom>
              <a:avLst/>
              <a:gdLst>
                <a:gd name="T0" fmla="*/ 0 w 932"/>
                <a:gd name="T1" fmla="*/ 0 h 1559"/>
                <a:gd name="T2" fmla="*/ 0 w 932"/>
                <a:gd name="T3" fmla="*/ 0 h 1559"/>
                <a:gd name="T4" fmla="*/ 0 w 932"/>
                <a:gd name="T5" fmla="*/ 0 h 1559"/>
                <a:gd name="T6" fmla="*/ 0 w 932"/>
                <a:gd name="T7" fmla="*/ 0 h 1559"/>
                <a:gd name="T8" fmla="*/ 0 w 932"/>
                <a:gd name="T9" fmla="*/ 0 h 1559"/>
                <a:gd name="T10" fmla="*/ 0 w 932"/>
                <a:gd name="T11" fmla="*/ 0 h 1559"/>
                <a:gd name="T12" fmla="*/ 0 w 932"/>
                <a:gd name="T13" fmla="*/ 0 h 1559"/>
                <a:gd name="T14" fmla="*/ 0 w 932"/>
                <a:gd name="T15" fmla="*/ 0 h 1559"/>
                <a:gd name="T16" fmla="*/ 0 w 932"/>
                <a:gd name="T17" fmla="*/ 0 h 1559"/>
                <a:gd name="T18" fmla="*/ 0 w 932"/>
                <a:gd name="T19" fmla="*/ 0 h 1559"/>
                <a:gd name="T20" fmla="*/ 0 w 932"/>
                <a:gd name="T21" fmla="*/ 0 h 1559"/>
                <a:gd name="T22" fmla="*/ 0 w 932"/>
                <a:gd name="T23" fmla="*/ 0 h 1559"/>
                <a:gd name="T24" fmla="*/ 0 w 932"/>
                <a:gd name="T25" fmla="*/ 0 h 1559"/>
                <a:gd name="T26" fmla="*/ 0 w 932"/>
                <a:gd name="T27" fmla="*/ 0 h 1559"/>
                <a:gd name="T28" fmla="*/ 0 w 932"/>
                <a:gd name="T29" fmla="*/ 0 h 1559"/>
                <a:gd name="T30" fmla="*/ 0 w 932"/>
                <a:gd name="T31" fmla="*/ 0 h 1559"/>
                <a:gd name="T32" fmla="*/ 0 w 932"/>
                <a:gd name="T33" fmla="*/ 0 h 1559"/>
                <a:gd name="T34" fmla="*/ 0 w 932"/>
                <a:gd name="T35" fmla="*/ 0 h 1559"/>
                <a:gd name="T36" fmla="*/ 0 w 932"/>
                <a:gd name="T37" fmla="*/ 0 h 1559"/>
                <a:gd name="T38" fmla="*/ 0 w 932"/>
                <a:gd name="T39" fmla="*/ 0 h 1559"/>
                <a:gd name="T40" fmla="*/ 0 w 932"/>
                <a:gd name="T41" fmla="*/ 0 h 1559"/>
                <a:gd name="T42" fmla="*/ 0 w 932"/>
                <a:gd name="T43" fmla="*/ 0 h 1559"/>
                <a:gd name="T44" fmla="*/ 0 w 932"/>
                <a:gd name="T45" fmla="*/ 0 h 1559"/>
                <a:gd name="T46" fmla="*/ 0 w 932"/>
                <a:gd name="T47" fmla="*/ 0 h 1559"/>
                <a:gd name="T48" fmla="*/ 0 w 932"/>
                <a:gd name="T49" fmla="*/ 0 h 1559"/>
                <a:gd name="T50" fmla="*/ 0 w 932"/>
                <a:gd name="T51" fmla="*/ 0 h 1559"/>
                <a:gd name="T52" fmla="*/ 0 w 932"/>
                <a:gd name="T53" fmla="*/ 0 h 1559"/>
                <a:gd name="T54" fmla="*/ 0 w 932"/>
                <a:gd name="T55" fmla="*/ 0 h 1559"/>
                <a:gd name="T56" fmla="*/ 0 w 932"/>
                <a:gd name="T57" fmla="*/ 0 h 1559"/>
                <a:gd name="T58" fmla="*/ 0 w 932"/>
                <a:gd name="T59" fmla="*/ 0 h 1559"/>
                <a:gd name="T60" fmla="*/ 0 w 932"/>
                <a:gd name="T61" fmla="*/ 0 h 1559"/>
                <a:gd name="T62" fmla="*/ 0 w 932"/>
                <a:gd name="T63" fmla="*/ 0 h 1559"/>
                <a:gd name="T64" fmla="*/ 0 w 932"/>
                <a:gd name="T65" fmla="*/ 0 h 1559"/>
                <a:gd name="T66" fmla="*/ 0 w 932"/>
                <a:gd name="T67" fmla="*/ 0 h 1559"/>
                <a:gd name="T68" fmla="*/ 0 w 932"/>
                <a:gd name="T69" fmla="*/ 0 h 1559"/>
                <a:gd name="T70" fmla="*/ 0 w 932"/>
                <a:gd name="T71" fmla="*/ 0 h 1559"/>
                <a:gd name="T72" fmla="*/ 0 w 932"/>
                <a:gd name="T73" fmla="*/ 0 h 1559"/>
                <a:gd name="T74" fmla="*/ 0 w 932"/>
                <a:gd name="T75" fmla="*/ 0 h 1559"/>
                <a:gd name="T76" fmla="*/ 0 w 932"/>
                <a:gd name="T77" fmla="*/ 0 h 1559"/>
                <a:gd name="T78" fmla="*/ 0 w 932"/>
                <a:gd name="T79" fmla="*/ 0 h 15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32"/>
                <a:gd name="T121" fmla="*/ 0 h 1559"/>
                <a:gd name="T122" fmla="*/ 932 w 932"/>
                <a:gd name="T123" fmla="*/ 1559 h 15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32" h="1559">
                  <a:moveTo>
                    <a:pt x="73" y="1559"/>
                  </a:moveTo>
                  <a:lnTo>
                    <a:pt x="246" y="920"/>
                  </a:lnTo>
                  <a:lnTo>
                    <a:pt x="312" y="626"/>
                  </a:lnTo>
                  <a:lnTo>
                    <a:pt x="337" y="515"/>
                  </a:lnTo>
                  <a:lnTo>
                    <a:pt x="289" y="454"/>
                  </a:lnTo>
                  <a:lnTo>
                    <a:pt x="257" y="447"/>
                  </a:lnTo>
                  <a:lnTo>
                    <a:pt x="0" y="570"/>
                  </a:lnTo>
                  <a:lnTo>
                    <a:pt x="36" y="498"/>
                  </a:lnTo>
                  <a:lnTo>
                    <a:pt x="375" y="91"/>
                  </a:lnTo>
                  <a:lnTo>
                    <a:pt x="447" y="0"/>
                  </a:lnTo>
                  <a:lnTo>
                    <a:pt x="676" y="215"/>
                  </a:lnTo>
                  <a:lnTo>
                    <a:pt x="754" y="312"/>
                  </a:lnTo>
                  <a:lnTo>
                    <a:pt x="877" y="405"/>
                  </a:lnTo>
                  <a:lnTo>
                    <a:pt x="921" y="441"/>
                  </a:lnTo>
                  <a:lnTo>
                    <a:pt x="932" y="466"/>
                  </a:lnTo>
                  <a:lnTo>
                    <a:pt x="491" y="441"/>
                  </a:lnTo>
                  <a:lnTo>
                    <a:pt x="472" y="454"/>
                  </a:lnTo>
                  <a:lnTo>
                    <a:pt x="472" y="502"/>
                  </a:lnTo>
                  <a:lnTo>
                    <a:pt x="560" y="705"/>
                  </a:lnTo>
                  <a:lnTo>
                    <a:pt x="565" y="736"/>
                  </a:lnTo>
                  <a:lnTo>
                    <a:pt x="615" y="852"/>
                  </a:lnTo>
                  <a:lnTo>
                    <a:pt x="626" y="890"/>
                  </a:lnTo>
                  <a:lnTo>
                    <a:pt x="866" y="1443"/>
                  </a:lnTo>
                  <a:lnTo>
                    <a:pt x="826" y="1443"/>
                  </a:lnTo>
                  <a:lnTo>
                    <a:pt x="786" y="1445"/>
                  </a:lnTo>
                  <a:lnTo>
                    <a:pt x="746" y="1445"/>
                  </a:lnTo>
                  <a:lnTo>
                    <a:pt x="706" y="1447"/>
                  </a:lnTo>
                  <a:lnTo>
                    <a:pt x="666" y="1451"/>
                  </a:lnTo>
                  <a:lnTo>
                    <a:pt x="626" y="1453"/>
                  </a:lnTo>
                  <a:lnTo>
                    <a:pt x="586" y="1456"/>
                  </a:lnTo>
                  <a:lnTo>
                    <a:pt x="546" y="1462"/>
                  </a:lnTo>
                  <a:lnTo>
                    <a:pt x="508" y="1466"/>
                  </a:lnTo>
                  <a:lnTo>
                    <a:pt x="468" y="1472"/>
                  </a:lnTo>
                  <a:lnTo>
                    <a:pt x="428" y="1479"/>
                  </a:lnTo>
                  <a:lnTo>
                    <a:pt x="390" y="1485"/>
                  </a:lnTo>
                  <a:lnTo>
                    <a:pt x="350" y="1493"/>
                  </a:lnTo>
                  <a:lnTo>
                    <a:pt x="310" y="1502"/>
                  </a:lnTo>
                  <a:lnTo>
                    <a:pt x="272" y="1512"/>
                  </a:lnTo>
                  <a:lnTo>
                    <a:pt x="232" y="1521"/>
                  </a:lnTo>
                  <a:lnTo>
                    <a:pt x="73" y="1559"/>
                  </a:lnTo>
                  <a:close/>
                </a:path>
              </a:pathLst>
            </a:custGeom>
            <a:solidFill>
              <a:srgbClr val="FFB56B"/>
            </a:solidFill>
            <a:ln w="9525">
              <a:noFill/>
              <a:round/>
              <a:headEnd/>
              <a:tailEnd/>
            </a:ln>
          </p:spPr>
          <p:txBody>
            <a:bodyPr/>
            <a:lstStyle/>
            <a:p>
              <a:endParaRPr lang="en-US">
                <a:solidFill>
                  <a:schemeClr val="bg1">
                    <a:lumMod val="75000"/>
                  </a:schemeClr>
                </a:solidFill>
              </a:endParaRPr>
            </a:p>
          </p:txBody>
        </p:sp>
      </p:grpSp>
      <p:grpSp>
        <p:nvGrpSpPr>
          <p:cNvPr id="11" name="Group 218"/>
          <p:cNvGrpSpPr>
            <a:grpSpLocks/>
          </p:cNvGrpSpPr>
          <p:nvPr/>
        </p:nvGrpSpPr>
        <p:grpSpPr bwMode="auto">
          <a:xfrm>
            <a:off x="5884863" y="3479800"/>
            <a:ext cx="1279525" cy="1568450"/>
            <a:chOff x="3840" y="1778"/>
            <a:chExt cx="749" cy="1494"/>
          </a:xfrm>
        </p:grpSpPr>
        <p:sp>
          <p:nvSpPr>
            <p:cNvPr id="55337" name="Rectangle 219"/>
            <p:cNvSpPr>
              <a:spLocks noChangeArrowheads="1"/>
            </p:cNvSpPr>
            <p:nvPr/>
          </p:nvSpPr>
          <p:spPr bwMode="blackGray">
            <a:xfrm rot="3185239">
              <a:off x="3450" y="2168"/>
              <a:ext cx="1494" cy="714"/>
            </a:xfrm>
            <a:prstGeom prst="rect">
              <a:avLst/>
            </a:prstGeom>
            <a:noFill/>
            <a:ln w="9525">
              <a:noFill/>
              <a:miter lim="800000"/>
              <a:headEnd/>
              <a:tailEnd/>
            </a:ln>
          </p:spPr>
          <p:txBody>
            <a:bodyPr rot="10800000" vert="eaVert"/>
            <a:lstStyle/>
            <a:p>
              <a:pPr algn="ctr"/>
              <a:endParaRPr lang="pt-BR" altLang="pt-BR" sz="1800" i="1">
                <a:solidFill>
                  <a:schemeClr val="bg1">
                    <a:lumMod val="75000"/>
                  </a:schemeClr>
                </a:solidFill>
                <a:latin typeface="Calibri" pitchFamily="34" charset="0"/>
              </a:endParaRPr>
            </a:p>
          </p:txBody>
        </p:sp>
        <p:sp>
          <p:nvSpPr>
            <p:cNvPr id="55338" name="Freeform 220"/>
            <p:cNvSpPr>
              <a:spLocks/>
            </p:cNvSpPr>
            <p:nvPr/>
          </p:nvSpPr>
          <p:spPr bwMode="blackGray">
            <a:xfrm rot="3185239">
              <a:off x="3651" y="2226"/>
              <a:ext cx="1304" cy="572"/>
            </a:xfrm>
            <a:custGeom>
              <a:avLst/>
              <a:gdLst>
                <a:gd name="T0" fmla="*/ 3 w 1544"/>
                <a:gd name="T1" fmla="*/ 1 h 1136"/>
                <a:gd name="T2" fmla="*/ 3 w 1544"/>
                <a:gd name="T3" fmla="*/ 1 h 1136"/>
                <a:gd name="T4" fmla="*/ 3 w 1544"/>
                <a:gd name="T5" fmla="*/ 1 h 1136"/>
                <a:gd name="T6" fmla="*/ 3 w 1544"/>
                <a:gd name="T7" fmla="*/ 1 h 1136"/>
                <a:gd name="T8" fmla="*/ 3 w 1544"/>
                <a:gd name="T9" fmla="*/ 1 h 1136"/>
                <a:gd name="T10" fmla="*/ 3 w 1544"/>
                <a:gd name="T11" fmla="*/ 1 h 1136"/>
                <a:gd name="T12" fmla="*/ 3 w 1544"/>
                <a:gd name="T13" fmla="*/ 1 h 1136"/>
                <a:gd name="T14" fmla="*/ 3 w 1544"/>
                <a:gd name="T15" fmla="*/ 1 h 1136"/>
                <a:gd name="T16" fmla="*/ 3 w 1544"/>
                <a:gd name="T17" fmla="*/ 1 h 1136"/>
                <a:gd name="T18" fmla="*/ 3 w 1544"/>
                <a:gd name="T19" fmla="*/ 1 h 1136"/>
                <a:gd name="T20" fmla="*/ 3 w 1544"/>
                <a:gd name="T21" fmla="*/ 1 h 1136"/>
                <a:gd name="T22" fmla="*/ 3 w 1544"/>
                <a:gd name="T23" fmla="*/ 1 h 1136"/>
                <a:gd name="T24" fmla="*/ 3 w 1544"/>
                <a:gd name="T25" fmla="*/ 1 h 1136"/>
                <a:gd name="T26" fmla="*/ 3 w 1544"/>
                <a:gd name="T27" fmla="*/ 1 h 1136"/>
                <a:gd name="T28" fmla="*/ 3 w 1544"/>
                <a:gd name="T29" fmla="*/ 1 h 1136"/>
                <a:gd name="T30" fmla="*/ 3 w 1544"/>
                <a:gd name="T31" fmla="*/ 1 h 1136"/>
                <a:gd name="T32" fmla="*/ 3 w 1544"/>
                <a:gd name="T33" fmla="*/ 1 h 1136"/>
                <a:gd name="T34" fmla="*/ 3 w 1544"/>
                <a:gd name="T35" fmla="*/ 1 h 1136"/>
                <a:gd name="T36" fmla="*/ 3 w 1544"/>
                <a:gd name="T37" fmla="*/ 1 h 1136"/>
                <a:gd name="T38" fmla="*/ 3 w 1544"/>
                <a:gd name="T39" fmla="*/ 1 h 1136"/>
                <a:gd name="T40" fmla="*/ 3 w 1544"/>
                <a:gd name="T41" fmla="*/ 1 h 1136"/>
                <a:gd name="T42" fmla="*/ 3 w 1544"/>
                <a:gd name="T43" fmla="*/ 1 h 1136"/>
                <a:gd name="T44" fmla="*/ 3 w 1544"/>
                <a:gd name="T45" fmla="*/ 1 h 1136"/>
                <a:gd name="T46" fmla="*/ 3 w 1544"/>
                <a:gd name="T47" fmla="*/ 1 h 1136"/>
                <a:gd name="T48" fmla="*/ 3 w 1544"/>
                <a:gd name="T49" fmla="*/ 1 h 1136"/>
                <a:gd name="T50" fmla="*/ 3 w 1544"/>
                <a:gd name="T51" fmla="*/ 1 h 1136"/>
                <a:gd name="T52" fmla="*/ 3 w 1544"/>
                <a:gd name="T53" fmla="*/ 1 h 1136"/>
                <a:gd name="T54" fmla="*/ 3 w 1544"/>
                <a:gd name="T55" fmla="*/ 1 h 1136"/>
                <a:gd name="T56" fmla="*/ 3 w 1544"/>
                <a:gd name="T57" fmla="*/ 1 h 1136"/>
                <a:gd name="T58" fmla="*/ 3 w 1544"/>
                <a:gd name="T59" fmla="*/ 1 h 1136"/>
                <a:gd name="T60" fmla="*/ 3 w 1544"/>
                <a:gd name="T61" fmla="*/ 1 h 1136"/>
                <a:gd name="T62" fmla="*/ 3 w 1544"/>
                <a:gd name="T63" fmla="*/ 1 h 1136"/>
                <a:gd name="T64" fmla="*/ 3 w 1544"/>
                <a:gd name="T65" fmla="*/ 1 h 1136"/>
                <a:gd name="T66" fmla="*/ 3 w 1544"/>
                <a:gd name="T67" fmla="*/ 1 h 1136"/>
                <a:gd name="T68" fmla="*/ 3 w 1544"/>
                <a:gd name="T69" fmla="*/ 1 h 1136"/>
                <a:gd name="T70" fmla="*/ 3 w 1544"/>
                <a:gd name="T71" fmla="*/ 1 h 1136"/>
                <a:gd name="T72" fmla="*/ 3 w 1544"/>
                <a:gd name="T73" fmla="*/ 1 h 1136"/>
                <a:gd name="T74" fmla="*/ 3 w 1544"/>
                <a:gd name="T75" fmla="*/ 1 h 1136"/>
                <a:gd name="T76" fmla="*/ 3 w 1544"/>
                <a:gd name="T77" fmla="*/ 1 h 1136"/>
                <a:gd name="T78" fmla="*/ 3 w 1544"/>
                <a:gd name="T79" fmla="*/ 1 h 1136"/>
                <a:gd name="T80" fmla="*/ 3 w 1544"/>
                <a:gd name="T81" fmla="*/ 1 h 1136"/>
                <a:gd name="T82" fmla="*/ 3 w 1544"/>
                <a:gd name="T83" fmla="*/ 1 h 1136"/>
                <a:gd name="T84" fmla="*/ 3 w 1544"/>
                <a:gd name="T85" fmla="*/ 1 h 1136"/>
                <a:gd name="T86" fmla="*/ 3 w 1544"/>
                <a:gd name="T87" fmla="*/ 1 h 1136"/>
                <a:gd name="T88" fmla="*/ 3 w 1544"/>
                <a:gd name="T89" fmla="*/ 1 h 1136"/>
                <a:gd name="T90" fmla="*/ 3 w 1544"/>
                <a:gd name="T91" fmla="*/ 1 h 1136"/>
                <a:gd name="T92" fmla="*/ 3 w 1544"/>
                <a:gd name="T93" fmla="*/ 1 h 1136"/>
                <a:gd name="T94" fmla="*/ 3 w 1544"/>
                <a:gd name="T95" fmla="*/ 1 h 1136"/>
                <a:gd name="T96" fmla="*/ 3 w 1544"/>
                <a:gd name="T97" fmla="*/ 1 h 1136"/>
                <a:gd name="T98" fmla="*/ 3 w 1544"/>
                <a:gd name="T99" fmla="*/ 1 h 1136"/>
                <a:gd name="T100" fmla="*/ 3 w 1544"/>
                <a:gd name="T101" fmla="*/ 1 h 1136"/>
                <a:gd name="T102" fmla="*/ 3 w 1544"/>
                <a:gd name="T103" fmla="*/ 1 h 1136"/>
                <a:gd name="T104" fmla="*/ 3 w 1544"/>
                <a:gd name="T105" fmla="*/ 1 h 1136"/>
                <a:gd name="T106" fmla="*/ 3 w 1544"/>
                <a:gd name="T107" fmla="*/ 1 h 1136"/>
                <a:gd name="T108" fmla="*/ 3 w 1544"/>
                <a:gd name="T109" fmla="*/ 1 h 1136"/>
                <a:gd name="T110" fmla="*/ 3 w 1544"/>
                <a:gd name="T111" fmla="*/ 1 h 1136"/>
                <a:gd name="T112" fmla="*/ 3 w 1544"/>
                <a:gd name="T113" fmla="*/ 1 h 1136"/>
                <a:gd name="T114" fmla="*/ 3 w 1544"/>
                <a:gd name="T115" fmla="*/ 1 h 1136"/>
                <a:gd name="T116" fmla="*/ 3 w 1544"/>
                <a:gd name="T117" fmla="*/ 1 h 1136"/>
                <a:gd name="T118" fmla="*/ 3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B56B"/>
            </a:solidFill>
            <a:ln w="9525">
              <a:noFill/>
              <a:round/>
              <a:headEnd/>
              <a:tailEnd/>
            </a:ln>
          </p:spPr>
          <p:txBody>
            <a:bodyPr/>
            <a:lstStyle/>
            <a:p>
              <a:endParaRPr lang="en-US">
                <a:solidFill>
                  <a:schemeClr val="bg1">
                    <a:lumMod val="75000"/>
                  </a:schemeClr>
                </a:solidFill>
              </a:endParaRPr>
            </a:p>
          </p:txBody>
        </p:sp>
      </p:grpSp>
      <p:sp>
        <p:nvSpPr>
          <p:cNvPr id="55323" name="Rectangle 221"/>
          <p:cNvSpPr>
            <a:spLocks noChangeArrowheads="1"/>
          </p:cNvSpPr>
          <p:nvPr/>
        </p:nvSpPr>
        <p:spPr bwMode="blackGray">
          <a:xfrm rot="18414761" flipV="1">
            <a:off x="5749925" y="2063751"/>
            <a:ext cx="1639887" cy="1071562"/>
          </a:xfrm>
          <a:prstGeom prst="rect">
            <a:avLst/>
          </a:prstGeom>
          <a:noFill/>
          <a:ln w="9525">
            <a:noFill/>
            <a:miter lim="800000"/>
            <a:headEnd/>
            <a:tailEnd/>
          </a:ln>
        </p:spPr>
        <p:txBody>
          <a:bodyPr rot="10800000" vert="eaVert"/>
          <a:lstStyle/>
          <a:p>
            <a:pPr algn="ctr"/>
            <a:endParaRPr lang="pt-BR" altLang="pt-BR" sz="1800" i="1">
              <a:solidFill>
                <a:schemeClr val="bg1">
                  <a:lumMod val="75000"/>
                </a:schemeClr>
              </a:solidFill>
              <a:latin typeface="Calibri" pitchFamily="34" charset="0"/>
            </a:endParaRPr>
          </a:p>
        </p:txBody>
      </p:sp>
      <p:sp>
        <p:nvSpPr>
          <p:cNvPr id="40996" name="Freeform 224"/>
          <p:cNvSpPr>
            <a:spLocks/>
          </p:cNvSpPr>
          <p:nvPr/>
        </p:nvSpPr>
        <p:spPr bwMode="blackGray">
          <a:xfrm rot="18414761" flipV="1">
            <a:off x="5989637" y="2205038"/>
            <a:ext cx="904875" cy="488950"/>
          </a:xfrm>
          <a:custGeom>
            <a:avLst/>
            <a:gdLst>
              <a:gd name="T0" fmla="*/ 201270807 w 1544"/>
              <a:gd name="T1" fmla="*/ 79845191 h 1136"/>
              <a:gd name="T2" fmla="*/ 201270807 w 1544"/>
              <a:gd name="T3" fmla="*/ 79845191 h 1136"/>
              <a:gd name="T4" fmla="*/ 201270807 w 1544"/>
              <a:gd name="T5" fmla="*/ 79845191 h 1136"/>
              <a:gd name="T6" fmla="*/ 201270807 w 1544"/>
              <a:gd name="T7" fmla="*/ 79845191 h 1136"/>
              <a:gd name="T8" fmla="*/ 201270807 w 1544"/>
              <a:gd name="T9" fmla="*/ 79845191 h 1136"/>
              <a:gd name="T10" fmla="*/ 201270807 w 1544"/>
              <a:gd name="T11" fmla="*/ 79845191 h 1136"/>
              <a:gd name="T12" fmla="*/ 201270807 w 1544"/>
              <a:gd name="T13" fmla="*/ 79845191 h 1136"/>
              <a:gd name="T14" fmla="*/ 201270807 w 1544"/>
              <a:gd name="T15" fmla="*/ 79845191 h 1136"/>
              <a:gd name="T16" fmla="*/ 201270807 w 1544"/>
              <a:gd name="T17" fmla="*/ 79845191 h 1136"/>
              <a:gd name="T18" fmla="*/ 201270807 w 1544"/>
              <a:gd name="T19" fmla="*/ 79845191 h 1136"/>
              <a:gd name="T20" fmla="*/ 201270807 w 1544"/>
              <a:gd name="T21" fmla="*/ 79845191 h 1136"/>
              <a:gd name="T22" fmla="*/ 201270807 w 1544"/>
              <a:gd name="T23" fmla="*/ 79845191 h 1136"/>
              <a:gd name="T24" fmla="*/ 201270807 w 1544"/>
              <a:gd name="T25" fmla="*/ 79845191 h 1136"/>
              <a:gd name="T26" fmla="*/ 201270807 w 1544"/>
              <a:gd name="T27" fmla="*/ 79845191 h 1136"/>
              <a:gd name="T28" fmla="*/ 201270807 w 1544"/>
              <a:gd name="T29" fmla="*/ 79845191 h 1136"/>
              <a:gd name="T30" fmla="*/ 201270807 w 1544"/>
              <a:gd name="T31" fmla="*/ 79845191 h 1136"/>
              <a:gd name="T32" fmla="*/ 201270807 w 1544"/>
              <a:gd name="T33" fmla="*/ 79845191 h 1136"/>
              <a:gd name="T34" fmla="*/ 201270807 w 1544"/>
              <a:gd name="T35" fmla="*/ 79845191 h 1136"/>
              <a:gd name="T36" fmla="*/ 201270807 w 1544"/>
              <a:gd name="T37" fmla="*/ 79845191 h 1136"/>
              <a:gd name="T38" fmla="*/ 201270807 w 1544"/>
              <a:gd name="T39" fmla="*/ 79845191 h 1136"/>
              <a:gd name="T40" fmla="*/ 201270807 w 1544"/>
              <a:gd name="T41" fmla="*/ 79845191 h 1136"/>
              <a:gd name="T42" fmla="*/ 201270807 w 1544"/>
              <a:gd name="T43" fmla="*/ 79845191 h 1136"/>
              <a:gd name="T44" fmla="*/ 201270807 w 1544"/>
              <a:gd name="T45" fmla="*/ 79845191 h 1136"/>
              <a:gd name="T46" fmla="*/ 201270807 w 1544"/>
              <a:gd name="T47" fmla="*/ 79845191 h 1136"/>
              <a:gd name="T48" fmla="*/ 201270807 w 1544"/>
              <a:gd name="T49" fmla="*/ 79845191 h 1136"/>
              <a:gd name="T50" fmla="*/ 201270807 w 1544"/>
              <a:gd name="T51" fmla="*/ 79845191 h 1136"/>
              <a:gd name="T52" fmla="*/ 201270807 w 1544"/>
              <a:gd name="T53" fmla="*/ 79845191 h 1136"/>
              <a:gd name="T54" fmla="*/ 201270807 w 1544"/>
              <a:gd name="T55" fmla="*/ 79845191 h 1136"/>
              <a:gd name="T56" fmla="*/ 201270807 w 1544"/>
              <a:gd name="T57" fmla="*/ 79845191 h 1136"/>
              <a:gd name="T58" fmla="*/ 201270807 w 1544"/>
              <a:gd name="T59" fmla="*/ 79845191 h 1136"/>
              <a:gd name="T60" fmla="*/ 201270807 w 1544"/>
              <a:gd name="T61" fmla="*/ 79845191 h 1136"/>
              <a:gd name="T62" fmla="*/ 201270807 w 1544"/>
              <a:gd name="T63" fmla="*/ 79845191 h 1136"/>
              <a:gd name="T64" fmla="*/ 201270807 w 1544"/>
              <a:gd name="T65" fmla="*/ 79845191 h 1136"/>
              <a:gd name="T66" fmla="*/ 201270807 w 1544"/>
              <a:gd name="T67" fmla="*/ 79845191 h 1136"/>
              <a:gd name="T68" fmla="*/ 201270807 w 1544"/>
              <a:gd name="T69" fmla="*/ 79845191 h 1136"/>
              <a:gd name="T70" fmla="*/ 201270807 w 1544"/>
              <a:gd name="T71" fmla="*/ 79845191 h 1136"/>
              <a:gd name="T72" fmla="*/ 201270807 w 1544"/>
              <a:gd name="T73" fmla="*/ 79845191 h 1136"/>
              <a:gd name="T74" fmla="*/ 201270807 w 1544"/>
              <a:gd name="T75" fmla="*/ 79845191 h 1136"/>
              <a:gd name="T76" fmla="*/ 201270807 w 1544"/>
              <a:gd name="T77" fmla="*/ 79845191 h 1136"/>
              <a:gd name="T78" fmla="*/ 201270807 w 1544"/>
              <a:gd name="T79" fmla="*/ 79845191 h 1136"/>
              <a:gd name="T80" fmla="*/ 201270807 w 1544"/>
              <a:gd name="T81" fmla="*/ 79845191 h 1136"/>
              <a:gd name="T82" fmla="*/ 201270807 w 1544"/>
              <a:gd name="T83" fmla="*/ 79845191 h 1136"/>
              <a:gd name="T84" fmla="*/ 201270807 w 1544"/>
              <a:gd name="T85" fmla="*/ 79845191 h 1136"/>
              <a:gd name="T86" fmla="*/ 201270807 w 1544"/>
              <a:gd name="T87" fmla="*/ 79845191 h 1136"/>
              <a:gd name="T88" fmla="*/ 201270807 w 1544"/>
              <a:gd name="T89" fmla="*/ 79845191 h 1136"/>
              <a:gd name="T90" fmla="*/ 201270807 w 1544"/>
              <a:gd name="T91" fmla="*/ 79845191 h 1136"/>
              <a:gd name="T92" fmla="*/ 201270807 w 1544"/>
              <a:gd name="T93" fmla="*/ 79845191 h 1136"/>
              <a:gd name="T94" fmla="*/ 201270807 w 1544"/>
              <a:gd name="T95" fmla="*/ 79845191 h 1136"/>
              <a:gd name="T96" fmla="*/ 201270807 w 1544"/>
              <a:gd name="T97" fmla="*/ 79845191 h 1136"/>
              <a:gd name="T98" fmla="*/ 201270807 w 1544"/>
              <a:gd name="T99" fmla="*/ 79845191 h 1136"/>
              <a:gd name="T100" fmla="*/ 201270807 w 1544"/>
              <a:gd name="T101" fmla="*/ 79845191 h 1136"/>
              <a:gd name="T102" fmla="*/ 201270807 w 1544"/>
              <a:gd name="T103" fmla="*/ 79845191 h 1136"/>
              <a:gd name="T104" fmla="*/ 201270807 w 1544"/>
              <a:gd name="T105" fmla="*/ 79845191 h 1136"/>
              <a:gd name="T106" fmla="*/ 201270807 w 1544"/>
              <a:gd name="T107" fmla="*/ 79845191 h 1136"/>
              <a:gd name="T108" fmla="*/ 201270807 w 1544"/>
              <a:gd name="T109" fmla="*/ 79845191 h 1136"/>
              <a:gd name="T110" fmla="*/ 201270807 w 1544"/>
              <a:gd name="T111" fmla="*/ 79845191 h 1136"/>
              <a:gd name="T112" fmla="*/ 201270807 w 1544"/>
              <a:gd name="T113" fmla="*/ 79845191 h 1136"/>
              <a:gd name="T114" fmla="*/ 201270807 w 1544"/>
              <a:gd name="T115" fmla="*/ 79845191 h 1136"/>
              <a:gd name="T116" fmla="*/ 201270807 w 1544"/>
              <a:gd name="T117" fmla="*/ 79845191 h 1136"/>
              <a:gd name="T118" fmla="*/ 201270807 w 1544"/>
              <a:gd name="T119" fmla="*/ 79845191 h 1136"/>
              <a:gd name="T120" fmla="*/ 0 w 1544"/>
              <a:gd name="T121" fmla="*/ 7984519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B56B"/>
          </a:solidFill>
          <a:ln w="9525">
            <a:noFill/>
            <a:round/>
            <a:headEnd/>
            <a:tailEnd/>
          </a:ln>
        </p:spPr>
        <p:txBody>
          <a:bodyPr/>
          <a:lstStyle/>
          <a:p>
            <a:endParaRPr lang="en-US">
              <a:solidFill>
                <a:schemeClr val="bg1">
                  <a:lumMod val="75000"/>
                </a:schemeClr>
              </a:solidFill>
            </a:endParaRPr>
          </a:p>
        </p:txBody>
      </p:sp>
      <p:sp>
        <p:nvSpPr>
          <p:cNvPr id="40990" name="AutoShape 225"/>
          <p:cNvSpPr>
            <a:spLocks noChangeArrowheads="1"/>
          </p:cNvSpPr>
          <p:nvPr/>
        </p:nvSpPr>
        <p:spPr bwMode="blackGray">
          <a:xfrm>
            <a:off x="2527300" y="3467100"/>
            <a:ext cx="998538" cy="762000"/>
          </a:xfrm>
          <a:prstGeom prst="flowChartMagneticDisk">
            <a:avLst/>
          </a:prstGeom>
          <a:solidFill>
            <a:schemeClr val="accent6">
              <a:lumMod val="75000"/>
            </a:schemeClr>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r>
              <a:rPr lang="pt-BR" altLang="pt-BR" sz="1600" i="1">
                <a:solidFill>
                  <a:schemeClr val="bg1">
                    <a:lumMod val="75000"/>
                  </a:schemeClr>
                </a:solidFill>
                <a:latin typeface="Calibri" panose="020F0502020204030204" pitchFamily="34" charset="0"/>
              </a:rPr>
              <a:t>ODS</a:t>
            </a:r>
          </a:p>
        </p:txBody>
      </p:sp>
      <p:grpSp>
        <p:nvGrpSpPr>
          <p:cNvPr id="12" name="Group 226"/>
          <p:cNvGrpSpPr>
            <a:grpSpLocks/>
          </p:cNvGrpSpPr>
          <p:nvPr/>
        </p:nvGrpSpPr>
        <p:grpSpPr bwMode="auto">
          <a:xfrm rot="4859084">
            <a:off x="2932113" y="2833687"/>
            <a:ext cx="647700" cy="695325"/>
            <a:chOff x="451" y="1962"/>
            <a:chExt cx="885" cy="711"/>
          </a:xfrm>
        </p:grpSpPr>
        <p:sp>
          <p:nvSpPr>
            <p:cNvPr id="55334" name="Rectangle 227"/>
            <p:cNvSpPr>
              <a:spLocks noChangeArrowheads="1"/>
            </p:cNvSpPr>
            <p:nvPr/>
          </p:nvSpPr>
          <p:spPr bwMode="blackGray">
            <a:xfrm>
              <a:off x="451" y="1962"/>
              <a:ext cx="885" cy="711"/>
            </a:xfrm>
            <a:prstGeom prst="rect">
              <a:avLst/>
            </a:prstGeom>
            <a:noFill/>
            <a:ln w="9525">
              <a:noFill/>
              <a:miter lim="800000"/>
              <a:headEnd/>
              <a:tailEnd/>
            </a:ln>
          </p:spPr>
          <p:txBody>
            <a:bodyPr rot="10800000" vert="eaVert"/>
            <a:lstStyle/>
            <a:p>
              <a:pPr algn="ctr"/>
              <a:endParaRPr lang="pt-BR" altLang="pt-BR" sz="1800" i="1">
                <a:solidFill>
                  <a:schemeClr val="bg1">
                    <a:lumMod val="75000"/>
                  </a:schemeClr>
                </a:solidFill>
                <a:latin typeface="Calibri" pitchFamily="34" charset="0"/>
              </a:endParaRPr>
            </a:p>
          </p:txBody>
        </p:sp>
        <p:sp>
          <p:nvSpPr>
            <p:cNvPr id="55335" name="Freeform 228"/>
            <p:cNvSpPr>
              <a:spLocks/>
            </p:cNvSpPr>
            <p:nvPr/>
          </p:nvSpPr>
          <p:spPr bwMode="blackGray">
            <a:xfrm>
              <a:off x="455" y="1966"/>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55336" name="Freeform 229"/>
            <p:cNvSpPr>
              <a:spLocks/>
            </p:cNvSpPr>
            <p:nvPr/>
          </p:nvSpPr>
          <p:spPr bwMode="blackGray">
            <a:xfrm>
              <a:off x="501" y="2027"/>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solidFill>
                  <a:schemeClr val="bg1">
                    <a:lumMod val="75000"/>
                  </a:schemeClr>
                </a:solidFill>
              </a:endParaRPr>
            </a:p>
          </p:txBody>
        </p:sp>
      </p:grpSp>
      <p:sp>
        <p:nvSpPr>
          <p:cNvPr id="55327" name="Rectangle 230"/>
          <p:cNvSpPr>
            <a:spLocks noGrp="1" noChangeArrowheads="1"/>
          </p:cNvSpPr>
          <p:nvPr>
            <p:ph type="title" idx="4294967295"/>
            <p:custDataLst>
              <p:tags r:id="rId2"/>
            </p:custDataLst>
          </p:nvPr>
        </p:nvSpPr>
        <p:spPr>
          <a:xfrm>
            <a:off x="-39309" y="0"/>
            <a:ext cx="8229600" cy="725488"/>
          </a:xfrm>
        </p:spPr>
        <p:txBody>
          <a:bodyPr/>
          <a:lstStyle/>
          <a:p>
            <a:pPr algn="l"/>
            <a:r>
              <a:rPr lang="pt-BR" altLang="pt-BR" sz="2800" b="1" i="0" dirty="0"/>
              <a:t>Abordagem </a:t>
            </a:r>
            <a:r>
              <a:rPr lang="pt-BR" altLang="pt-BR" sz="2800" b="1" i="0" dirty="0" err="1"/>
              <a:t>Top-Down</a:t>
            </a:r>
            <a:r>
              <a:rPr lang="pt-BR" altLang="pt-BR" sz="2800" b="1" dirty="0"/>
              <a:t> - </a:t>
            </a:r>
            <a:r>
              <a:rPr lang="pt-BR" altLang="pt-BR" sz="2800" b="1" dirty="0" err="1"/>
              <a:t>Inmon</a:t>
            </a:r>
            <a:endParaRPr lang="pt-BR" altLang="pt-BR" sz="2800" b="1" i="0" dirty="0">
              <a:cs typeface="Times New Roman" pitchFamily="18" charset="0"/>
            </a:endParaRPr>
          </a:p>
        </p:txBody>
      </p:sp>
      <p:sp>
        <p:nvSpPr>
          <p:cNvPr id="2" name="Retângulo 1"/>
          <p:cNvSpPr>
            <a:spLocks noChangeArrowheads="1"/>
          </p:cNvSpPr>
          <p:nvPr/>
        </p:nvSpPr>
        <p:spPr bwMode="auto">
          <a:xfrm>
            <a:off x="1114425" y="2844800"/>
            <a:ext cx="509588" cy="368300"/>
          </a:xfrm>
          <a:prstGeom prst="rect">
            <a:avLst/>
          </a:prstGeom>
          <a:noFill/>
          <a:ln w="9525">
            <a:noFill/>
            <a:miter lim="800000"/>
            <a:headEnd/>
            <a:tailEnd/>
          </a:ln>
        </p:spPr>
        <p:txBody>
          <a:bodyPr wrap="none">
            <a:spAutoFit/>
          </a:bodyPr>
          <a:lstStyle/>
          <a:p>
            <a:r>
              <a:rPr lang="pt-BR" altLang="pt-BR" sz="1800" i="1">
                <a:latin typeface="Calibri" pitchFamily="34" charset="0"/>
              </a:rPr>
              <a:t>ETL</a:t>
            </a:r>
            <a:endParaRPr lang="pt-BR" altLang="pt-BR" sz="1800"/>
          </a:p>
        </p:txBody>
      </p:sp>
      <p:sp>
        <p:nvSpPr>
          <p:cNvPr id="232" name="Retângulo 231"/>
          <p:cNvSpPr>
            <a:spLocks noChangeArrowheads="1"/>
          </p:cNvSpPr>
          <p:nvPr/>
        </p:nvSpPr>
        <p:spPr bwMode="auto">
          <a:xfrm>
            <a:off x="3354388" y="2771775"/>
            <a:ext cx="509587" cy="368300"/>
          </a:xfrm>
          <a:prstGeom prst="rect">
            <a:avLst/>
          </a:prstGeom>
          <a:noFill/>
          <a:ln w="9525">
            <a:noFill/>
            <a:miter lim="800000"/>
            <a:headEnd/>
            <a:tailEnd/>
          </a:ln>
        </p:spPr>
        <p:txBody>
          <a:bodyPr wrap="none">
            <a:spAutoFit/>
          </a:bodyPr>
          <a:lstStyle/>
          <a:p>
            <a:r>
              <a:rPr lang="pt-BR" altLang="pt-BR" sz="1800" i="1">
                <a:latin typeface="Calibri" pitchFamily="34" charset="0"/>
              </a:rPr>
              <a:t>ETL</a:t>
            </a:r>
            <a:endParaRPr lang="pt-BR" altLang="pt-BR" sz="1800"/>
          </a:p>
        </p:txBody>
      </p:sp>
      <p:sp>
        <p:nvSpPr>
          <p:cNvPr id="3" name="Retângulo 2"/>
          <p:cNvSpPr>
            <a:spLocks noChangeArrowheads="1"/>
          </p:cNvSpPr>
          <p:nvPr/>
        </p:nvSpPr>
        <p:spPr bwMode="auto">
          <a:xfrm>
            <a:off x="3624263" y="3638550"/>
            <a:ext cx="544512" cy="400050"/>
          </a:xfrm>
          <a:prstGeom prst="rect">
            <a:avLst/>
          </a:prstGeom>
          <a:noFill/>
          <a:ln w="9525">
            <a:noFill/>
            <a:miter lim="800000"/>
            <a:headEnd/>
            <a:tailEnd/>
          </a:ln>
        </p:spPr>
        <p:txBody>
          <a:bodyPr wrap="none">
            <a:spAutoFit/>
          </a:bodyPr>
          <a:lstStyle/>
          <a:p>
            <a:r>
              <a:rPr lang="pt-BR" altLang="pt-BR" sz="2000" i="1">
                <a:solidFill>
                  <a:schemeClr val="bg1">
                    <a:lumMod val="75000"/>
                  </a:schemeClr>
                </a:solidFill>
                <a:latin typeface="Calibri" pitchFamily="34" charset="0"/>
              </a:rPr>
              <a:t>ETL</a:t>
            </a:r>
            <a:endParaRPr lang="pt-BR" altLang="pt-BR" sz="2000">
              <a:solidFill>
                <a:schemeClr val="bg1">
                  <a:lumMod val="75000"/>
                </a:schemeClr>
              </a:solidFill>
            </a:endParaRPr>
          </a:p>
        </p:txBody>
      </p:sp>
      <p:sp>
        <p:nvSpPr>
          <p:cNvPr id="235" name="Retângulo 234"/>
          <p:cNvSpPr>
            <a:spLocks noChangeArrowheads="1"/>
          </p:cNvSpPr>
          <p:nvPr/>
        </p:nvSpPr>
        <p:spPr bwMode="auto">
          <a:xfrm>
            <a:off x="6016625" y="1990725"/>
            <a:ext cx="546100" cy="400050"/>
          </a:xfrm>
          <a:prstGeom prst="rect">
            <a:avLst/>
          </a:prstGeom>
          <a:noFill/>
          <a:ln w="9525">
            <a:noFill/>
            <a:miter lim="800000"/>
            <a:headEnd/>
            <a:tailEnd/>
          </a:ln>
        </p:spPr>
        <p:txBody>
          <a:bodyPr wrap="none">
            <a:spAutoFit/>
          </a:bodyPr>
          <a:lstStyle/>
          <a:p>
            <a:r>
              <a:rPr lang="pt-BR" altLang="pt-BR" sz="2000" i="1">
                <a:latin typeface="Calibri" pitchFamily="34" charset="0"/>
              </a:rPr>
              <a:t>ETL</a:t>
            </a:r>
            <a:endParaRPr lang="pt-BR" altLang="pt-BR" sz="2000"/>
          </a:p>
        </p:txBody>
      </p:sp>
      <p:sp>
        <p:nvSpPr>
          <p:cNvPr id="236" name="Retângulo 235"/>
          <p:cNvSpPr>
            <a:spLocks noChangeArrowheads="1"/>
          </p:cNvSpPr>
          <p:nvPr/>
        </p:nvSpPr>
        <p:spPr bwMode="auto">
          <a:xfrm>
            <a:off x="6429375" y="2751138"/>
            <a:ext cx="544513" cy="400050"/>
          </a:xfrm>
          <a:prstGeom prst="rect">
            <a:avLst/>
          </a:prstGeom>
          <a:noFill/>
          <a:ln w="9525">
            <a:noFill/>
            <a:miter lim="800000"/>
            <a:headEnd/>
            <a:tailEnd/>
          </a:ln>
        </p:spPr>
        <p:txBody>
          <a:bodyPr wrap="none">
            <a:spAutoFit/>
          </a:bodyPr>
          <a:lstStyle/>
          <a:p>
            <a:r>
              <a:rPr lang="pt-BR" altLang="pt-BR" sz="2000" i="1">
                <a:latin typeface="Calibri" pitchFamily="34" charset="0"/>
              </a:rPr>
              <a:t>ETL</a:t>
            </a:r>
            <a:endParaRPr lang="pt-BR" altLang="pt-BR" sz="2000"/>
          </a:p>
        </p:txBody>
      </p:sp>
      <p:sp>
        <p:nvSpPr>
          <p:cNvPr id="237" name="Retângulo 236"/>
          <p:cNvSpPr>
            <a:spLocks noChangeArrowheads="1"/>
          </p:cNvSpPr>
          <p:nvPr/>
        </p:nvSpPr>
        <p:spPr bwMode="auto">
          <a:xfrm>
            <a:off x="6527800" y="3565525"/>
            <a:ext cx="546100" cy="400050"/>
          </a:xfrm>
          <a:prstGeom prst="rect">
            <a:avLst/>
          </a:prstGeom>
          <a:noFill/>
          <a:ln w="9525">
            <a:noFill/>
            <a:miter lim="800000"/>
            <a:headEnd/>
            <a:tailEnd/>
          </a:ln>
        </p:spPr>
        <p:txBody>
          <a:bodyPr wrap="none">
            <a:spAutoFit/>
          </a:bodyPr>
          <a:lstStyle/>
          <a:p>
            <a:r>
              <a:rPr lang="pt-BR" altLang="pt-BR" sz="2000" i="1">
                <a:latin typeface="Calibri" pitchFamily="34" charset="0"/>
              </a:rPr>
              <a:t>ETL</a:t>
            </a:r>
            <a:endParaRPr lang="pt-BR" altLang="pt-BR" sz="2000"/>
          </a:p>
        </p:txBody>
      </p:sp>
      <p:pic>
        <p:nvPicPr>
          <p:cNvPr id="230" name="Picture 64" descr="Bill-resizedtolowerpixals-2063"/>
          <p:cNvPicPr>
            <a:picLocks noChangeAspect="1" noChangeArrowheads="1"/>
          </p:cNvPicPr>
          <p:nvPr/>
        </p:nvPicPr>
        <p:blipFill>
          <a:blip r:embed="rId6" cstate="print"/>
          <a:srcRect/>
          <a:stretch>
            <a:fillRect/>
          </a:stretch>
        </p:blipFill>
        <p:spPr bwMode="auto">
          <a:xfrm>
            <a:off x="0" y="5517232"/>
            <a:ext cx="893398" cy="134076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412709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65"/>
                                        </p:tgtEl>
                                        <p:attrNameLst>
                                          <p:attrName>style.visibility</p:attrName>
                                        </p:attrNameLst>
                                      </p:cBhvr>
                                      <p:to>
                                        <p:strVal val="visible"/>
                                      </p:to>
                                    </p:set>
                                    <p:animEffect transition="in" filter="fade">
                                      <p:cBhvr>
                                        <p:cTn id="7" dur="1000"/>
                                        <p:tgtEl>
                                          <p:spTgt spid="40965"/>
                                        </p:tgtEl>
                                      </p:cBhvr>
                                    </p:animEffect>
                                    <p:anim calcmode="lin" valueType="num">
                                      <p:cBhvr>
                                        <p:cTn id="8" dur="1000" fill="hold"/>
                                        <p:tgtEl>
                                          <p:spTgt spid="40965"/>
                                        </p:tgtEl>
                                        <p:attrNameLst>
                                          <p:attrName>ppt_x</p:attrName>
                                        </p:attrNameLst>
                                      </p:cBhvr>
                                      <p:tavLst>
                                        <p:tav tm="0">
                                          <p:val>
                                            <p:strVal val="#ppt_x"/>
                                          </p:val>
                                        </p:tav>
                                        <p:tav tm="100000">
                                          <p:val>
                                            <p:strVal val="#ppt_x"/>
                                          </p:val>
                                        </p:tav>
                                      </p:tavLst>
                                    </p:anim>
                                    <p:anim calcmode="lin" valueType="num">
                                      <p:cBhvr>
                                        <p:cTn id="9" dur="1000" fill="hold"/>
                                        <p:tgtEl>
                                          <p:spTgt spid="409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966"/>
                                        </p:tgtEl>
                                        <p:attrNameLst>
                                          <p:attrName>style.visibility</p:attrName>
                                        </p:attrNameLst>
                                      </p:cBhvr>
                                      <p:to>
                                        <p:strVal val="visible"/>
                                      </p:to>
                                    </p:set>
                                    <p:animEffect transition="in" filter="fade">
                                      <p:cBhvr>
                                        <p:cTn id="12" dur="1000"/>
                                        <p:tgtEl>
                                          <p:spTgt spid="40966"/>
                                        </p:tgtEl>
                                      </p:cBhvr>
                                    </p:animEffect>
                                    <p:anim calcmode="lin" valueType="num">
                                      <p:cBhvr>
                                        <p:cTn id="13" dur="1000" fill="hold"/>
                                        <p:tgtEl>
                                          <p:spTgt spid="40966"/>
                                        </p:tgtEl>
                                        <p:attrNameLst>
                                          <p:attrName>ppt_x</p:attrName>
                                        </p:attrNameLst>
                                      </p:cBhvr>
                                      <p:tavLst>
                                        <p:tav tm="0">
                                          <p:val>
                                            <p:strVal val="#ppt_x"/>
                                          </p:val>
                                        </p:tav>
                                        <p:tav tm="100000">
                                          <p:val>
                                            <p:strVal val="#ppt_x"/>
                                          </p:val>
                                        </p:tav>
                                      </p:tavLst>
                                    </p:anim>
                                    <p:anim calcmode="lin" valueType="num">
                                      <p:cBhvr>
                                        <p:cTn id="14" dur="1000" fill="hold"/>
                                        <p:tgtEl>
                                          <p:spTgt spid="4096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0967"/>
                                        </p:tgtEl>
                                        <p:attrNameLst>
                                          <p:attrName>style.visibility</p:attrName>
                                        </p:attrNameLst>
                                      </p:cBhvr>
                                      <p:to>
                                        <p:strVal val="visible"/>
                                      </p:to>
                                    </p:set>
                                    <p:animEffect transition="in" filter="fade">
                                      <p:cBhvr>
                                        <p:cTn id="17" dur="1000"/>
                                        <p:tgtEl>
                                          <p:spTgt spid="40967"/>
                                        </p:tgtEl>
                                      </p:cBhvr>
                                    </p:animEffect>
                                    <p:anim calcmode="lin" valueType="num">
                                      <p:cBhvr>
                                        <p:cTn id="18" dur="1000" fill="hold"/>
                                        <p:tgtEl>
                                          <p:spTgt spid="40967"/>
                                        </p:tgtEl>
                                        <p:attrNameLst>
                                          <p:attrName>ppt_x</p:attrName>
                                        </p:attrNameLst>
                                      </p:cBhvr>
                                      <p:tavLst>
                                        <p:tav tm="0">
                                          <p:val>
                                            <p:strVal val="#ppt_x"/>
                                          </p:val>
                                        </p:tav>
                                        <p:tav tm="100000">
                                          <p:val>
                                            <p:strVal val="#ppt_x"/>
                                          </p:val>
                                        </p:tav>
                                      </p:tavLst>
                                    </p:anim>
                                    <p:anim calcmode="lin" valueType="num">
                                      <p:cBhvr>
                                        <p:cTn id="19" dur="1000" fill="hold"/>
                                        <p:tgtEl>
                                          <p:spTgt spid="4096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0974"/>
                                        </p:tgtEl>
                                        <p:attrNameLst>
                                          <p:attrName>style.visibility</p:attrName>
                                        </p:attrNameLst>
                                      </p:cBhvr>
                                      <p:to>
                                        <p:strVal val="visible"/>
                                      </p:to>
                                    </p:set>
                                    <p:animEffect transition="in" filter="fade">
                                      <p:cBhvr>
                                        <p:cTn id="22" dur="1000"/>
                                        <p:tgtEl>
                                          <p:spTgt spid="40974"/>
                                        </p:tgtEl>
                                      </p:cBhvr>
                                    </p:animEffect>
                                    <p:anim calcmode="lin" valueType="num">
                                      <p:cBhvr>
                                        <p:cTn id="23" dur="1000" fill="hold"/>
                                        <p:tgtEl>
                                          <p:spTgt spid="40974"/>
                                        </p:tgtEl>
                                        <p:attrNameLst>
                                          <p:attrName>ppt_x</p:attrName>
                                        </p:attrNameLst>
                                      </p:cBhvr>
                                      <p:tavLst>
                                        <p:tav tm="0">
                                          <p:val>
                                            <p:strVal val="#ppt_x"/>
                                          </p:val>
                                        </p:tav>
                                        <p:tav tm="100000">
                                          <p:val>
                                            <p:strVal val="#ppt_x"/>
                                          </p:val>
                                        </p:tav>
                                      </p:tavLst>
                                    </p:anim>
                                    <p:anim calcmode="lin" valueType="num">
                                      <p:cBhvr>
                                        <p:cTn id="24" dur="1000" fill="hold"/>
                                        <p:tgtEl>
                                          <p:spTgt spid="4097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0964"/>
                                        </p:tgtEl>
                                        <p:attrNameLst>
                                          <p:attrName>style.visibility</p:attrName>
                                        </p:attrNameLst>
                                      </p:cBhvr>
                                      <p:to>
                                        <p:strVal val="visible"/>
                                      </p:to>
                                    </p:set>
                                    <p:animEffect transition="in" filter="fade">
                                      <p:cBhvr>
                                        <p:cTn id="27" dur="1000"/>
                                        <p:tgtEl>
                                          <p:spTgt spid="40964"/>
                                        </p:tgtEl>
                                      </p:cBhvr>
                                    </p:animEffect>
                                    <p:anim calcmode="lin" valueType="num">
                                      <p:cBhvr>
                                        <p:cTn id="28" dur="1000" fill="hold"/>
                                        <p:tgtEl>
                                          <p:spTgt spid="40964"/>
                                        </p:tgtEl>
                                        <p:attrNameLst>
                                          <p:attrName>ppt_x</p:attrName>
                                        </p:attrNameLst>
                                      </p:cBhvr>
                                      <p:tavLst>
                                        <p:tav tm="0">
                                          <p:val>
                                            <p:strVal val="#ppt_x"/>
                                          </p:val>
                                        </p:tav>
                                        <p:tav tm="100000">
                                          <p:val>
                                            <p:strVal val="#ppt_x"/>
                                          </p:val>
                                        </p:tav>
                                      </p:tavLst>
                                    </p:anim>
                                    <p:anim calcmode="lin" valueType="num">
                                      <p:cBhvr>
                                        <p:cTn id="29" dur="1000" fill="hold"/>
                                        <p:tgtEl>
                                          <p:spTgt spid="4096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0968"/>
                                        </p:tgtEl>
                                        <p:attrNameLst>
                                          <p:attrName>style.visibility</p:attrName>
                                        </p:attrNameLst>
                                      </p:cBhvr>
                                      <p:to>
                                        <p:strVal val="visible"/>
                                      </p:to>
                                    </p:set>
                                    <p:animEffect transition="in" filter="fade">
                                      <p:cBhvr>
                                        <p:cTn id="32" dur="1000"/>
                                        <p:tgtEl>
                                          <p:spTgt spid="40968"/>
                                        </p:tgtEl>
                                      </p:cBhvr>
                                    </p:animEffect>
                                    <p:anim calcmode="lin" valueType="num">
                                      <p:cBhvr>
                                        <p:cTn id="33" dur="1000" fill="hold"/>
                                        <p:tgtEl>
                                          <p:spTgt spid="40968"/>
                                        </p:tgtEl>
                                        <p:attrNameLst>
                                          <p:attrName>ppt_x</p:attrName>
                                        </p:attrNameLst>
                                      </p:cBhvr>
                                      <p:tavLst>
                                        <p:tav tm="0">
                                          <p:val>
                                            <p:strVal val="#ppt_x"/>
                                          </p:val>
                                        </p:tav>
                                        <p:tav tm="100000">
                                          <p:val>
                                            <p:strVal val="#ppt_x"/>
                                          </p:val>
                                        </p:tav>
                                      </p:tavLst>
                                    </p:anim>
                                    <p:anim calcmode="lin" valueType="num">
                                      <p:cBhvr>
                                        <p:cTn id="34" dur="1000" fill="hold"/>
                                        <p:tgtEl>
                                          <p:spTgt spid="4096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0969"/>
                                        </p:tgtEl>
                                        <p:attrNameLst>
                                          <p:attrName>style.visibility</p:attrName>
                                        </p:attrNameLst>
                                      </p:cBhvr>
                                      <p:to>
                                        <p:strVal val="visible"/>
                                      </p:to>
                                    </p:set>
                                    <p:animEffect transition="in" filter="fade">
                                      <p:cBhvr>
                                        <p:cTn id="37" dur="1000"/>
                                        <p:tgtEl>
                                          <p:spTgt spid="40969"/>
                                        </p:tgtEl>
                                      </p:cBhvr>
                                    </p:animEffect>
                                    <p:anim calcmode="lin" valueType="num">
                                      <p:cBhvr>
                                        <p:cTn id="38" dur="1000" fill="hold"/>
                                        <p:tgtEl>
                                          <p:spTgt spid="40969"/>
                                        </p:tgtEl>
                                        <p:attrNameLst>
                                          <p:attrName>ppt_x</p:attrName>
                                        </p:attrNameLst>
                                      </p:cBhvr>
                                      <p:tavLst>
                                        <p:tav tm="0">
                                          <p:val>
                                            <p:strVal val="#ppt_x"/>
                                          </p:val>
                                        </p:tav>
                                        <p:tav tm="100000">
                                          <p:val>
                                            <p:strVal val="#ppt_x"/>
                                          </p:val>
                                        </p:tav>
                                      </p:tavLst>
                                    </p:anim>
                                    <p:anim calcmode="lin" valueType="num">
                                      <p:cBhvr>
                                        <p:cTn id="39" dur="1000" fill="hold"/>
                                        <p:tgtEl>
                                          <p:spTgt spid="4096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0970"/>
                                        </p:tgtEl>
                                        <p:attrNameLst>
                                          <p:attrName>style.visibility</p:attrName>
                                        </p:attrNameLst>
                                      </p:cBhvr>
                                      <p:to>
                                        <p:strVal val="visible"/>
                                      </p:to>
                                    </p:set>
                                    <p:animEffect transition="in" filter="fade">
                                      <p:cBhvr>
                                        <p:cTn id="42" dur="1000"/>
                                        <p:tgtEl>
                                          <p:spTgt spid="40970"/>
                                        </p:tgtEl>
                                      </p:cBhvr>
                                    </p:animEffect>
                                    <p:anim calcmode="lin" valueType="num">
                                      <p:cBhvr>
                                        <p:cTn id="43" dur="1000" fill="hold"/>
                                        <p:tgtEl>
                                          <p:spTgt spid="40970"/>
                                        </p:tgtEl>
                                        <p:attrNameLst>
                                          <p:attrName>ppt_x</p:attrName>
                                        </p:attrNameLst>
                                      </p:cBhvr>
                                      <p:tavLst>
                                        <p:tav tm="0">
                                          <p:val>
                                            <p:strVal val="#ppt_x"/>
                                          </p:val>
                                        </p:tav>
                                        <p:tav tm="100000">
                                          <p:val>
                                            <p:strVal val="#ppt_x"/>
                                          </p:val>
                                        </p:tav>
                                      </p:tavLst>
                                    </p:anim>
                                    <p:anim calcmode="lin" valueType="num">
                                      <p:cBhvr>
                                        <p:cTn id="44" dur="1000" fill="hold"/>
                                        <p:tgtEl>
                                          <p:spTgt spid="40970"/>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012"/>
                                        </p:tgtEl>
                                        <p:attrNameLst>
                                          <p:attrName>style.visibility</p:attrName>
                                        </p:attrNameLst>
                                      </p:cBhvr>
                                      <p:to>
                                        <p:strVal val="visible"/>
                                      </p:to>
                                    </p:set>
                                    <p:animEffect transition="in" filter="fade">
                                      <p:cBhvr>
                                        <p:cTn id="55" dur="500"/>
                                        <p:tgtEl>
                                          <p:spTgt spid="410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0990"/>
                                        </p:tgtEl>
                                        <p:attrNameLst>
                                          <p:attrName>style.visibility</p:attrName>
                                        </p:attrNameLst>
                                      </p:cBhvr>
                                      <p:to>
                                        <p:strVal val="visible"/>
                                      </p:to>
                                    </p:set>
                                    <p:animEffect transition="in" filter="fade">
                                      <p:cBhvr>
                                        <p:cTn id="68" dur="1000"/>
                                        <p:tgtEl>
                                          <p:spTgt spid="40990"/>
                                        </p:tgtEl>
                                      </p:cBhvr>
                                    </p:animEffect>
                                    <p:anim calcmode="lin" valueType="num">
                                      <p:cBhvr>
                                        <p:cTn id="69" dur="1000" fill="hold"/>
                                        <p:tgtEl>
                                          <p:spTgt spid="40990"/>
                                        </p:tgtEl>
                                        <p:attrNameLst>
                                          <p:attrName>ppt_x</p:attrName>
                                        </p:attrNameLst>
                                      </p:cBhvr>
                                      <p:tavLst>
                                        <p:tav tm="0">
                                          <p:val>
                                            <p:strVal val="#ppt_x"/>
                                          </p:val>
                                        </p:tav>
                                        <p:tav tm="100000">
                                          <p:val>
                                            <p:strVal val="#ppt_x"/>
                                          </p:val>
                                        </p:tav>
                                      </p:tavLst>
                                    </p:anim>
                                    <p:anim calcmode="lin" valueType="num">
                                      <p:cBhvr>
                                        <p:cTn id="70" dur="1000" fill="hold"/>
                                        <p:tgtEl>
                                          <p:spTgt spid="4099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32"/>
                                        </p:tgtEl>
                                        <p:attrNameLst>
                                          <p:attrName>style.visibility</p:attrName>
                                        </p:attrNameLst>
                                      </p:cBhvr>
                                      <p:to>
                                        <p:strVal val="visible"/>
                                      </p:to>
                                    </p:set>
                                    <p:animEffect transition="in" filter="fade">
                                      <p:cBhvr>
                                        <p:cTn id="73" dur="1000"/>
                                        <p:tgtEl>
                                          <p:spTgt spid="232"/>
                                        </p:tgtEl>
                                      </p:cBhvr>
                                    </p:animEffect>
                                    <p:anim calcmode="lin" valueType="num">
                                      <p:cBhvr>
                                        <p:cTn id="74" dur="1000" fill="hold"/>
                                        <p:tgtEl>
                                          <p:spTgt spid="232"/>
                                        </p:tgtEl>
                                        <p:attrNameLst>
                                          <p:attrName>ppt_x</p:attrName>
                                        </p:attrNameLst>
                                      </p:cBhvr>
                                      <p:tavLst>
                                        <p:tav tm="0">
                                          <p:val>
                                            <p:strVal val="#ppt_x"/>
                                          </p:val>
                                        </p:tav>
                                        <p:tav tm="100000">
                                          <p:val>
                                            <p:strVal val="#ppt_x"/>
                                          </p:val>
                                        </p:tav>
                                      </p:tavLst>
                                    </p:anim>
                                    <p:anim calcmode="lin" valueType="num">
                                      <p:cBhvr>
                                        <p:cTn id="75" dur="1000" fill="hold"/>
                                        <p:tgtEl>
                                          <p:spTgt spid="232"/>
                                        </p:tgtEl>
                                        <p:attrNameLst>
                                          <p:attrName>ppt_y</p:attrName>
                                        </p:attrNameLst>
                                      </p:cBhvr>
                                      <p:tavLst>
                                        <p:tav tm="0">
                                          <p:val>
                                            <p:strVal val="#ppt_y+.1"/>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6" presetClass="entr" presetSubtype="16" fill="hold"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circle(in)">
                                      <p:cBhvr>
                                        <p:cTn id="80" dur="2000"/>
                                        <p:tgtEl>
                                          <p:spTgt spid="9"/>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6" presetClass="entr" presetSubtype="16" fill="hold" grpId="0" nodeType="withEffect">
                                  <p:stCondLst>
                                    <p:cond delay="0"/>
                                  </p:stCondLst>
                                  <p:childTnLst>
                                    <p:set>
                                      <p:cBhvr>
                                        <p:cTn id="84" dur="1" fill="hold">
                                          <p:stCondLst>
                                            <p:cond delay="0"/>
                                          </p:stCondLst>
                                        </p:cTn>
                                        <p:tgtEl>
                                          <p:spTgt spid="596175"/>
                                        </p:tgtEl>
                                        <p:attrNameLst>
                                          <p:attrName>style.visibility</p:attrName>
                                        </p:attrNameLst>
                                      </p:cBhvr>
                                      <p:to>
                                        <p:strVal val="visible"/>
                                      </p:to>
                                    </p:set>
                                    <p:animEffect transition="in" filter="circle(in)">
                                      <p:cBhvr>
                                        <p:cTn id="85" dur="2000"/>
                                        <p:tgtEl>
                                          <p:spTgt spid="59617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6" presetClass="entr" presetSubtype="0" fill="hold" grpId="0" nodeType="clickEffect">
                                  <p:stCondLst>
                                    <p:cond delay="0"/>
                                  </p:stCondLst>
                                  <p:childTnLst>
                                    <p:set>
                                      <p:cBhvr>
                                        <p:cTn id="89" dur="1" fill="hold">
                                          <p:stCondLst>
                                            <p:cond delay="0"/>
                                          </p:stCondLst>
                                        </p:cTn>
                                        <p:tgtEl>
                                          <p:spTgt spid="40971"/>
                                        </p:tgtEl>
                                        <p:attrNameLst>
                                          <p:attrName>style.visibility</p:attrName>
                                        </p:attrNameLst>
                                      </p:cBhvr>
                                      <p:to>
                                        <p:strVal val="visible"/>
                                      </p:to>
                                    </p:set>
                                    <p:animEffect transition="in" filter="wipe(down)">
                                      <p:cBhvr>
                                        <p:cTn id="90" dur="580">
                                          <p:stCondLst>
                                            <p:cond delay="0"/>
                                          </p:stCondLst>
                                        </p:cTn>
                                        <p:tgtEl>
                                          <p:spTgt spid="40971"/>
                                        </p:tgtEl>
                                      </p:cBhvr>
                                    </p:animEffect>
                                    <p:anim calcmode="lin" valueType="num">
                                      <p:cBhvr>
                                        <p:cTn id="91" dur="1822" tmFilter="0,0; 0.14,0.36; 0.43,0.73; 0.71,0.91; 1.0,1.0">
                                          <p:stCondLst>
                                            <p:cond delay="0"/>
                                          </p:stCondLst>
                                        </p:cTn>
                                        <p:tgtEl>
                                          <p:spTgt spid="40971"/>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40971"/>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40971"/>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40971"/>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40971"/>
                                        </p:tgtEl>
                                        <p:attrNameLst>
                                          <p:attrName>ppt_y</p:attrName>
                                        </p:attrNameLst>
                                      </p:cBhvr>
                                      <p:tavLst>
                                        <p:tav tm="0" fmla="#ppt_y-sin(pi*$)/81">
                                          <p:val>
                                            <p:fltVal val="0"/>
                                          </p:val>
                                        </p:tav>
                                        <p:tav tm="100000">
                                          <p:val>
                                            <p:fltVal val="1"/>
                                          </p:val>
                                        </p:tav>
                                      </p:tavLst>
                                    </p:anim>
                                    <p:animScale>
                                      <p:cBhvr>
                                        <p:cTn id="96" dur="26">
                                          <p:stCondLst>
                                            <p:cond delay="650"/>
                                          </p:stCondLst>
                                        </p:cTn>
                                        <p:tgtEl>
                                          <p:spTgt spid="40971"/>
                                        </p:tgtEl>
                                      </p:cBhvr>
                                      <p:to x="100000" y="60000"/>
                                    </p:animScale>
                                    <p:animScale>
                                      <p:cBhvr>
                                        <p:cTn id="97" dur="166" decel="50000">
                                          <p:stCondLst>
                                            <p:cond delay="676"/>
                                          </p:stCondLst>
                                        </p:cTn>
                                        <p:tgtEl>
                                          <p:spTgt spid="40971"/>
                                        </p:tgtEl>
                                      </p:cBhvr>
                                      <p:to x="100000" y="100000"/>
                                    </p:animScale>
                                    <p:animScale>
                                      <p:cBhvr>
                                        <p:cTn id="98" dur="26">
                                          <p:stCondLst>
                                            <p:cond delay="1312"/>
                                          </p:stCondLst>
                                        </p:cTn>
                                        <p:tgtEl>
                                          <p:spTgt spid="40971"/>
                                        </p:tgtEl>
                                      </p:cBhvr>
                                      <p:to x="100000" y="80000"/>
                                    </p:animScale>
                                    <p:animScale>
                                      <p:cBhvr>
                                        <p:cTn id="99" dur="166" decel="50000">
                                          <p:stCondLst>
                                            <p:cond delay="1338"/>
                                          </p:stCondLst>
                                        </p:cTn>
                                        <p:tgtEl>
                                          <p:spTgt spid="40971"/>
                                        </p:tgtEl>
                                      </p:cBhvr>
                                      <p:to x="100000" y="100000"/>
                                    </p:animScale>
                                    <p:animScale>
                                      <p:cBhvr>
                                        <p:cTn id="100" dur="26">
                                          <p:stCondLst>
                                            <p:cond delay="1642"/>
                                          </p:stCondLst>
                                        </p:cTn>
                                        <p:tgtEl>
                                          <p:spTgt spid="40971"/>
                                        </p:tgtEl>
                                      </p:cBhvr>
                                      <p:to x="100000" y="90000"/>
                                    </p:animScale>
                                    <p:animScale>
                                      <p:cBhvr>
                                        <p:cTn id="101" dur="166" decel="50000">
                                          <p:stCondLst>
                                            <p:cond delay="1668"/>
                                          </p:stCondLst>
                                        </p:cTn>
                                        <p:tgtEl>
                                          <p:spTgt spid="40971"/>
                                        </p:tgtEl>
                                      </p:cBhvr>
                                      <p:to x="100000" y="100000"/>
                                    </p:animScale>
                                    <p:animScale>
                                      <p:cBhvr>
                                        <p:cTn id="102" dur="26">
                                          <p:stCondLst>
                                            <p:cond delay="1808"/>
                                          </p:stCondLst>
                                        </p:cTn>
                                        <p:tgtEl>
                                          <p:spTgt spid="40971"/>
                                        </p:tgtEl>
                                      </p:cBhvr>
                                      <p:to x="100000" y="95000"/>
                                    </p:animScale>
                                    <p:animScale>
                                      <p:cBhvr>
                                        <p:cTn id="103" dur="166" decel="50000">
                                          <p:stCondLst>
                                            <p:cond delay="1834"/>
                                          </p:stCondLst>
                                        </p:cTn>
                                        <p:tgtEl>
                                          <p:spTgt spid="40971"/>
                                        </p:tgtEl>
                                      </p:cBhvr>
                                      <p:to x="100000" y="100000"/>
                                    </p:animScale>
                                  </p:childTnLst>
                                </p:cTn>
                              </p:par>
                              <p:par>
                                <p:cTn id="104" presetID="26" presetClass="entr" presetSubtype="0" fill="hold" grpId="0" nodeType="withEffect">
                                  <p:stCondLst>
                                    <p:cond delay="0"/>
                                  </p:stCondLst>
                                  <p:childTnLst>
                                    <p:set>
                                      <p:cBhvr>
                                        <p:cTn id="105" dur="1" fill="hold">
                                          <p:stCondLst>
                                            <p:cond delay="0"/>
                                          </p:stCondLst>
                                        </p:cTn>
                                        <p:tgtEl>
                                          <p:spTgt spid="595979"/>
                                        </p:tgtEl>
                                        <p:attrNameLst>
                                          <p:attrName>style.visibility</p:attrName>
                                        </p:attrNameLst>
                                      </p:cBhvr>
                                      <p:to>
                                        <p:strVal val="visible"/>
                                      </p:to>
                                    </p:set>
                                    <p:animEffect transition="in" filter="wipe(down)">
                                      <p:cBhvr>
                                        <p:cTn id="106" dur="580">
                                          <p:stCondLst>
                                            <p:cond delay="0"/>
                                          </p:stCondLst>
                                        </p:cTn>
                                        <p:tgtEl>
                                          <p:spTgt spid="595979"/>
                                        </p:tgtEl>
                                      </p:cBhvr>
                                    </p:animEffect>
                                    <p:anim calcmode="lin" valueType="num">
                                      <p:cBhvr>
                                        <p:cTn id="107" dur="1822" tmFilter="0,0; 0.14,0.36; 0.43,0.73; 0.71,0.91; 1.0,1.0">
                                          <p:stCondLst>
                                            <p:cond delay="0"/>
                                          </p:stCondLst>
                                        </p:cTn>
                                        <p:tgtEl>
                                          <p:spTgt spid="595979"/>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595979"/>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595979"/>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595979"/>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595979"/>
                                        </p:tgtEl>
                                        <p:attrNameLst>
                                          <p:attrName>ppt_y</p:attrName>
                                        </p:attrNameLst>
                                      </p:cBhvr>
                                      <p:tavLst>
                                        <p:tav tm="0" fmla="#ppt_y-sin(pi*$)/81">
                                          <p:val>
                                            <p:fltVal val="0"/>
                                          </p:val>
                                        </p:tav>
                                        <p:tav tm="100000">
                                          <p:val>
                                            <p:fltVal val="1"/>
                                          </p:val>
                                        </p:tav>
                                      </p:tavLst>
                                    </p:anim>
                                    <p:animScale>
                                      <p:cBhvr>
                                        <p:cTn id="112" dur="26">
                                          <p:stCondLst>
                                            <p:cond delay="650"/>
                                          </p:stCondLst>
                                        </p:cTn>
                                        <p:tgtEl>
                                          <p:spTgt spid="595979"/>
                                        </p:tgtEl>
                                      </p:cBhvr>
                                      <p:to x="100000" y="60000"/>
                                    </p:animScale>
                                    <p:animScale>
                                      <p:cBhvr>
                                        <p:cTn id="113" dur="166" decel="50000">
                                          <p:stCondLst>
                                            <p:cond delay="676"/>
                                          </p:stCondLst>
                                        </p:cTn>
                                        <p:tgtEl>
                                          <p:spTgt spid="595979"/>
                                        </p:tgtEl>
                                      </p:cBhvr>
                                      <p:to x="100000" y="100000"/>
                                    </p:animScale>
                                    <p:animScale>
                                      <p:cBhvr>
                                        <p:cTn id="114" dur="26">
                                          <p:stCondLst>
                                            <p:cond delay="1312"/>
                                          </p:stCondLst>
                                        </p:cTn>
                                        <p:tgtEl>
                                          <p:spTgt spid="595979"/>
                                        </p:tgtEl>
                                      </p:cBhvr>
                                      <p:to x="100000" y="80000"/>
                                    </p:animScale>
                                    <p:animScale>
                                      <p:cBhvr>
                                        <p:cTn id="115" dur="166" decel="50000">
                                          <p:stCondLst>
                                            <p:cond delay="1338"/>
                                          </p:stCondLst>
                                        </p:cTn>
                                        <p:tgtEl>
                                          <p:spTgt spid="595979"/>
                                        </p:tgtEl>
                                      </p:cBhvr>
                                      <p:to x="100000" y="100000"/>
                                    </p:animScale>
                                    <p:animScale>
                                      <p:cBhvr>
                                        <p:cTn id="116" dur="26">
                                          <p:stCondLst>
                                            <p:cond delay="1642"/>
                                          </p:stCondLst>
                                        </p:cTn>
                                        <p:tgtEl>
                                          <p:spTgt spid="595979"/>
                                        </p:tgtEl>
                                      </p:cBhvr>
                                      <p:to x="100000" y="90000"/>
                                    </p:animScale>
                                    <p:animScale>
                                      <p:cBhvr>
                                        <p:cTn id="117" dur="166" decel="50000">
                                          <p:stCondLst>
                                            <p:cond delay="1668"/>
                                          </p:stCondLst>
                                        </p:cTn>
                                        <p:tgtEl>
                                          <p:spTgt spid="595979"/>
                                        </p:tgtEl>
                                      </p:cBhvr>
                                      <p:to x="100000" y="100000"/>
                                    </p:animScale>
                                    <p:animScale>
                                      <p:cBhvr>
                                        <p:cTn id="118" dur="26">
                                          <p:stCondLst>
                                            <p:cond delay="1808"/>
                                          </p:stCondLst>
                                        </p:cTn>
                                        <p:tgtEl>
                                          <p:spTgt spid="595979"/>
                                        </p:tgtEl>
                                      </p:cBhvr>
                                      <p:to x="100000" y="95000"/>
                                    </p:animScale>
                                    <p:animScale>
                                      <p:cBhvr>
                                        <p:cTn id="119" dur="166" decel="50000">
                                          <p:stCondLst>
                                            <p:cond delay="1834"/>
                                          </p:stCondLst>
                                        </p:cTn>
                                        <p:tgtEl>
                                          <p:spTgt spid="595979"/>
                                        </p:tgtEl>
                                      </p:cBhvr>
                                      <p:to x="100000" y="100000"/>
                                    </p:animScale>
                                  </p:childTnLst>
                                </p:cTn>
                              </p:par>
                              <p:par>
                                <p:cTn id="120" presetID="26" presetClass="entr" presetSubtype="0" fill="hold" grpId="0" nodeType="withEffect">
                                  <p:stCondLst>
                                    <p:cond delay="0"/>
                                  </p:stCondLst>
                                  <p:childTnLst>
                                    <p:set>
                                      <p:cBhvr>
                                        <p:cTn id="121" dur="1" fill="hold">
                                          <p:stCondLst>
                                            <p:cond delay="0"/>
                                          </p:stCondLst>
                                        </p:cTn>
                                        <p:tgtEl>
                                          <p:spTgt spid="595980"/>
                                        </p:tgtEl>
                                        <p:attrNameLst>
                                          <p:attrName>style.visibility</p:attrName>
                                        </p:attrNameLst>
                                      </p:cBhvr>
                                      <p:to>
                                        <p:strVal val="visible"/>
                                      </p:to>
                                    </p:set>
                                    <p:animEffect transition="in" filter="wipe(down)">
                                      <p:cBhvr>
                                        <p:cTn id="122" dur="580">
                                          <p:stCondLst>
                                            <p:cond delay="0"/>
                                          </p:stCondLst>
                                        </p:cTn>
                                        <p:tgtEl>
                                          <p:spTgt spid="595980"/>
                                        </p:tgtEl>
                                      </p:cBhvr>
                                    </p:animEffect>
                                    <p:anim calcmode="lin" valueType="num">
                                      <p:cBhvr>
                                        <p:cTn id="123" dur="1822" tmFilter="0,0; 0.14,0.36; 0.43,0.73; 0.71,0.91; 1.0,1.0">
                                          <p:stCondLst>
                                            <p:cond delay="0"/>
                                          </p:stCondLst>
                                        </p:cTn>
                                        <p:tgtEl>
                                          <p:spTgt spid="595980"/>
                                        </p:tgtEl>
                                        <p:attrNameLst>
                                          <p:attrName>ppt_x</p:attrName>
                                        </p:attrNameLst>
                                      </p:cBhvr>
                                      <p:tavLst>
                                        <p:tav tm="0">
                                          <p:val>
                                            <p:strVal val="#ppt_x-0.25"/>
                                          </p:val>
                                        </p:tav>
                                        <p:tav tm="100000">
                                          <p:val>
                                            <p:strVal val="#ppt_x"/>
                                          </p:val>
                                        </p:tav>
                                      </p:tavLst>
                                    </p:anim>
                                    <p:anim calcmode="lin" valueType="num">
                                      <p:cBhvr>
                                        <p:cTn id="124" dur="664" tmFilter="0.0,0.0; 0.25,0.07; 0.50,0.2; 0.75,0.467; 1.0,1.0">
                                          <p:stCondLst>
                                            <p:cond delay="0"/>
                                          </p:stCondLst>
                                        </p:cTn>
                                        <p:tgtEl>
                                          <p:spTgt spid="595980"/>
                                        </p:tgtEl>
                                        <p:attrNameLst>
                                          <p:attrName>ppt_y</p:attrName>
                                        </p:attrNameLst>
                                      </p:cBhvr>
                                      <p:tavLst>
                                        <p:tav tm="0" fmla="#ppt_y-sin(pi*$)/3">
                                          <p:val>
                                            <p:fltVal val="0.5"/>
                                          </p:val>
                                        </p:tav>
                                        <p:tav tm="100000">
                                          <p:val>
                                            <p:fltVal val="1"/>
                                          </p:val>
                                        </p:tav>
                                      </p:tavLst>
                                    </p:anim>
                                    <p:anim calcmode="lin" valueType="num">
                                      <p:cBhvr>
                                        <p:cTn id="125" dur="664" tmFilter="0, 0; 0.125,0.2665; 0.25,0.4; 0.375,0.465; 0.5,0.5;  0.625,0.535; 0.75,0.6; 0.875,0.7335; 1,1">
                                          <p:stCondLst>
                                            <p:cond delay="664"/>
                                          </p:stCondLst>
                                        </p:cTn>
                                        <p:tgtEl>
                                          <p:spTgt spid="595980"/>
                                        </p:tgtEl>
                                        <p:attrNameLst>
                                          <p:attrName>ppt_y</p:attrName>
                                        </p:attrNameLst>
                                      </p:cBhvr>
                                      <p:tavLst>
                                        <p:tav tm="0" fmla="#ppt_y-sin(pi*$)/9">
                                          <p:val>
                                            <p:fltVal val="0"/>
                                          </p:val>
                                        </p:tav>
                                        <p:tav tm="100000">
                                          <p:val>
                                            <p:fltVal val="1"/>
                                          </p:val>
                                        </p:tav>
                                      </p:tavLst>
                                    </p:anim>
                                    <p:anim calcmode="lin" valueType="num">
                                      <p:cBhvr>
                                        <p:cTn id="126" dur="332" tmFilter="0, 0; 0.125,0.2665; 0.25,0.4; 0.375,0.465; 0.5,0.5;  0.625,0.535; 0.75,0.6; 0.875,0.7335; 1,1">
                                          <p:stCondLst>
                                            <p:cond delay="1324"/>
                                          </p:stCondLst>
                                        </p:cTn>
                                        <p:tgtEl>
                                          <p:spTgt spid="595980"/>
                                        </p:tgtEl>
                                        <p:attrNameLst>
                                          <p:attrName>ppt_y</p:attrName>
                                        </p:attrNameLst>
                                      </p:cBhvr>
                                      <p:tavLst>
                                        <p:tav tm="0" fmla="#ppt_y-sin(pi*$)/27">
                                          <p:val>
                                            <p:fltVal val="0"/>
                                          </p:val>
                                        </p:tav>
                                        <p:tav tm="100000">
                                          <p:val>
                                            <p:fltVal val="1"/>
                                          </p:val>
                                        </p:tav>
                                      </p:tavLst>
                                    </p:anim>
                                    <p:anim calcmode="lin" valueType="num">
                                      <p:cBhvr>
                                        <p:cTn id="127" dur="164" tmFilter="0, 0; 0.125,0.2665; 0.25,0.4; 0.375,0.465; 0.5,0.5;  0.625,0.535; 0.75,0.6; 0.875,0.7335; 1,1">
                                          <p:stCondLst>
                                            <p:cond delay="1656"/>
                                          </p:stCondLst>
                                        </p:cTn>
                                        <p:tgtEl>
                                          <p:spTgt spid="595980"/>
                                        </p:tgtEl>
                                        <p:attrNameLst>
                                          <p:attrName>ppt_y</p:attrName>
                                        </p:attrNameLst>
                                      </p:cBhvr>
                                      <p:tavLst>
                                        <p:tav tm="0" fmla="#ppt_y-sin(pi*$)/81">
                                          <p:val>
                                            <p:fltVal val="0"/>
                                          </p:val>
                                        </p:tav>
                                        <p:tav tm="100000">
                                          <p:val>
                                            <p:fltVal val="1"/>
                                          </p:val>
                                        </p:tav>
                                      </p:tavLst>
                                    </p:anim>
                                    <p:animScale>
                                      <p:cBhvr>
                                        <p:cTn id="128" dur="26">
                                          <p:stCondLst>
                                            <p:cond delay="650"/>
                                          </p:stCondLst>
                                        </p:cTn>
                                        <p:tgtEl>
                                          <p:spTgt spid="595980"/>
                                        </p:tgtEl>
                                      </p:cBhvr>
                                      <p:to x="100000" y="60000"/>
                                    </p:animScale>
                                    <p:animScale>
                                      <p:cBhvr>
                                        <p:cTn id="129" dur="166" decel="50000">
                                          <p:stCondLst>
                                            <p:cond delay="676"/>
                                          </p:stCondLst>
                                        </p:cTn>
                                        <p:tgtEl>
                                          <p:spTgt spid="595980"/>
                                        </p:tgtEl>
                                      </p:cBhvr>
                                      <p:to x="100000" y="100000"/>
                                    </p:animScale>
                                    <p:animScale>
                                      <p:cBhvr>
                                        <p:cTn id="130" dur="26">
                                          <p:stCondLst>
                                            <p:cond delay="1312"/>
                                          </p:stCondLst>
                                        </p:cTn>
                                        <p:tgtEl>
                                          <p:spTgt spid="595980"/>
                                        </p:tgtEl>
                                      </p:cBhvr>
                                      <p:to x="100000" y="80000"/>
                                    </p:animScale>
                                    <p:animScale>
                                      <p:cBhvr>
                                        <p:cTn id="131" dur="166" decel="50000">
                                          <p:stCondLst>
                                            <p:cond delay="1338"/>
                                          </p:stCondLst>
                                        </p:cTn>
                                        <p:tgtEl>
                                          <p:spTgt spid="595980"/>
                                        </p:tgtEl>
                                      </p:cBhvr>
                                      <p:to x="100000" y="100000"/>
                                    </p:animScale>
                                    <p:animScale>
                                      <p:cBhvr>
                                        <p:cTn id="132" dur="26">
                                          <p:stCondLst>
                                            <p:cond delay="1642"/>
                                          </p:stCondLst>
                                        </p:cTn>
                                        <p:tgtEl>
                                          <p:spTgt spid="595980"/>
                                        </p:tgtEl>
                                      </p:cBhvr>
                                      <p:to x="100000" y="90000"/>
                                    </p:animScale>
                                    <p:animScale>
                                      <p:cBhvr>
                                        <p:cTn id="133" dur="166" decel="50000">
                                          <p:stCondLst>
                                            <p:cond delay="1668"/>
                                          </p:stCondLst>
                                        </p:cTn>
                                        <p:tgtEl>
                                          <p:spTgt spid="595980"/>
                                        </p:tgtEl>
                                      </p:cBhvr>
                                      <p:to x="100000" y="100000"/>
                                    </p:animScale>
                                    <p:animScale>
                                      <p:cBhvr>
                                        <p:cTn id="134" dur="26">
                                          <p:stCondLst>
                                            <p:cond delay="1808"/>
                                          </p:stCondLst>
                                        </p:cTn>
                                        <p:tgtEl>
                                          <p:spTgt spid="595980"/>
                                        </p:tgtEl>
                                      </p:cBhvr>
                                      <p:to x="100000" y="95000"/>
                                    </p:animScale>
                                    <p:animScale>
                                      <p:cBhvr>
                                        <p:cTn id="135" dur="166" decel="50000">
                                          <p:stCondLst>
                                            <p:cond delay="1834"/>
                                          </p:stCondLst>
                                        </p:cTn>
                                        <p:tgtEl>
                                          <p:spTgt spid="595980"/>
                                        </p:tgtEl>
                                      </p:cBhvr>
                                      <p:to x="100000" y="100000"/>
                                    </p:animScale>
                                  </p:childTnLst>
                                </p:cTn>
                              </p:par>
                              <p:par>
                                <p:cTn id="136" presetID="26" presetClass="entr" presetSubtype="0" fill="hold" grpId="0" nodeType="withEffect">
                                  <p:stCondLst>
                                    <p:cond delay="0"/>
                                  </p:stCondLst>
                                  <p:childTnLst>
                                    <p:set>
                                      <p:cBhvr>
                                        <p:cTn id="137" dur="1" fill="hold">
                                          <p:stCondLst>
                                            <p:cond delay="0"/>
                                          </p:stCondLst>
                                        </p:cTn>
                                        <p:tgtEl>
                                          <p:spTgt spid="40979"/>
                                        </p:tgtEl>
                                        <p:attrNameLst>
                                          <p:attrName>style.visibility</p:attrName>
                                        </p:attrNameLst>
                                      </p:cBhvr>
                                      <p:to>
                                        <p:strVal val="visible"/>
                                      </p:to>
                                    </p:set>
                                    <p:animEffect transition="in" filter="wipe(down)">
                                      <p:cBhvr>
                                        <p:cTn id="138" dur="580">
                                          <p:stCondLst>
                                            <p:cond delay="0"/>
                                          </p:stCondLst>
                                        </p:cTn>
                                        <p:tgtEl>
                                          <p:spTgt spid="40979"/>
                                        </p:tgtEl>
                                      </p:cBhvr>
                                    </p:animEffect>
                                    <p:anim calcmode="lin" valueType="num">
                                      <p:cBhvr>
                                        <p:cTn id="139" dur="1822" tmFilter="0,0; 0.14,0.36; 0.43,0.73; 0.71,0.91; 1.0,1.0">
                                          <p:stCondLst>
                                            <p:cond delay="0"/>
                                          </p:stCondLst>
                                        </p:cTn>
                                        <p:tgtEl>
                                          <p:spTgt spid="40979"/>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40979"/>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40979"/>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40979"/>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40979"/>
                                        </p:tgtEl>
                                        <p:attrNameLst>
                                          <p:attrName>ppt_y</p:attrName>
                                        </p:attrNameLst>
                                      </p:cBhvr>
                                      <p:tavLst>
                                        <p:tav tm="0" fmla="#ppt_y-sin(pi*$)/81">
                                          <p:val>
                                            <p:fltVal val="0"/>
                                          </p:val>
                                        </p:tav>
                                        <p:tav tm="100000">
                                          <p:val>
                                            <p:fltVal val="1"/>
                                          </p:val>
                                        </p:tav>
                                      </p:tavLst>
                                    </p:anim>
                                    <p:animScale>
                                      <p:cBhvr>
                                        <p:cTn id="144" dur="26">
                                          <p:stCondLst>
                                            <p:cond delay="650"/>
                                          </p:stCondLst>
                                        </p:cTn>
                                        <p:tgtEl>
                                          <p:spTgt spid="40979"/>
                                        </p:tgtEl>
                                      </p:cBhvr>
                                      <p:to x="100000" y="60000"/>
                                    </p:animScale>
                                    <p:animScale>
                                      <p:cBhvr>
                                        <p:cTn id="145" dur="166" decel="50000">
                                          <p:stCondLst>
                                            <p:cond delay="676"/>
                                          </p:stCondLst>
                                        </p:cTn>
                                        <p:tgtEl>
                                          <p:spTgt spid="40979"/>
                                        </p:tgtEl>
                                      </p:cBhvr>
                                      <p:to x="100000" y="100000"/>
                                    </p:animScale>
                                    <p:animScale>
                                      <p:cBhvr>
                                        <p:cTn id="146" dur="26">
                                          <p:stCondLst>
                                            <p:cond delay="1312"/>
                                          </p:stCondLst>
                                        </p:cTn>
                                        <p:tgtEl>
                                          <p:spTgt spid="40979"/>
                                        </p:tgtEl>
                                      </p:cBhvr>
                                      <p:to x="100000" y="80000"/>
                                    </p:animScale>
                                    <p:animScale>
                                      <p:cBhvr>
                                        <p:cTn id="147" dur="166" decel="50000">
                                          <p:stCondLst>
                                            <p:cond delay="1338"/>
                                          </p:stCondLst>
                                        </p:cTn>
                                        <p:tgtEl>
                                          <p:spTgt spid="40979"/>
                                        </p:tgtEl>
                                      </p:cBhvr>
                                      <p:to x="100000" y="100000"/>
                                    </p:animScale>
                                    <p:animScale>
                                      <p:cBhvr>
                                        <p:cTn id="148" dur="26">
                                          <p:stCondLst>
                                            <p:cond delay="1642"/>
                                          </p:stCondLst>
                                        </p:cTn>
                                        <p:tgtEl>
                                          <p:spTgt spid="40979"/>
                                        </p:tgtEl>
                                      </p:cBhvr>
                                      <p:to x="100000" y="90000"/>
                                    </p:animScale>
                                    <p:animScale>
                                      <p:cBhvr>
                                        <p:cTn id="149" dur="166" decel="50000">
                                          <p:stCondLst>
                                            <p:cond delay="1668"/>
                                          </p:stCondLst>
                                        </p:cTn>
                                        <p:tgtEl>
                                          <p:spTgt spid="40979"/>
                                        </p:tgtEl>
                                      </p:cBhvr>
                                      <p:to x="100000" y="100000"/>
                                    </p:animScale>
                                    <p:animScale>
                                      <p:cBhvr>
                                        <p:cTn id="150" dur="26">
                                          <p:stCondLst>
                                            <p:cond delay="1808"/>
                                          </p:stCondLst>
                                        </p:cTn>
                                        <p:tgtEl>
                                          <p:spTgt spid="40979"/>
                                        </p:tgtEl>
                                      </p:cBhvr>
                                      <p:to x="100000" y="95000"/>
                                    </p:animScale>
                                    <p:animScale>
                                      <p:cBhvr>
                                        <p:cTn id="151" dur="166" decel="50000">
                                          <p:stCondLst>
                                            <p:cond delay="1834"/>
                                          </p:stCondLst>
                                        </p:cTn>
                                        <p:tgtEl>
                                          <p:spTgt spid="40979"/>
                                        </p:tgtEl>
                                      </p:cBhvr>
                                      <p:to x="100000" y="100000"/>
                                    </p:animScale>
                                  </p:childTnLst>
                                </p:cTn>
                              </p:par>
                              <p:par>
                                <p:cTn id="152" presetID="26" presetClass="entr" presetSubtype="0" fill="hold"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80">
                                          <p:stCondLst>
                                            <p:cond delay="0"/>
                                          </p:stCondLst>
                                        </p:cTn>
                                        <p:tgtEl>
                                          <p:spTgt spid="10"/>
                                        </p:tgtEl>
                                      </p:cBhvr>
                                    </p:animEffect>
                                    <p:anim calcmode="lin" valueType="num">
                                      <p:cBhvr>
                                        <p:cTn id="15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5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5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60" dur="26">
                                          <p:stCondLst>
                                            <p:cond delay="650"/>
                                          </p:stCondLst>
                                        </p:cTn>
                                        <p:tgtEl>
                                          <p:spTgt spid="10"/>
                                        </p:tgtEl>
                                      </p:cBhvr>
                                      <p:to x="100000" y="60000"/>
                                    </p:animScale>
                                    <p:animScale>
                                      <p:cBhvr>
                                        <p:cTn id="161" dur="166" decel="50000">
                                          <p:stCondLst>
                                            <p:cond delay="676"/>
                                          </p:stCondLst>
                                        </p:cTn>
                                        <p:tgtEl>
                                          <p:spTgt spid="10"/>
                                        </p:tgtEl>
                                      </p:cBhvr>
                                      <p:to x="100000" y="100000"/>
                                    </p:animScale>
                                    <p:animScale>
                                      <p:cBhvr>
                                        <p:cTn id="162" dur="26">
                                          <p:stCondLst>
                                            <p:cond delay="1312"/>
                                          </p:stCondLst>
                                        </p:cTn>
                                        <p:tgtEl>
                                          <p:spTgt spid="10"/>
                                        </p:tgtEl>
                                      </p:cBhvr>
                                      <p:to x="100000" y="80000"/>
                                    </p:animScale>
                                    <p:animScale>
                                      <p:cBhvr>
                                        <p:cTn id="163" dur="166" decel="50000">
                                          <p:stCondLst>
                                            <p:cond delay="1338"/>
                                          </p:stCondLst>
                                        </p:cTn>
                                        <p:tgtEl>
                                          <p:spTgt spid="10"/>
                                        </p:tgtEl>
                                      </p:cBhvr>
                                      <p:to x="100000" y="100000"/>
                                    </p:animScale>
                                    <p:animScale>
                                      <p:cBhvr>
                                        <p:cTn id="164" dur="26">
                                          <p:stCondLst>
                                            <p:cond delay="1642"/>
                                          </p:stCondLst>
                                        </p:cTn>
                                        <p:tgtEl>
                                          <p:spTgt spid="10"/>
                                        </p:tgtEl>
                                      </p:cBhvr>
                                      <p:to x="100000" y="90000"/>
                                    </p:animScale>
                                    <p:animScale>
                                      <p:cBhvr>
                                        <p:cTn id="165" dur="166" decel="50000">
                                          <p:stCondLst>
                                            <p:cond delay="1668"/>
                                          </p:stCondLst>
                                        </p:cTn>
                                        <p:tgtEl>
                                          <p:spTgt spid="10"/>
                                        </p:tgtEl>
                                      </p:cBhvr>
                                      <p:to x="100000" y="100000"/>
                                    </p:animScale>
                                    <p:animScale>
                                      <p:cBhvr>
                                        <p:cTn id="166" dur="26">
                                          <p:stCondLst>
                                            <p:cond delay="1808"/>
                                          </p:stCondLst>
                                        </p:cTn>
                                        <p:tgtEl>
                                          <p:spTgt spid="10"/>
                                        </p:tgtEl>
                                      </p:cBhvr>
                                      <p:to x="100000" y="95000"/>
                                    </p:animScale>
                                    <p:animScale>
                                      <p:cBhvr>
                                        <p:cTn id="167" dur="166" decel="50000">
                                          <p:stCondLst>
                                            <p:cond delay="1834"/>
                                          </p:stCondLst>
                                        </p:cTn>
                                        <p:tgtEl>
                                          <p:spTgt spid="10"/>
                                        </p:tgtEl>
                                      </p:cBhvr>
                                      <p:to x="100000" y="100000"/>
                                    </p:animScale>
                                  </p:childTnLst>
                                </p:cTn>
                              </p:par>
                              <p:par>
                                <p:cTn id="168" presetID="26" presetClass="entr" presetSubtype="0" fill="hold" grpId="0" nodeType="withEffect">
                                  <p:stCondLst>
                                    <p:cond delay="0"/>
                                  </p:stCondLst>
                                  <p:childTnLst>
                                    <p:set>
                                      <p:cBhvr>
                                        <p:cTn id="169" dur="1" fill="hold">
                                          <p:stCondLst>
                                            <p:cond delay="0"/>
                                          </p:stCondLst>
                                        </p:cTn>
                                        <p:tgtEl>
                                          <p:spTgt spid="40996"/>
                                        </p:tgtEl>
                                        <p:attrNameLst>
                                          <p:attrName>style.visibility</p:attrName>
                                        </p:attrNameLst>
                                      </p:cBhvr>
                                      <p:to>
                                        <p:strVal val="visible"/>
                                      </p:to>
                                    </p:set>
                                    <p:animEffect transition="in" filter="wipe(down)">
                                      <p:cBhvr>
                                        <p:cTn id="170" dur="580">
                                          <p:stCondLst>
                                            <p:cond delay="0"/>
                                          </p:stCondLst>
                                        </p:cTn>
                                        <p:tgtEl>
                                          <p:spTgt spid="40996"/>
                                        </p:tgtEl>
                                      </p:cBhvr>
                                    </p:animEffect>
                                    <p:anim calcmode="lin" valueType="num">
                                      <p:cBhvr>
                                        <p:cTn id="171" dur="1822" tmFilter="0,0; 0.14,0.36; 0.43,0.73; 0.71,0.91; 1.0,1.0">
                                          <p:stCondLst>
                                            <p:cond delay="0"/>
                                          </p:stCondLst>
                                        </p:cTn>
                                        <p:tgtEl>
                                          <p:spTgt spid="40996"/>
                                        </p:tgtEl>
                                        <p:attrNameLst>
                                          <p:attrName>ppt_x</p:attrName>
                                        </p:attrNameLst>
                                      </p:cBhvr>
                                      <p:tavLst>
                                        <p:tav tm="0">
                                          <p:val>
                                            <p:strVal val="#ppt_x-0.25"/>
                                          </p:val>
                                        </p:tav>
                                        <p:tav tm="100000">
                                          <p:val>
                                            <p:strVal val="#ppt_x"/>
                                          </p:val>
                                        </p:tav>
                                      </p:tavLst>
                                    </p:anim>
                                    <p:anim calcmode="lin" valueType="num">
                                      <p:cBhvr>
                                        <p:cTn id="172" dur="664" tmFilter="0.0,0.0; 0.25,0.07; 0.50,0.2; 0.75,0.467; 1.0,1.0">
                                          <p:stCondLst>
                                            <p:cond delay="0"/>
                                          </p:stCondLst>
                                        </p:cTn>
                                        <p:tgtEl>
                                          <p:spTgt spid="40996"/>
                                        </p:tgtEl>
                                        <p:attrNameLst>
                                          <p:attrName>ppt_y</p:attrName>
                                        </p:attrNameLst>
                                      </p:cBhvr>
                                      <p:tavLst>
                                        <p:tav tm="0" fmla="#ppt_y-sin(pi*$)/3">
                                          <p:val>
                                            <p:fltVal val="0.5"/>
                                          </p:val>
                                        </p:tav>
                                        <p:tav tm="100000">
                                          <p:val>
                                            <p:fltVal val="1"/>
                                          </p:val>
                                        </p:tav>
                                      </p:tavLst>
                                    </p:anim>
                                    <p:anim calcmode="lin" valueType="num">
                                      <p:cBhvr>
                                        <p:cTn id="173" dur="664" tmFilter="0, 0; 0.125,0.2665; 0.25,0.4; 0.375,0.465; 0.5,0.5;  0.625,0.535; 0.75,0.6; 0.875,0.7335; 1,1">
                                          <p:stCondLst>
                                            <p:cond delay="664"/>
                                          </p:stCondLst>
                                        </p:cTn>
                                        <p:tgtEl>
                                          <p:spTgt spid="40996"/>
                                        </p:tgtEl>
                                        <p:attrNameLst>
                                          <p:attrName>ppt_y</p:attrName>
                                        </p:attrNameLst>
                                      </p:cBhvr>
                                      <p:tavLst>
                                        <p:tav tm="0" fmla="#ppt_y-sin(pi*$)/9">
                                          <p:val>
                                            <p:fltVal val="0"/>
                                          </p:val>
                                        </p:tav>
                                        <p:tav tm="100000">
                                          <p:val>
                                            <p:fltVal val="1"/>
                                          </p:val>
                                        </p:tav>
                                      </p:tavLst>
                                    </p:anim>
                                    <p:anim calcmode="lin" valueType="num">
                                      <p:cBhvr>
                                        <p:cTn id="174" dur="332" tmFilter="0, 0; 0.125,0.2665; 0.25,0.4; 0.375,0.465; 0.5,0.5;  0.625,0.535; 0.75,0.6; 0.875,0.7335; 1,1">
                                          <p:stCondLst>
                                            <p:cond delay="1324"/>
                                          </p:stCondLst>
                                        </p:cTn>
                                        <p:tgtEl>
                                          <p:spTgt spid="40996"/>
                                        </p:tgtEl>
                                        <p:attrNameLst>
                                          <p:attrName>ppt_y</p:attrName>
                                        </p:attrNameLst>
                                      </p:cBhvr>
                                      <p:tavLst>
                                        <p:tav tm="0" fmla="#ppt_y-sin(pi*$)/27">
                                          <p:val>
                                            <p:fltVal val="0"/>
                                          </p:val>
                                        </p:tav>
                                        <p:tav tm="100000">
                                          <p:val>
                                            <p:fltVal val="1"/>
                                          </p:val>
                                        </p:tav>
                                      </p:tavLst>
                                    </p:anim>
                                    <p:anim calcmode="lin" valueType="num">
                                      <p:cBhvr>
                                        <p:cTn id="175" dur="164" tmFilter="0, 0; 0.125,0.2665; 0.25,0.4; 0.375,0.465; 0.5,0.5;  0.625,0.535; 0.75,0.6; 0.875,0.7335; 1,1">
                                          <p:stCondLst>
                                            <p:cond delay="1656"/>
                                          </p:stCondLst>
                                        </p:cTn>
                                        <p:tgtEl>
                                          <p:spTgt spid="40996"/>
                                        </p:tgtEl>
                                        <p:attrNameLst>
                                          <p:attrName>ppt_y</p:attrName>
                                        </p:attrNameLst>
                                      </p:cBhvr>
                                      <p:tavLst>
                                        <p:tav tm="0" fmla="#ppt_y-sin(pi*$)/81">
                                          <p:val>
                                            <p:fltVal val="0"/>
                                          </p:val>
                                        </p:tav>
                                        <p:tav tm="100000">
                                          <p:val>
                                            <p:fltVal val="1"/>
                                          </p:val>
                                        </p:tav>
                                      </p:tavLst>
                                    </p:anim>
                                    <p:animScale>
                                      <p:cBhvr>
                                        <p:cTn id="176" dur="26">
                                          <p:stCondLst>
                                            <p:cond delay="650"/>
                                          </p:stCondLst>
                                        </p:cTn>
                                        <p:tgtEl>
                                          <p:spTgt spid="40996"/>
                                        </p:tgtEl>
                                      </p:cBhvr>
                                      <p:to x="100000" y="60000"/>
                                    </p:animScale>
                                    <p:animScale>
                                      <p:cBhvr>
                                        <p:cTn id="177" dur="166" decel="50000">
                                          <p:stCondLst>
                                            <p:cond delay="676"/>
                                          </p:stCondLst>
                                        </p:cTn>
                                        <p:tgtEl>
                                          <p:spTgt spid="40996"/>
                                        </p:tgtEl>
                                      </p:cBhvr>
                                      <p:to x="100000" y="100000"/>
                                    </p:animScale>
                                    <p:animScale>
                                      <p:cBhvr>
                                        <p:cTn id="178" dur="26">
                                          <p:stCondLst>
                                            <p:cond delay="1312"/>
                                          </p:stCondLst>
                                        </p:cTn>
                                        <p:tgtEl>
                                          <p:spTgt spid="40996"/>
                                        </p:tgtEl>
                                      </p:cBhvr>
                                      <p:to x="100000" y="80000"/>
                                    </p:animScale>
                                    <p:animScale>
                                      <p:cBhvr>
                                        <p:cTn id="179" dur="166" decel="50000">
                                          <p:stCondLst>
                                            <p:cond delay="1338"/>
                                          </p:stCondLst>
                                        </p:cTn>
                                        <p:tgtEl>
                                          <p:spTgt spid="40996"/>
                                        </p:tgtEl>
                                      </p:cBhvr>
                                      <p:to x="100000" y="100000"/>
                                    </p:animScale>
                                    <p:animScale>
                                      <p:cBhvr>
                                        <p:cTn id="180" dur="26">
                                          <p:stCondLst>
                                            <p:cond delay="1642"/>
                                          </p:stCondLst>
                                        </p:cTn>
                                        <p:tgtEl>
                                          <p:spTgt spid="40996"/>
                                        </p:tgtEl>
                                      </p:cBhvr>
                                      <p:to x="100000" y="90000"/>
                                    </p:animScale>
                                    <p:animScale>
                                      <p:cBhvr>
                                        <p:cTn id="181" dur="166" decel="50000">
                                          <p:stCondLst>
                                            <p:cond delay="1668"/>
                                          </p:stCondLst>
                                        </p:cTn>
                                        <p:tgtEl>
                                          <p:spTgt spid="40996"/>
                                        </p:tgtEl>
                                      </p:cBhvr>
                                      <p:to x="100000" y="100000"/>
                                    </p:animScale>
                                    <p:animScale>
                                      <p:cBhvr>
                                        <p:cTn id="182" dur="26">
                                          <p:stCondLst>
                                            <p:cond delay="1808"/>
                                          </p:stCondLst>
                                        </p:cTn>
                                        <p:tgtEl>
                                          <p:spTgt spid="40996"/>
                                        </p:tgtEl>
                                      </p:cBhvr>
                                      <p:to x="100000" y="95000"/>
                                    </p:animScale>
                                    <p:animScale>
                                      <p:cBhvr>
                                        <p:cTn id="183" dur="166" decel="50000">
                                          <p:stCondLst>
                                            <p:cond delay="1834"/>
                                          </p:stCondLst>
                                        </p:cTn>
                                        <p:tgtEl>
                                          <p:spTgt spid="40996"/>
                                        </p:tgtEl>
                                      </p:cBhvr>
                                      <p:to x="100000" y="100000"/>
                                    </p:animScale>
                                  </p:childTnLst>
                                </p:cTn>
                              </p:par>
                              <p:par>
                                <p:cTn id="184" presetID="26" presetClass="entr" presetSubtype="0" fill="hold"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wipe(down)">
                                      <p:cBhvr>
                                        <p:cTn id="186" dur="580">
                                          <p:stCondLst>
                                            <p:cond delay="0"/>
                                          </p:stCondLst>
                                        </p:cTn>
                                        <p:tgtEl>
                                          <p:spTgt spid="4"/>
                                        </p:tgtEl>
                                      </p:cBhvr>
                                    </p:animEffect>
                                    <p:anim calcmode="lin" valueType="num">
                                      <p:cBhvr>
                                        <p:cTn id="18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8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2" dur="26">
                                          <p:stCondLst>
                                            <p:cond delay="650"/>
                                          </p:stCondLst>
                                        </p:cTn>
                                        <p:tgtEl>
                                          <p:spTgt spid="4"/>
                                        </p:tgtEl>
                                      </p:cBhvr>
                                      <p:to x="100000" y="60000"/>
                                    </p:animScale>
                                    <p:animScale>
                                      <p:cBhvr>
                                        <p:cTn id="193" dur="166" decel="50000">
                                          <p:stCondLst>
                                            <p:cond delay="676"/>
                                          </p:stCondLst>
                                        </p:cTn>
                                        <p:tgtEl>
                                          <p:spTgt spid="4"/>
                                        </p:tgtEl>
                                      </p:cBhvr>
                                      <p:to x="100000" y="100000"/>
                                    </p:animScale>
                                    <p:animScale>
                                      <p:cBhvr>
                                        <p:cTn id="194" dur="26">
                                          <p:stCondLst>
                                            <p:cond delay="1312"/>
                                          </p:stCondLst>
                                        </p:cTn>
                                        <p:tgtEl>
                                          <p:spTgt spid="4"/>
                                        </p:tgtEl>
                                      </p:cBhvr>
                                      <p:to x="100000" y="80000"/>
                                    </p:animScale>
                                    <p:animScale>
                                      <p:cBhvr>
                                        <p:cTn id="195" dur="166" decel="50000">
                                          <p:stCondLst>
                                            <p:cond delay="1338"/>
                                          </p:stCondLst>
                                        </p:cTn>
                                        <p:tgtEl>
                                          <p:spTgt spid="4"/>
                                        </p:tgtEl>
                                      </p:cBhvr>
                                      <p:to x="100000" y="100000"/>
                                    </p:animScale>
                                    <p:animScale>
                                      <p:cBhvr>
                                        <p:cTn id="196" dur="26">
                                          <p:stCondLst>
                                            <p:cond delay="1642"/>
                                          </p:stCondLst>
                                        </p:cTn>
                                        <p:tgtEl>
                                          <p:spTgt spid="4"/>
                                        </p:tgtEl>
                                      </p:cBhvr>
                                      <p:to x="100000" y="90000"/>
                                    </p:animScale>
                                    <p:animScale>
                                      <p:cBhvr>
                                        <p:cTn id="197" dur="166" decel="50000">
                                          <p:stCondLst>
                                            <p:cond delay="1668"/>
                                          </p:stCondLst>
                                        </p:cTn>
                                        <p:tgtEl>
                                          <p:spTgt spid="4"/>
                                        </p:tgtEl>
                                      </p:cBhvr>
                                      <p:to x="100000" y="100000"/>
                                    </p:animScale>
                                    <p:animScale>
                                      <p:cBhvr>
                                        <p:cTn id="198" dur="26">
                                          <p:stCondLst>
                                            <p:cond delay="1808"/>
                                          </p:stCondLst>
                                        </p:cTn>
                                        <p:tgtEl>
                                          <p:spTgt spid="4"/>
                                        </p:tgtEl>
                                      </p:cBhvr>
                                      <p:to x="100000" y="95000"/>
                                    </p:animScale>
                                    <p:animScale>
                                      <p:cBhvr>
                                        <p:cTn id="199" dur="166" decel="50000">
                                          <p:stCondLst>
                                            <p:cond delay="1834"/>
                                          </p:stCondLst>
                                        </p:cTn>
                                        <p:tgtEl>
                                          <p:spTgt spid="4"/>
                                        </p:tgtEl>
                                      </p:cBhvr>
                                      <p:to x="100000" y="100000"/>
                                    </p:animScale>
                                  </p:childTnLst>
                                </p:cTn>
                              </p:par>
                              <p:par>
                                <p:cTn id="200" presetID="26" presetClass="entr" presetSubtype="0" fill="hold" grpId="0" nodeType="withEffect">
                                  <p:stCondLst>
                                    <p:cond delay="0"/>
                                  </p:stCondLst>
                                  <p:childTnLst>
                                    <p:set>
                                      <p:cBhvr>
                                        <p:cTn id="201" dur="1" fill="hold">
                                          <p:stCondLst>
                                            <p:cond delay="0"/>
                                          </p:stCondLst>
                                        </p:cTn>
                                        <p:tgtEl>
                                          <p:spTgt spid="40976"/>
                                        </p:tgtEl>
                                        <p:attrNameLst>
                                          <p:attrName>style.visibility</p:attrName>
                                        </p:attrNameLst>
                                      </p:cBhvr>
                                      <p:to>
                                        <p:strVal val="visible"/>
                                      </p:to>
                                    </p:set>
                                    <p:animEffect transition="in" filter="wipe(down)">
                                      <p:cBhvr>
                                        <p:cTn id="202" dur="580">
                                          <p:stCondLst>
                                            <p:cond delay="0"/>
                                          </p:stCondLst>
                                        </p:cTn>
                                        <p:tgtEl>
                                          <p:spTgt spid="40976"/>
                                        </p:tgtEl>
                                      </p:cBhvr>
                                    </p:animEffect>
                                    <p:anim calcmode="lin" valueType="num">
                                      <p:cBhvr>
                                        <p:cTn id="203" dur="1822" tmFilter="0,0; 0.14,0.36; 0.43,0.73; 0.71,0.91; 1.0,1.0">
                                          <p:stCondLst>
                                            <p:cond delay="0"/>
                                          </p:stCondLst>
                                        </p:cTn>
                                        <p:tgtEl>
                                          <p:spTgt spid="40976"/>
                                        </p:tgtEl>
                                        <p:attrNameLst>
                                          <p:attrName>ppt_x</p:attrName>
                                        </p:attrNameLst>
                                      </p:cBhvr>
                                      <p:tavLst>
                                        <p:tav tm="0">
                                          <p:val>
                                            <p:strVal val="#ppt_x-0.25"/>
                                          </p:val>
                                        </p:tav>
                                        <p:tav tm="100000">
                                          <p:val>
                                            <p:strVal val="#ppt_x"/>
                                          </p:val>
                                        </p:tav>
                                      </p:tavLst>
                                    </p:anim>
                                    <p:anim calcmode="lin" valueType="num">
                                      <p:cBhvr>
                                        <p:cTn id="204" dur="664" tmFilter="0.0,0.0; 0.25,0.07; 0.50,0.2; 0.75,0.467; 1.0,1.0">
                                          <p:stCondLst>
                                            <p:cond delay="0"/>
                                          </p:stCondLst>
                                        </p:cTn>
                                        <p:tgtEl>
                                          <p:spTgt spid="40976"/>
                                        </p:tgtEl>
                                        <p:attrNameLst>
                                          <p:attrName>ppt_y</p:attrName>
                                        </p:attrNameLst>
                                      </p:cBhvr>
                                      <p:tavLst>
                                        <p:tav tm="0" fmla="#ppt_y-sin(pi*$)/3">
                                          <p:val>
                                            <p:fltVal val="0.5"/>
                                          </p:val>
                                        </p:tav>
                                        <p:tav tm="100000">
                                          <p:val>
                                            <p:fltVal val="1"/>
                                          </p:val>
                                        </p:tav>
                                      </p:tavLst>
                                    </p:anim>
                                    <p:anim calcmode="lin" valueType="num">
                                      <p:cBhvr>
                                        <p:cTn id="205" dur="664" tmFilter="0, 0; 0.125,0.2665; 0.25,0.4; 0.375,0.465; 0.5,0.5;  0.625,0.535; 0.75,0.6; 0.875,0.7335; 1,1">
                                          <p:stCondLst>
                                            <p:cond delay="664"/>
                                          </p:stCondLst>
                                        </p:cTn>
                                        <p:tgtEl>
                                          <p:spTgt spid="40976"/>
                                        </p:tgtEl>
                                        <p:attrNameLst>
                                          <p:attrName>ppt_y</p:attrName>
                                        </p:attrNameLst>
                                      </p:cBhvr>
                                      <p:tavLst>
                                        <p:tav tm="0" fmla="#ppt_y-sin(pi*$)/9">
                                          <p:val>
                                            <p:fltVal val="0"/>
                                          </p:val>
                                        </p:tav>
                                        <p:tav tm="100000">
                                          <p:val>
                                            <p:fltVal val="1"/>
                                          </p:val>
                                        </p:tav>
                                      </p:tavLst>
                                    </p:anim>
                                    <p:anim calcmode="lin" valueType="num">
                                      <p:cBhvr>
                                        <p:cTn id="206" dur="332" tmFilter="0, 0; 0.125,0.2665; 0.25,0.4; 0.375,0.465; 0.5,0.5;  0.625,0.535; 0.75,0.6; 0.875,0.7335; 1,1">
                                          <p:stCondLst>
                                            <p:cond delay="1324"/>
                                          </p:stCondLst>
                                        </p:cTn>
                                        <p:tgtEl>
                                          <p:spTgt spid="40976"/>
                                        </p:tgtEl>
                                        <p:attrNameLst>
                                          <p:attrName>ppt_y</p:attrName>
                                        </p:attrNameLst>
                                      </p:cBhvr>
                                      <p:tavLst>
                                        <p:tav tm="0" fmla="#ppt_y-sin(pi*$)/27">
                                          <p:val>
                                            <p:fltVal val="0"/>
                                          </p:val>
                                        </p:tav>
                                        <p:tav tm="100000">
                                          <p:val>
                                            <p:fltVal val="1"/>
                                          </p:val>
                                        </p:tav>
                                      </p:tavLst>
                                    </p:anim>
                                    <p:anim calcmode="lin" valueType="num">
                                      <p:cBhvr>
                                        <p:cTn id="207" dur="164" tmFilter="0, 0; 0.125,0.2665; 0.25,0.4; 0.375,0.465; 0.5,0.5;  0.625,0.535; 0.75,0.6; 0.875,0.7335; 1,1">
                                          <p:stCondLst>
                                            <p:cond delay="1656"/>
                                          </p:stCondLst>
                                        </p:cTn>
                                        <p:tgtEl>
                                          <p:spTgt spid="40976"/>
                                        </p:tgtEl>
                                        <p:attrNameLst>
                                          <p:attrName>ppt_y</p:attrName>
                                        </p:attrNameLst>
                                      </p:cBhvr>
                                      <p:tavLst>
                                        <p:tav tm="0" fmla="#ppt_y-sin(pi*$)/81">
                                          <p:val>
                                            <p:fltVal val="0"/>
                                          </p:val>
                                        </p:tav>
                                        <p:tav tm="100000">
                                          <p:val>
                                            <p:fltVal val="1"/>
                                          </p:val>
                                        </p:tav>
                                      </p:tavLst>
                                    </p:anim>
                                    <p:animScale>
                                      <p:cBhvr>
                                        <p:cTn id="208" dur="26">
                                          <p:stCondLst>
                                            <p:cond delay="650"/>
                                          </p:stCondLst>
                                        </p:cTn>
                                        <p:tgtEl>
                                          <p:spTgt spid="40976"/>
                                        </p:tgtEl>
                                      </p:cBhvr>
                                      <p:to x="100000" y="60000"/>
                                    </p:animScale>
                                    <p:animScale>
                                      <p:cBhvr>
                                        <p:cTn id="209" dur="166" decel="50000">
                                          <p:stCondLst>
                                            <p:cond delay="676"/>
                                          </p:stCondLst>
                                        </p:cTn>
                                        <p:tgtEl>
                                          <p:spTgt spid="40976"/>
                                        </p:tgtEl>
                                      </p:cBhvr>
                                      <p:to x="100000" y="100000"/>
                                    </p:animScale>
                                    <p:animScale>
                                      <p:cBhvr>
                                        <p:cTn id="210" dur="26">
                                          <p:stCondLst>
                                            <p:cond delay="1312"/>
                                          </p:stCondLst>
                                        </p:cTn>
                                        <p:tgtEl>
                                          <p:spTgt spid="40976"/>
                                        </p:tgtEl>
                                      </p:cBhvr>
                                      <p:to x="100000" y="80000"/>
                                    </p:animScale>
                                    <p:animScale>
                                      <p:cBhvr>
                                        <p:cTn id="211" dur="166" decel="50000">
                                          <p:stCondLst>
                                            <p:cond delay="1338"/>
                                          </p:stCondLst>
                                        </p:cTn>
                                        <p:tgtEl>
                                          <p:spTgt spid="40976"/>
                                        </p:tgtEl>
                                      </p:cBhvr>
                                      <p:to x="100000" y="100000"/>
                                    </p:animScale>
                                    <p:animScale>
                                      <p:cBhvr>
                                        <p:cTn id="212" dur="26">
                                          <p:stCondLst>
                                            <p:cond delay="1642"/>
                                          </p:stCondLst>
                                        </p:cTn>
                                        <p:tgtEl>
                                          <p:spTgt spid="40976"/>
                                        </p:tgtEl>
                                      </p:cBhvr>
                                      <p:to x="100000" y="90000"/>
                                    </p:animScale>
                                    <p:animScale>
                                      <p:cBhvr>
                                        <p:cTn id="213" dur="166" decel="50000">
                                          <p:stCondLst>
                                            <p:cond delay="1668"/>
                                          </p:stCondLst>
                                        </p:cTn>
                                        <p:tgtEl>
                                          <p:spTgt spid="40976"/>
                                        </p:tgtEl>
                                      </p:cBhvr>
                                      <p:to x="100000" y="100000"/>
                                    </p:animScale>
                                    <p:animScale>
                                      <p:cBhvr>
                                        <p:cTn id="214" dur="26">
                                          <p:stCondLst>
                                            <p:cond delay="1808"/>
                                          </p:stCondLst>
                                        </p:cTn>
                                        <p:tgtEl>
                                          <p:spTgt spid="40976"/>
                                        </p:tgtEl>
                                      </p:cBhvr>
                                      <p:to x="100000" y="95000"/>
                                    </p:animScale>
                                    <p:animScale>
                                      <p:cBhvr>
                                        <p:cTn id="215" dur="166" decel="50000">
                                          <p:stCondLst>
                                            <p:cond delay="1834"/>
                                          </p:stCondLst>
                                        </p:cTn>
                                        <p:tgtEl>
                                          <p:spTgt spid="40976"/>
                                        </p:tgtEl>
                                      </p:cBhvr>
                                      <p:to x="100000" y="100000"/>
                                    </p:animScale>
                                  </p:childTnLst>
                                </p:cTn>
                              </p:par>
                              <p:par>
                                <p:cTn id="216" presetID="26" presetClass="entr" presetSubtype="0" fill="hold" nodeType="withEffect">
                                  <p:stCondLst>
                                    <p:cond delay="0"/>
                                  </p:stCondLst>
                                  <p:childTnLst>
                                    <p:set>
                                      <p:cBhvr>
                                        <p:cTn id="217" dur="1" fill="hold">
                                          <p:stCondLst>
                                            <p:cond delay="0"/>
                                          </p:stCondLst>
                                        </p:cTn>
                                        <p:tgtEl>
                                          <p:spTgt spid="8"/>
                                        </p:tgtEl>
                                        <p:attrNameLst>
                                          <p:attrName>style.visibility</p:attrName>
                                        </p:attrNameLst>
                                      </p:cBhvr>
                                      <p:to>
                                        <p:strVal val="visible"/>
                                      </p:to>
                                    </p:set>
                                    <p:animEffect transition="in" filter="wipe(down)">
                                      <p:cBhvr>
                                        <p:cTn id="218" dur="580">
                                          <p:stCondLst>
                                            <p:cond delay="0"/>
                                          </p:stCondLst>
                                        </p:cTn>
                                        <p:tgtEl>
                                          <p:spTgt spid="8"/>
                                        </p:tgtEl>
                                      </p:cBhvr>
                                    </p:animEffect>
                                    <p:anim calcmode="lin" valueType="num">
                                      <p:cBhvr>
                                        <p:cTn id="21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2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2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2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24" dur="26">
                                          <p:stCondLst>
                                            <p:cond delay="650"/>
                                          </p:stCondLst>
                                        </p:cTn>
                                        <p:tgtEl>
                                          <p:spTgt spid="8"/>
                                        </p:tgtEl>
                                      </p:cBhvr>
                                      <p:to x="100000" y="60000"/>
                                    </p:animScale>
                                    <p:animScale>
                                      <p:cBhvr>
                                        <p:cTn id="225" dur="166" decel="50000">
                                          <p:stCondLst>
                                            <p:cond delay="676"/>
                                          </p:stCondLst>
                                        </p:cTn>
                                        <p:tgtEl>
                                          <p:spTgt spid="8"/>
                                        </p:tgtEl>
                                      </p:cBhvr>
                                      <p:to x="100000" y="100000"/>
                                    </p:animScale>
                                    <p:animScale>
                                      <p:cBhvr>
                                        <p:cTn id="226" dur="26">
                                          <p:stCondLst>
                                            <p:cond delay="1312"/>
                                          </p:stCondLst>
                                        </p:cTn>
                                        <p:tgtEl>
                                          <p:spTgt spid="8"/>
                                        </p:tgtEl>
                                      </p:cBhvr>
                                      <p:to x="100000" y="80000"/>
                                    </p:animScale>
                                    <p:animScale>
                                      <p:cBhvr>
                                        <p:cTn id="227" dur="166" decel="50000">
                                          <p:stCondLst>
                                            <p:cond delay="1338"/>
                                          </p:stCondLst>
                                        </p:cTn>
                                        <p:tgtEl>
                                          <p:spTgt spid="8"/>
                                        </p:tgtEl>
                                      </p:cBhvr>
                                      <p:to x="100000" y="100000"/>
                                    </p:animScale>
                                    <p:animScale>
                                      <p:cBhvr>
                                        <p:cTn id="228" dur="26">
                                          <p:stCondLst>
                                            <p:cond delay="1642"/>
                                          </p:stCondLst>
                                        </p:cTn>
                                        <p:tgtEl>
                                          <p:spTgt spid="8"/>
                                        </p:tgtEl>
                                      </p:cBhvr>
                                      <p:to x="100000" y="90000"/>
                                    </p:animScale>
                                    <p:animScale>
                                      <p:cBhvr>
                                        <p:cTn id="229" dur="166" decel="50000">
                                          <p:stCondLst>
                                            <p:cond delay="1668"/>
                                          </p:stCondLst>
                                        </p:cTn>
                                        <p:tgtEl>
                                          <p:spTgt spid="8"/>
                                        </p:tgtEl>
                                      </p:cBhvr>
                                      <p:to x="100000" y="100000"/>
                                    </p:animScale>
                                    <p:animScale>
                                      <p:cBhvr>
                                        <p:cTn id="230" dur="26">
                                          <p:stCondLst>
                                            <p:cond delay="1808"/>
                                          </p:stCondLst>
                                        </p:cTn>
                                        <p:tgtEl>
                                          <p:spTgt spid="8"/>
                                        </p:tgtEl>
                                      </p:cBhvr>
                                      <p:to x="100000" y="95000"/>
                                    </p:animScale>
                                    <p:animScale>
                                      <p:cBhvr>
                                        <p:cTn id="231" dur="166" decel="50000">
                                          <p:stCondLst>
                                            <p:cond delay="1834"/>
                                          </p:stCondLst>
                                        </p:cTn>
                                        <p:tgtEl>
                                          <p:spTgt spid="8"/>
                                        </p:tgtEl>
                                      </p:cBhvr>
                                      <p:to x="100000" y="100000"/>
                                    </p:animScale>
                                  </p:childTnLst>
                                </p:cTn>
                              </p:par>
                              <p:par>
                                <p:cTn id="232" presetID="26" presetClass="entr" presetSubtype="0" fill="hold" nodeType="withEffect">
                                  <p:stCondLst>
                                    <p:cond delay="0"/>
                                  </p:stCondLst>
                                  <p:childTnLst>
                                    <p:set>
                                      <p:cBhvr>
                                        <p:cTn id="233" dur="1" fill="hold">
                                          <p:stCondLst>
                                            <p:cond delay="0"/>
                                          </p:stCondLst>
                                        </p:cTn>
                                        <p:tgtEl>
                                          <p:spTgt spid="7"/>
                                        </p:tgtEl>
                                        <p:attrNameLst>
                                          <p:attrName>style.visibility</p:attrName>
                                        </p:attrNameLst>
                                      </p:cBhvr>
                                      <p:to>
                                        <p:strVal val="visible"/>
                                      </p:to>
                                    </p:set>
                                    <p:animEffect transition="in" filter="wipe(down)">
                                      <p:cBhvr>
                                        <p:cTn id="234" dur="580">
                                          <p:stCondLst>
                                            <p:cond delay="0"/>
                                          </p:stCondLst>
                                        </p:cTn>
                                        <p:tgtEl>
                                          <p:spTgt spid="7"/>
                                        </p:tgtEl>
                                      </p:cBhvr>
                                    </p:animEffect>
                                    <p:anim calcmode="lin" valueType="num">
                                      <p:cBhvr>
                                        <p:cTn id="23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3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3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3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40" dur="26">
                                          <p:stCondLst>
                                            <p:cond delay="650"/>
                                          </p:stCondLst>
                                        </p:cTn>
                                        <p:tgtEl>
                                          <p:spTgt spid="7"/>
                                        </p:tgtEl>
                                      </p:cBhvr>
                                      <p:to x="100000" y="60000"/>
                                    </p:animScale>
                                    <p:animScale>
                                      <p:cBhvr>
                                        <p:cTn id="241" dur="166" decel="50000">
                                          <p:stCondLst>
                                            <p:cond delay="676"/>
                                          </p:stCondLst>
                                        </p:cTn>
                                        <p:tgtEl>
                                          <p:spTgt spid="7"/>
                                        </p:tgtEl>
                                      </p:cBhvr>
                                      <p:to x="100000" y="100000"/>
                                    </p:animScale>
                                    <p:animScale>
                                      <p:cBhvr>
                                        <p:cTn id="242" dur="26">
                                          <p:stCondLst>
                                            <p:cond delay="1312"/>
                                          </p:stCondLst>
                                        </p:cTn>
                                        <p:tgtEl>
                                          <p:spTgt spid="7"/>
                                        </p:tgtEl>
                                      </p:cBhvr>
                                      <p:to x="100000" y="80000"/>
                                    </p:animScale>
                                    <p:animScale>
                                      <p:cBhvr>
                                        <p:cTn id="243" dur="166" decel="50000">
                                          <p:stCondLst>
                                            <p:cond delay="1338"/>
                                          </p:stCondLst>
                                        </p:cTn>
                                        <p:tgtEl>
                                          <p:spTgt spid="7"/>
                                        </p:tgtEl>
                                      </p:cBhvr>
                                      <p:to x="100000" y="100000"/>
                                    </p:animScale>
                                    <p:animScale>
                                      <p:cBhvr>
                                        <p:cTn id="244" dur="26">
                                          <p:stCondLst>
                                            <p:cond delay="1642"/>
                                          </p:stCondLst>
                                        </p:cTn>
                                        <p:tgtEl>
                                          <p:spTgt spid="7"/>
                                        </p:tgtEl>
                                      </p:cBhvr>
                                      <p:to x="100000" y="90000"/>
                                    </p:animScale>
                                    <p:animScale>
                                      <p:cBhvr>
                                        <p:cTn id="245" dur="166" decel="50000">
                                          <p:stCondLst>
                                            <p:cond delay="1668"/>
                                          </p:stCondLst>
                                        </p:cTn>
                                        <p:tgtEl>
                                          <p:spTgt spid="7"/>
                                        </p:tgtEl>
                                      </p:cBhvr>
                                      <p:to x="100000" y="100000"/>
                                    </p:animScale>
                                    <p:animScale>
                                      <p:cBhvr>
                                        <p:cTn id="246" dur="26">
                                          <p:stCondLst>
                                            <p:cond delay="1808"/>
                                          </p:stCondLst>
                                        </p:cTn>
                                        <p:tgtEl>
                                          <p:spTgt spid="7"/>
                                        </p:tgtEl>
                                      </p:cBhvr>
                                      <p:to x="100000" y="95000"/>
                                    </p:animScale>
                                    <p:animScale>
                                      <p:cBhvr>
                                        <p:cTn id="247" dur="166" decel="50000">
                                          <p:stCondLst>
                                            <p:cond delay="1834"/>
                                          </p:stCondLst>
                                        </p:cTn>
                                        <p:tgtEl>
                                          <p:spTgt spid="7"/>
                                        </p:tgtEl>
                                      </p:cBhvr>
                                      <p:to x="100000" y="100000"/>
                                    </p:animScale>
                                  </p:childTnLst>
                                </p:cTn>
                              </p:par>
                              <p:par>
                                <p:cTn id="248" presetID="26" presetClass="entr" presetSubtype="0" fill="hold" grpId="0" nodeType="withEffect">
                                  <p:stCondLst>
                                    <p:cond delay="0"/>
                                  </p:stCondLst>
                                  <p:childTnLst>
                                    <p:set>
                                      <p:cBhvr>
                                        <p:cTn id="249" dur="1" fill="hold">
                                          <p:stCondLst>
                                            <p:cond delay="0"/>
                                          </p:stCondLst>
                                        </p:cTn>
                                        <p:tgtEl>
                                          <p:spTgt spid="40975"/>
                                        </p:tgtEl>
                                        <p:attrNameLst>
                                          <p:attrName>style.visibility</p:attrName>
                                        </p:attrNameLst>
                                      </p:cBhvr>
                                      <p:to>
                                        <p:strVal val="visible"/>
                                      </p:to>
                                    </p:set>
                                    <p:animEffect transition="in" filter="wipe(down)">
                                      <p:cBhvr>
                                        <p:cTn id="250" dur="580">
                                          <p:stCondLst>
                                            <p:cond delay="0"/>
                                          </p:stCondLst>
                                        </p:cTn>
                                        <p:tgtEl>
                                          <p:spTgt spid="40975"/>
                                        </p:tgtEl>
                                      </p:cBhvr>
                                    </p:animEffect>
                                    <p:anim calcmode="lin" valueType="num">
                                      <p:cBhvr>
                                        <p:cTn id="251" dur="1822" tmFilter="0,0; 0.14,0.36; 0.43,0.73; 0.71,0.91; 1.0,1.0">
                                          <p:stCondLst>
                                            <p:cond delay="0"/>
                                          </p:stCondLst>
                                        </p:cTn>
                                        <p:tgtEl>
                                          <p:spTgt spid="40975"/>
                                        </p:tgtEl>
                                        <p:attrNameLst>
                                          <p:attrName>ppt_x</p:attrName>
                                        </p:attrNameLst>
                                      </p:cBhvr>
                                      <p:tavLst>
                                        <p:tav tm="0">
                                          <p:val>
                                            <p:strVal val="#ppt_x-0.25"/>
                                          </p:val>
                                        </p:tav>
                                        <p:tav tm="100000">
                                          <p:val>
                                            <p:strVal val="#ppt_x"/>
                                          </p:val>
                                        </p:tav>
                                      </p:tavLst>
                                    </p:anim>
                                    <p:anim calcmode="lin" valueType="num">
                                      <p:cBhvr>
                                        <p:cTn id="252" dur="664" tmFilter="0.0,0.0; 0.25,0.07; 0.50,0.2; 0.75,0.467; 1.0,1.0">
                                          <p:stCondLst>
                                            <p:cond delay="0"/>
                                          </p:stCondLst>
                                        </p:cTn>
                                        <p:tgtEl>
                                          <p:spTgt spid="40975"/>
                                        </p:tgtEl>
                                        <p:attrNameLst>
                                          <p:attrName>ppt_y</p:attrName>
                                        </p:attrNameLst>
                                      </p:cBhvr>
                                      <p:tavLst>
                                        <p:tav tm="0" fmla="#ppt_y-sin(pi*$)/3">
                                          <p:val>
                                            <p:fltVal val="0.5"/>
                                          </p:val>
                                        </p:tav>
                                        <p:tav tm="100000">
                                          <p:val>
                                            <p:fltVal val="1"/>
                                          </p:val>
                                        </p:tav>
                                      </p:tavLst>
                                    </p:anim>
                                    <p:anim calcmode="lin" valueType="num">
                                      <p:cBhvr>
                                        <p:cTn id="253" dur="664" tmFilter="0, 0; 0.125,0.2665; 0.25,0.4; 0.375,0.465; 0.5,0.5;  0.625,0.535; 0.75,0.6; 0.875,0.7335; 1,1">
                                          <p:stCondLst>
                                            <p:cond delay="664"/>
                                          </p:stCondLst>
                                        </p:cTn>
                                        <p:tgtEl>
                                          <p:spTgt spid="40975"/>
                                        </p:tgtEl>
                                        <p:attrNameLst>
                                          <p:attrName>ppt_y</p:attrName>
                                        </p:attrNameLst>
                                      </p:cBhvr>
                                      <p:tavLst>
                                        <p:tav tm="0" fmla="#ppt_y-sin(pi*$)/9">
                                          <p:val>
                                            <p:fltVal val="0"/>
                                          </p:val>
                                        </p:tav>
                                        <p:tav tm="100000">
                                          <p:val>
                                            <p:fltVal val="1"/>
                                          </p:val>
                                        </p:tav>
                                      </p:tavLst>
                                    </p:anim>
                                    <p:anim calcmode="lin" valueType="num">
                                      <p:cBhvr>
                                        <p:cTn id="254" dur="332" tmFilter="0, 0; 0.125,0.2665; 0.25,0.4; 0.375,0.465; 0.5,0.5;  0.625,0.535; 0.75,0.6; 0.875,0.7335; 1,1">
                                          <p:stCondLst>
                                            <p:cond delay="1324"/>
                                          </p:stCondLst>
                                        </p:cTn>
                                        <p:tgtEl>
                                          <p:spTgt spid="40975"/>
                                        </p:tgtEl>
                                        <p:attrNameLst>
                                          <p:attrName>ppt_y</p:attrName>
                                        </p:attrNameLst>
                                      </p:cBhvr>
                                      <p:tavLst>
                                        <p:tav tm="0" fmla="#ppt_y-sin(pi*$)/27">
                                          <p:val>
                                            <p:fltVal val="0"/>
                                          </p:val>
                                        </p:tav>
                                        <p:tav tm="100000">
                                          <p:val>
                                            <p:fltVal val="1"/>
                                          </p:val>
                                        </p:tav>
                                      </p:tavLst>
                                    </p:anim>
                                    <p:anim calcmode="lin" valueType="num">
                                      <p:cBhvr>
                                        <p:cTn id="255" dur="164" tmFilter="0, 0; 0.125,0.2665; 0.25,0.4; 0.375,0.465; 0.5,0.5;  0.625,0.535; 0.75,0.6; 0.875,0.7335; 1,1">
                                          <p:stCondLst>
                                            <p:cond delay="1656"/>
                                          </p:stCondLst>
                                        </p:cTn>
                                        <p:tgtEl>
                                          <p:spTgt spid="40975"/>
                                        </p:tgtEl>
                                        <p:attrNameLst>
                                          <p:attrName>ppt_y</p:attrName>
                                        </p:attrNameLst>
                                      </p:cBhvr>
                                      <p:tavLst>
                                        <p:tav tm="0" fmla="#ppt_y-sin(pi*$)/81">
                                          <p:val>
                                            <p:fltVal val="0"/>
                                          </p:val>
                                        </p:tav>
                                        <p:tav tm="100000">
                                          <p:val>
                                            <p:fltVal val="1"/>
                                          </p:val>
                                        </p:tav>
                                      </p:tavLst>
                                    </p:anim>
                                    <p:animScale>
                                      <p:cBhvr>
                                        <p:cTn id="256" dur="26">
                                          <p:stCondLst>
                                            <p:cond delay="650"/>
                                          </p:stCondLst>
                                        </p:cTn>
                                        <p:tgtEl>
                                          <p:spTgt spid="40975"/>
                                        </p:tgtEl>
                                      </p:cBhvr>
                                      <p:to x="100000" y="60000"/>
                                    </p:animScale>
                                    <p:animScale>
                                      <p:cBhvr>
                                        <p:cTn id="257" dur="166" decel="50000">
                                          <p:stCondLst>
                                            <p:cond delay="676"/>
                                          </p:stCondLst>
                                        </p:cTn>
                                        <p:tgtEl>
                                          <p:spTgt spid="40975"/>
                                        </p:tgtEl>
                                      </p:cBhvr>
                                      <p:to x="100000" y="100000"/>
                                    </p:animScale>
                                    <p:animScale>
                                      <p:cBhvr>
                                        <p:cTn id="258" dur="26">
                                          <p:stCondLst>
                                            <p:cond delay="1312"/>
                                          </p:stCondLst>
                                        </p:cTn>
                                        <p:tgtEl>
                                          <p:spTgt spid="40975"/>
                                        </p:tgtEl>
                                      </p:cBhvr>
                                      <p:to x="100000" y="80000"/>
                                    </p:animScale>
                                    <p:animScale>
                                      <p:cBhvr>
                                        <p:cTn id="259" dur="166" decel="50000">
                                          <p:stCondLst>
                                            <p:cond delay="1338"/>
                                          </p:stCondLst>
                                        </p:cTn>
                                        <p:tgtEl>
                                          <p:spTgt spid="40975"/>
                                        </p:tgtEl>
                                      </p:cBhvr>
                                      <p:to x="100000" y="100000"/>
                                    </p:animScale>
                                    <p:animScale>
                                      <p:cBhvr>
                                        <p:cTn id="260" dur="26">
                                          <p:stCondLst>
                                            <p:cond delay="1642"/>
                                          </p:stCondLst>
                                        </p:cTn>
                                        <p:tgtEl>
                                          <p:spTgt spid="40975"/>
                                        </p:tgtEl>
                                      </p:cBhvr>
                                      <p:to x="100000" y="90000"/>
                                    </p:animScale>
                                    <p:animScale>
                                      <p:cBhvr>
                                        <p:cTn id="261" dur="166" decel="50000">
                                          <p:stCondLst>
                                            <p:cond delay="1668"/>
                                          </p:stCondLst>
                                        </p:cTn>
                                        <p:tgtEl>
                                          <p:spTgt spid="40975"/>
                                        </p:tgtEl>
                                      </p:cBhvr>
                                      <p:to x="100000" y="100000"/>
                                    </p:animScale>
                                    <p:animScale>
                                      <p:cBhvr>
                                        <p:cTn id="262" dur="26">
                                          <p:stCondLst>
                                            <p:cond delay="1808"/>
                                          </p:stCondLst>
                                        </p:cTn>
                                        <p:tgtEl>
                                          <p:spTgt spid="40975"/>
                                        </p:tgtEl>
                                      </p:cBhvr>
                                      <p:to x="100000" y="95000"/>
                                    </p:animScale>
                                    <p:animScale>
                                      <p:cBhvr>
                                        <p:cTn id="263" dur="166" decel="50000">
                                          <p:stCondLst>
                                            <p:cond delay="1834"/>
                                          </p:stCondLst>
                                        </p:cTn>
                                        <p:tgtEl>
                                          <p:spTgt spid="40975"/>
                                        </p:tgtEl>
                                      </p:cBhvr>
                                      <p:to x="100000" y="100000"/>
                                    </p:animScale>
                                  </p:childTnLst>
                                </p:cTn>
                              </p:par>
                              <p:par>
                                <p:cTn id="264" presetID="26" presetClass="entr" presetSubtype="0" fill="hold" nodeType="withEffect">
                                  <p:stCondLst>
                                    <p:cond delay="0"/>
                                  </p:stCondLst>
                                  <p:childTnLst>
                                    <p:set>
                                      <p:cBhvr>
                                        <p:cTn id="265" dur="1" fill="hold">
                                          <p:stCondLst>
                                            <p:cond delay="0"/>
                                          </p:stCondLst>
                                        </p:cTn>
                                        <p:tgtEl>
                                          <p:spTgt spid="40977"/>
                                        </p:tgtEl>
                                        <p:attrNameLst>
                                          <p:attrName>style.visibility</p:attrName>
                                        </p:attrNameLst>
                                      </p:cBhvr>
                                      <p:to>
                                        <p:strVal val="visible"/>
                                      </p:to>
                                    </p:set>
                                    <p:animEffect transition="in" filter="wipe(down)">
                                      <p:cBhvr>
                                        <p:cTn id="266" dur="580">
                                          <p:stCondLst>
                                            <p:cond delay="0"/>
                                          </p:stCondLst>
                                        </p:cTn>
                                        <p:tgtEl>
                                          <p:spTgt spid="40977"/>
                                        </p:tgtEl>
                                      </p:cBhvr>
                                    </p:animEffect>
                                    <p:anim calcmode="lin" valueType="num">
                                      <p:cBhvr>
                                        <p:cTn id="267" dur="1822" tmFilter="0,0; 0.14,0.36; 0.43,0.73; 0.71,0.91; 1.0,1.0">
                                          <p:stCondLst>
                                            <p:cond delay="0"/>
                                          </p:stCondLst>
                                        </p:cTn>
                                        <p:tgtEl>
                                          <p:spTgt spid="40977"/>
                                        </p:tgtEl>
                                        <p:attrNameLst>
                                          <p:attrName>ppt_x</p:attrName>
                                        </p:attrNameLst>
                                      </p:cBhvr>
                                      <p:tavLst>
                                        <p:tav tm="0">
                                          <p:val>
                                            <p:strVal val="#ppt_x-0.25"/>
                                          </p:val>
                                        </p:tav>
                                        <p:tav tm="100000">
                                          <p:val>
                                            <p:strVal val="#ppt_x"/>
                                          </p:val>
                                        </p:tav>
                                      </p:tavLst>
                                    </p:anim>
                                    <p:anim calcmode="lin" valueType="num">
                                      <p:cBhvr>
                                        <p:cTn id="268" dur="664" tmFilter="0.0,0.0; 0.25,0.07; 0.50,0.2; 0.75,0.467; 1.0,1.0">
                                          <p:stCondLst>
                                            <p:cond delay="0"/>
                                          </p:stCondLst>
                                        </p:cTn>
                                        <p:tgtEl>
                                          <p:spTgt spid="40977"/>
                                        </p:tgtEl>
                                        <p:attrNameLst>
                                          <p:attrName>ppt_y</p:attrName>
                                        </p:attrNameLst>
                                      </p:cBhvr>
                                      <p:tavLst>
                                        <p:tav tm="0" fmla="#ppt_y-sin(pi*$)/3">
                                          <p:val>
                                            <p:fltVal val="0.5"/>
                                          </p:val>
                                        </p:tav>
                                        <p:tav tm="100000">
                                          <p:val>
                                            <p:fltVal val="1"/>
                                          </p:val>
                                        </p:tav>
                                      </p:tavLst>
                                    </p:anim>
                                    <p:anim calcmode="lin" valueType="num">
                                      <p:cBhvr>
                                        <p:cTn id="269" dur="664" tmFilter="0, 0; 0.125,0.2665; 0.25,0.4; 0.375,0.465; 0.5,0.5;  0.625,0.535; 0.75,0.6; 0.875,0.7335; 1,1">
                                          <p:stCondLst>
                                            <p:cond delay="664"/>
                                          </p:stCondLst>
                                        </p:cTn>
                                        <p:tgtEl>
                                          <p:spTgt spid="40977"/>
                                        </p:tgtEl>
                                        <p:attrNameLst>
                                          <p:attrName>ppt_y</p:attrName>
                                        </p:attrNameLst>
                                      </p:cBhvr>
                                      <p:tavLst>
                                        <p:tav tm="0" fmla="#ppt_y-sin(pi*$)/9">
                                          <p:val>
                                            <p:fltVal val="0"/>
                                          </p:val>
                                        </p:tav>
                                        <p:tav tm="100000">
                                          <p:val>
                                            <p:fltVal val="1"/>
                                          </p:val>
                                        </p:tav>
                                      </p:tavLst>
                                    </p:anim>
                                    <p:anim calcmode="lin" valueType="num">
                                      <p:cBhvr>
                                        <p:cTn id="270" dur="332" tmFilter="0, 0; 0.125,0.2665; 0.25,0.4; 0.375,0.465; 0.5,0.5;  0.625,0.535; 0.75,0.6; 0.875,0.7335; 1,1">
                                          <p:stCondLst>
                                            <p:cond delay="1324"/>
                                          </p:stCondLst>
                                        </p:cTn>
                                        <p:tgtEl>
                                          <p:spTgt spid="40977"/>
                                        </p:tgtEl>
                                        <p:attrNameLst>
                                          <p:attrName>ppt_y</p:attrName>
                                        </p:attrNameLst>
                                      </p:cBhvr>
                                      <p:tavLst>
                                        <p:tav tm="0" fmla="#ppt_y-sin(pi*$)/27">
                                          <p:val>
                                            <p:fltVal val="0"/>
                                          </p:val>
                                        </p:tav>
                                        <p:tav tm="100000">
                                          <p:val>
                                            <p:fltVal val="1"/>
                                          </p:val>
                                        </p:tav>
                                      </p:tavLst>
                                    </p:anim>
                                    <p:anim calcmode="lin" valueType="num">
                                      <p:cBhvr>
                                        <p:cTn id="271" dur="164" tmFilter="0, 0; 0.125,0.2665; 0.25,0.4; 0.375,0.465; 0.5,0.5;  0.625,0.535; 0.75,0.6; 0.875,0.7335; 1,1">
                                          <p:stCondLst>
                                            <p:cond delay="1656"/>
                                          </p:stCondLst>
                                        </p:cTn>
                                        <p:tgtEl>
                                          <p:spTgt spid="40977"/>
                                        </p:tgtEl>
                                        <p:attrNameLst>
                                          <p:attrName>ppt_y</p:attrName>
                                        </p:attrNameLst>
                                      </p:cBhvr>
                                      <p:tavLst>
                                        <p:tav tm="0" fmla="#ppt_y-sin(pi*$)/81">
                                          <p:val>
                                            <p:fltVal val="0"/>
                                          </p:val>
                                        </p:tav>
                                        <p:tav tm="100000">
                                          <p:val>
                                            <p:fltVal val="1"/>
                                          </p:val>
                                        </p:tav>
                                      </p:tavLst>
                                    </p:anim>
                                    <p:animScale>
                                      <p:cBhvr>
                                        <p:cTn id="272" dur="26">
                                          <p:stCondLst>
                                            <p:cond delay="650"/>
                                          </p:stCondLst>
                                        </p:cTn>
                                        <p:tgtEl>
                                          <p:spTgt spid="40977"/>
                                        </p:tgtEl>
                                      </p:cBhvr>
                                      <p:to x="100000" y="60000"/>
                                    </p:animScale>
                                    <p:animScale>
                                      <p:cBhvr>
                                        <p:cTn id="273" dur="166" decel="50000">
                                          <p:stCondLst>
                                            <p:cond delay="676"/>
                                          </p:stCondLst>
                                        </p:cTn>
                                        <p:tgtEl>
                                          <p:spTgt spid="40977"/>
                                        </p:tgtEl>
                                      </p:cBhvr>
                                      <p:to x="100000" y="100000"/>
                                    </p:animScale>
                                    <p:animScale>
                                      <p:cBhvr>
                                        <p:cTn id="274" dur="26">
                                          <p:stCondLst>
                                            <p:cond delay="1312"/>
                                          </p:stCondLst>
                                        </p:cTn>
                                        <p:tgtEl>
                                          <p:spTgt spid="40977"/>
                                        </p:tgtEl>
                                      </p:cBhvr>
                                      <p:to x="100000" y="80000"/>
                                    </p:animScale>
                                    <p:animScale>
                                      <p:cBhvr>
                                        <p:cTn id="275" dur="166" decel="50000">
                                          <p:stCondLst>
                                            <p:cond delay="1338"/>
                                          </p:stCondLst>
                                        </p:cTn>
                                        <p:tgtEl>
                                          <p:spTgt spid="40977"/>
                                        </p:tgtEl>
                                      </p:cBhvr>
                                      <p:to x="100000" y="100000"/>
                                    </p:animScale>
                                    <p:animScale>
                                      <p:cBhvr>
                                        <p:cTn id="276" dur="26">
                                          <p:stCondLst>
                                            <p:cond delay="1642"/>
                                          </p:stCondLst>
                                        </p:cTn>
                                        <p:tgtEl>
                                          <p:spTgt spid="40977"/>
                                        </p:tgtEl>
                                      </p:cBhvr>
                                      <p:to x="100000" y="90000"/>
                                    </p:animScale>
                                    <p:animScale>
                                      <p:cBhvr>
                                        <p:cTn id="277" dur="166" decel="50000">
                                          <p:stCondLst>
                                            <p:cond delay="1668"/>
                                          </p:stCondLst>
                                        </p:cTn>
                                        <p:tgtEl>
                                          <p:spTgt spid="40977"/>
                                        </p:tgtEl>
                                      </p:cBhvr>
                                      <p:to x="100000" y="100000"/>
                                    </p:animScale>
                                    <p:animScale>
                                      <p:cBhvr>
                                        <p:cTn id="278" dur="26">
                                          <p:stCondLst>
                                            <p:cond delay="1808"/>
                                          </p:stCondLst>
                                        </p:cTn>
                                        <p:tgtEl>
                                          <p:spTgt spid="40977"/>
                                        </p:tgtEl>
                                      </p:cBhvr>
                                      <p:to x="100000" y="95000"/>
                                    </p:animScale>
                                    <p:animScale>
                                      <p:cBhvr>
                                        <p:cTn id="279" dur="166" decel="50000">
                                          <p:stCondLst>
                                            <p:cond delay="1834"/>
                                          </p:stCondLst>
                                        </p:cTn>
                                        <p:tgtEl>
                                          <p:spTgt spid="40977"/>
                                        </p:tgtEl>
                                      </p:cBhvr>
                                      <p:to x="100000" y="100000"/>
                                    </p:animScale>
                                  </p:childTnLst>
                                </p:cTn>
                              </p:par>
                              <p:par>
                                <p:cTn id="280" presetID="26" presetClass="entr" presetSubtype="0" fill="hold" nodeType="withEffect">
                                  <p:stCondLst>
                                    <p:cond delay="0"/>
                                  </p:stCondLst>
                                  <p:childTnLst>
                                    <p:set>
                                      <p:cBhvr>
                                        <p:cTn id="281" dur="1" fill="hold">
                                          <p:stCondLst>
                                            <p:cond delay="0"/>
                                          </p:stCondLst>
                                        </p:cTn>
                                        <p:tgtEl>
                                          <p:spTgt spid="11"/>
                                        </p:tgtEl>
                                        <p:attrNameLst>
                                          <p:attrName>style.visibility</p:attrName>
                                        </p:attrNameLst>
                                      </p:cBhvr>
                                      <p:to>
                                        <p:strVal val="visible"/>
                                      </p:to>
                                    </p:set>
                                    <p:animEffect transition="in" filter="wipe(down)">
                                      <p:cBhvr>
                                        <p:cTn id="282" dur="580">
                                          <p:stCondLst>
                                            <p:cond delay="0"/>
                                          </p:stCondLst>
                                        </p:cTn>
                                        <p:tgtEl>
                                          <p:spTgt spid="11"/>
                                        </p:tgtEl>
                                      </p:cBhvr>
                                    </p:animEffect>
                                    <p:anim calcmode="lin" valueType="num">
                                      <p:cBhvr>
                                        <p:cTn id="28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8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8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8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88" dur="26">
                                          <p:stCondLst>
                                            <p:cond delay="650"/>
                                          </p:stCondLst>
                                        </p:cTn>
                                        <p:tgtEl>
                                          <p:spTgt spid="11"/>
                                        </p:tgtEl>
                                      </p:cBhvr>
                                      <p:to x="100000" y="60000"/>
                                    </p:animScale>
                                    <p:animScale>
                                      <p:cBhvr>
                                        <p:cTn id="289" dur="166" decel="50000">
                                          <p:stCondLst>
                                            <p:cond delay="676"/>
                                          </p:stCondLst>
                                        </p:cTn>
                                        <p:tgtEl>
                                          <p:spTgt spid="11"/>
                                        </p:tgtEl>
                                      </p:cBhvr>
                                      <p:to x="100000" y="100000"/>
                                    </p:animScale>
                                    <p:animScale>
                                      <p:cBhvr>
                                        <p:cTn id="290" dur="26">
                                          <p:stCondLst>
                                            <p:cond delay="1312"/>
                                          </p:stCondLst>
                                        </p:cTn>
                                        <p:tgtEl>
                                          <p:spTgt spid="11"/>
                                        </p:tgtEl>
                                      </p:cBhvr>
                                      <p:to x="100000" y="80000"/>
                                    </p:animScale>
                                    <p:animScale>
                                      <p:cBhvr>
                                        <p:cTn id="291" dur="166" decel="50000">
                                          <p:stCondLst>
                                            <p:cond delay="1338"/>
                                          </p:stCondLst>
                                        </p:cTn>
                                        <p:tgtEl>
                                          <p:spTgt spid="11"/>
                                        </p:tgtEl>
                                      </p:cBhvr>
                                      <p:to x="100000" y="100000"/>
                                    </p:animScale>
                                    <p:animScale>
                                      <p:cBhvr>
                                        <p:cTn id="292" dur="26">
                                          <p:stCondLst>
                                            <p:cond delay="1642"/>
                                          </p:stCondLst>
                                        </p:cTn>
                                        <p:tgtEl>
                                          <p:spTgt spid="11"/>
                                        </p:tgtEl>
                                      </p:cBhvr>
                                      <p:to x="100000" y="90000"/>
                                    </p:animScale>
                                    <p:animScale>
                                      <p:cBhvr>
                                        <p:cTn id="293" dur="166" decel="50000">
                                          <p:stCondLst>
                                            <p:cond delay="1668"/>
                                          </p:stCondLst>
                                        </p:cTn>
                                        <p:tgtEl>
                                          <p:spTgt spid="11"/>
                                        </p:tgtEl>
                                      </p:cBhvr>
                                      <p:to x="100000" y="100000"/>
                                    </p:animScale>
                                    <p:animScale>
                                      <p:cBhvr>
                                        <p:cTn id="294" dur="26">
                                          <p:stCondLst>
                                            <p:cond delay="1808"/>
                                          </p:stCondLst>
                                        </p:cTn>
                                        <p:tgtEl>
                                          <p:spTgt spid="11"/>
                                        </p:tgtEl>
                                      </p:cBhvr>
                                      <p:to x="100000" y="95000"/>
                                    </p:animScale>
                                    <p:animScale>
                                      <p:cBhvr>
                                        <p:cTn id="295" dur="166" decel="50000">
                                          <p:stCondLst>
                                            <p:cond delay="1834"/>
                                          </p:stCondLst>
                                        </p:cTn>
                                        <p:tgtEl>
                                          <p:spTgt spid="11"/>
                                        </p:tgtEl>
                                      </p:cBhvr>
                                      <p:to x="100000" y="100000"/>
                                    </p:animScale>
                                  </p:childTnLst>
                                </p:cTn>
                              </p:par>
                              <p:par>
                                <p:cTn id="296" presetID="26" presetClass="entr" presetSubtype="0" fill="hold" grpId="0" nodeType="withEffect">
                                  <p:stCondLst>
                                    <p:cond delay="0"/>
                                  </p:stCondLst>
                                  <p:childTnLst>
                                    <p:set>
                                      <p:cBhvr>
                                        <p:cTn id="297" dur="1" fill="hold">
                                          <p:stCondLst>
                                            <p:cond delay="0"/>
                                          </p:stCondLst>
                                        </p:cTn>
                                        <p:tgtEl>
                                          <p:spTgt spid="237"/>
                                        </p:tgtEl>
                                        <p:attrNameLst>
                                          <p:attrName>style.visibility</p:attrName>
                                        </p:attrNameLst>
                                      </p:cBhvr>
                                      <p:to>
                                        <p:strVal val="visible"/>
                                      </p:to>
                                    </p:set>
                                    <p:animEffect transition="in" filter="wipe(down)">
                                      <p:cBhvr>
                                        <p:cTn id="298" dur="580">
                                          <p:stCondLst>
                                            <p:cond delay="0"/>
                                          </p:stCondLst>
                                        </p:cTn>
                                        <p:tgtEl>
                                          <p:spTgt spid="237"/>
                                        </p:tgtEl>
                                      </p:cBhvr>
                                    </p:animEffect>
                                    <p:anim calcmode="lin" valueType="num">
                                      <p:cBhvr>
                                        <p:cTn id="299" dur="1822" tmFilter="0,0; 0.14,0.36; 0.43,0.73; 0.71,0.91; 1.0,1.0">
                                          <p:stCondLst>
                                            <p:cond delay="0"/>
                                          </p:stCondLst>
                                        </p:cTn>
                                        <p:tgtEl>
                                          <p:spTgt spid="237"/>
                                        </p:tgtEl>
                                        <p:attrNameLst>
                                          <p:attrName>ppt_x</p:attrName>
                                        </p:attrNameLst>
                                      </p:cBhvr>
                                      <p:tavLst>
                                        <p:tav tm="0">
                                          <p:val>
                                            <p:strVal val="#ppt_x-0.25"/>
                                          </p:val>
                                        </p:tav>
                                        <p:tav tm="100000">
                                          <p:val>
                                            <p:strVal val="#ppt_x"/>
                                          </p:val>
                                        </p:tav>
                                      </p:tavLst>
                                    </p:anim>
                                    <p:anim calcmode="lin" valueType="num">
                                      <p:cBhvr>
                                        <p:cTn id="300" dur="664" tmFilter="0.0,0.0; 0.25,0.07; 0.50,0.2; 0.75,0.467; 1.0,1.0">
                                          <p:stCondLst>
                                            <p:cond delay="0"/>
                                          </p:stCondLst>
                                        </p:cTn>
                                        <p:tgtEl>
                                          <p:spTgt spid="237"/>
                                        </p:tgtEl>
                                        <p:attrNameLst>
                                          <p:attrName>ppt_y</p:attrName>
                                        </p:attrNameLst>
                                      </p:cBhvr>
                                      <p:tavLst>
                                        <p:tav tm="0" fmla="#ppt_y-sin(pi*$)/3">
                                          <p:val>
                                            <p:fltVal val="0.5"/>
                                          </p:val>
                                        </p:tav>
                                        <p:tav tm="100000">
                                          <p:val>
                                            <p:fltVal val="1"/>
                                          </p:val>
                                        </p:tav>
                                      </p:tavLst>
                                    </p:anim>
                                    <p:anim calcmode="lin" valueType="num">
                                      <p:cBhvr>
                                        <p:cTn id="301" dur="664" tmFilter="0, 0; 0.125,0.2665; 0.25,0.4; 0.375,0.465; 0.5,0.5;  0.625,0.535; 0.75,0.6; 0.875,0.7335; 1,1">
                                          <p:stCondLst>
                                            <p:cond delay="664"/>
                                          </p:stCondLst>
                                        </p:cTn>
                                        <p:tgtEl>
                                          <p:spTgt spid="237"/>
                                        </p:tgtEl>
                                        <p:attrNameLst>
                                          <p:attrName>ppt_y</p:attrName>
                                        </p:attrNameLst>
                                      </p:cBhvr>
                                      <p:tavLst>
                                        <p:tav tm="0" fmla="#ppt_y-sin(pi*$)/9">
                                          <p:val>
                                            <p:fltVal val="0"/>
                                          </p:val>
                                        </p:tav>
                                        <p:tav tm="100000">
                                          <p:val>
                                            <p:fltVal val="1"/>
                                          </p:val>
                                        </p:tav>
                                      </p:tavLst>
                                    </p:anim>
                                    <p:anim calcmode="lin" valueType="num">
                                      <p:cBhvr>
                                        <p:cTn id="302" dur="332" tmFilter="0, 0; 0.125,0.2665; 0.25,0.4; 0.375,0.465; 0.5,0.5;  0.625,0.535; 0.75,0.6; 0.875,0.7335; 1,1">
                                          <p:stCondLst>
                                            <p:cond delay="1324"/>
                                          </p:stCondLst>
                                        </p:cTn>
                                        <p:tgtEl>
                                          <p:spTgt spid="237"/>
                                        </p:tgtEl>
                                        <p:attrNameLst>
                                          <p:attrName>ppt_y</p:attrName>
                                        </p:attrNameLst>
                                      </p:cBhvr>
                                      <p:tavLst>
                                        <p:tav tm="0" fmla="#ppt_y-sin(pi*$)/27">
                                          <p:val>
                                            <p:fltVal val="0"/>
                                          </p:val>
                                        </p:tav>
                                        <p:tav tm="100000">
                                          <p:val>
                                            <p:fltVal val="1"/>
                                          </p:val>
                                        </p:tav>
                                      </p:tavLst>
                                    </p:anim>
                                    <p:anim calcmode="lin" valueType="num">
                                      <p:cBhvr>
                                        <p:cTn id="303" dur="164" tmFilter="0, 0; 0.125,0.2665; 0.25,0.4; 0.375,0.465; 0.5,0.5;  0.625,0.535; 0.75,0.6; 0.875,0.7335; 1,1">
                                          <p:stCondLst>
                                            <p:cond delay="1656"/>
                                          </p:stCondLst>
                                        </p:cTn>
                                        <p:tgtEl>
                                          <p:spTgt spid="237"/>
                                        </p:tgtEl>
                                        <p:attrNameLst>
                                          <p:attrName>ppt_y</p:attrName>
                                        </p:attrNameLst>
                                      </p:cBhvr>
                                      <p:tavLst>
                                        <p:tav tm="0" fmla="#ppt_y-sin(pi*$)/81">
                                          <p:val>
                                            <p:fltVal val="0"/>
                                          </p:val>
                                        </p:tav>
                                        <p:tav tm="100000">
                                          <p:val>
                                            <p:fltVal val="1"/>
                                          </p:val>
                                        </p:tav>
                                      </p:tavLst>
                                    </p:anim>
                                    <p:animScale>
                                      <p:cBhvr>
                                        <p:cTn id="304" dur="26">
                                          <p:stCondLst>
                                            <p:cond delay="650"/>
                                          </p:stCondLst>
                                        </p:cTn>
                                        <p:tgtEl>
                                          <p:spTgt spid="237"/>
                                        </p:tgtEl>
                                      </p:cBhvr>
                                      <p:to x="100000" y="60000"/>
                                    </p:animScale>
                                    <p:animScale>
                                      <p:cBhvr>
                                        <p:cTn id="305" dur="166" decel="50000">
                                          <p:stCondLst>
                                            <p:cond delay="676"/>
                                          </p:stCondLst>
                                        </p:cTn>
                                        <p:tgtEl>
                                          <p:spTgt spid="237"/>
                                        </p:tgtEl>
                                      </p:cBhvr>
                                      <p:to x="100000" y="100000"/>
                                    </p:animScale>
                                    <p:animScale>
                                      <p:cBhvr>
                                        <p:cTn id="306" dur="26">
                                          <p:stCondLst>
                                            <p:cond delay="1312"/>
                                          </p:stCondLst>
                                        </p:cTn>
                                        <p:tgtEl>
                                          <p:spTgt spid="237"/>
                                        </p:tgtEl>
                                      </p:cBhvr>
                                      <p:to x="100000" y="80000"/>
                                    </p:animScale>
                                    <p:animScale>
                                      <p:cBhvr>
                                        <p:cTn id="307" dur="166" decel="50000">
                                          <p:stCondLst>
                                            <p:cond delay="1338"/>
                                          </p:stCondLst>
                                        </p:cTn>
                                        <p:tgtEl>
                                          <p:spTgt spid="237"/>
                                        </p:tgtEl>
                                      </p:cBhvr>
                                      <p:to x="100000" y="100000"/>
                                    </p:animScale>
                                    <p:animScale>
                                      <p:cBhvr>
                                        <p:cTn id="308" dur="26">
                                          <p:stCondLst>
                                            <p:cond delay="1642"/>
                                          </p:stCondLst>
                                        </p:cTn>
                                        <p:tgtEl>
                                          <p:spTgt spid="237"/>
                                        </p:tgtEl>
                                      </p:cBhvr>
                                      <p:to x="100000" y="90000"/>
                                    </p:animScale>
                                    <p:animScale>
                                      <p:cBhvr>
                                        <p:cTn id="309" dur="166" decel="50000">
                                          <p:stCondLst>
                                            <p:cond delay="1668"/>
                                          </p:stCondLst>
                                        </p:cTn>
                                        <p:tgtEl>
                                          <p:spTgt spid="237"/>
                                        </p:tgtEl>
                                      </p:cBhvr>
                                      <p:to x="100000" y="100000"/>
                                    </p:animScale>
                                    <p:animScale>
                                      <p:cBhvr>
                                        <p:cTn id="310" dur="26">
                                          <p:stCondLst>
                                            <p:cond delay="1808"/>
                                          </p:stCondLst>
                                        </p:cTn>
                                        <p:tgtEl>
                                          <p:spTgt spid="237"/>
                                        </p:tgtEl>
                                      </p:cBhvr>
                                      <p:to x="100000" y="95000"/>
                                    </p:animScale>
                                    <p:animScale>
                                      <p:cBhvr>
                                        <p:cTn id="311" dur="166" decel="50000">
                                          <p:stCondLst>
                                            <p:cond delay="1834"/>
                                          </p:stCondLst>
                                        </p:cTn>
                                        <p:tgtEl>
                                          <p:spTgt spid="237"/>
                                        </p:tgtEl>
                                      </p:cBhvr>
                                      <p:to x="100000" y="100000"/>
                                    </p:animScale>
                                  </p:childTnLst>
                                </p:cTn>
                              </p:par>
                              <p:par>
                                <p:cTn id="312" presetID="26" presetClass="entr" presetSubtype="0" fill="hold" grpId="0" nodeType="withEffect">
                                  <p:stCondLst>
                                    <p:cond delay="0"/>
                                  </p:stCondLst>
                                  <p:childTnLst>
                                    <p:set>
                                      <p:cBhvr>
                                        <p:cTn id="313" dur="1" fill="hold">
                                          <p:stCondLst>
                                            <p:cond delay="0"/>
                                          </p:stCondLst>
                                        </p:cTn>
                                        <p:tgtEl>
                                          <p:spTgt spid="236"/>
                                        </p:tgtEl>
                                        <p:attrNameLst>
                                          <p:attrName>style.visibility</p:attrName>
                                        </p:attrNameLst>
                                      </p:cBhvr>
                                      <p:to>
                                        <p:strVal val="visible"/>
                                      </p:to>
                                    </p:set>
                                    <p:animEffect transition="in" filter="wipe(down)">
                                      <p:cBhvr>
                                        <p:cTn id="314" dur="580">
                                          <p:stCondLst>
                                            <p:cond delay="0"/>
                                          </p:stCondLst>
                                        </p:cTn>
                                        <p:tgtEl>
                                          <p:spTgt spid="236"/>
                                        </p:tgtEl>
                                      </p:cBhvr>
                                    </p:animEffect>
                                    <p:anim calcmode="lin" valueType="num">
                                      <p:cBhvr>
                                        <p:cTn id="315" dur="1822" tmFilter="0,0; 0.14,0.36; 0.43,0.73; 0.71,0.91; 1.0,1.0">
                                          <p:stCondLst>
                                            <p:cond delay="0"/>
                                          </p:stCondLst>
                                        </p:cTn>
                                        <p:tgtEl>
                                          <p:spTgt spid="236"/>
                                        </p:tgtEl>
                                        <p:attrNameLst>
                                          <p:attrName>ppt_x</p:attrName>
                                        </p:attrNameLst>
                                      </p:cBhvr>
                                      <p:tavLst>
                                        <p:tav tm="0">
                                          <p:val>
                                            <p:strVal val="#ppt_x-0.25"/>
                                          </p:val>
                                        </p:tav>
                                        <p:tav tm="100000">
                                          <p:val>
                                            <p:strVal val="#ppt_x"/>
                                          </p:val>
                                        </p:tav>
                                      </p:tavLst>
                                    </p:anim>
                                    <p:anim calcmode="lin" valueType="num">
                                      <p:cBhvr>
                                        <p:cTn id="316" dur="664" tmFilter="0.0,0.0; 0.25,0.07; 0.50,0.2; 0.75,0.467; 1.0,1.0">
                                          <p:stCondLst>
                                            <p:cond delay="0"/>
                                          </p:stCondLst>
                                        </p:cTn>
                                        <p:tgtEl>
                                          <p:spTgt spid="236"/>
                                        </p:tgtEl>
                                        <p:attrNameLst>
                                          <p:attrName>ppt_y</p:attrName>
                                        </p:attrNameLst>
                                      </p:cBhvr>
                                      <p:tavLst>
                                        <p:tav tm="0" fmla="#ppt_y-sin(pi*$)/3">
                                          <p:val>
                                            <p:fltVal val="0.5"/>
                                          </p:val>
                                        </p:tav>
                                        <p:tav tm="100000">
                                          <p:val>
                                            <p:fltVal val="1"/>
                                          </p:val>
                                        </p:tav>
                                      </p:tavLst>
                                    </p:anim>
                                    <p:anim calcmode="lin" valueType="num">
                                      <p:cBhvr>
                                        <p:cTn id="317" dur="664" tmFilter="0, 0; 0.125,0.2665; 0.25,0.4; 0.375,0.465; 0.5,0.5;  0.625,0.535; 0.75,0.6; 0.875,0.7335; 1,1">
                                          <p:stCondLst>
                                            <p:cond delay="664"/>
                                          </p:stCondLst>
                                        </p:cTn>
                                        <p:tgtEl>
                                          <p:spTgt spid="236"/>
                                        </p:tgtEl>
                                        <p:attrNameLst>
                                          <p:attrName>ppt_y</p:attrName>
                                        </p:attrNameLst>
                                      </p:cBhvr>
                                      <p:tavLst>
                                        <p:tav tm="0" fmla="#ppt_y-sin(pi*$)/9">
                                          <p:val>
                                            <p:fltVal val="0"/>
                                          </p:val>
                                        </p:tav>
                                        <p:tav tm="100000">
                                          <p:val>
                                            <p:fltVal val="1"/>
                                          </p:val>
                                        </p:tav>
                                      </p:tavLst>
                                    </p:anim>
                                    <p:anim calcmode="lin" valueType="num">
                                      <p:cBhvr>
                                        <p:cTn id="318" dur="332" tmFilter="0, 0; 0.125,0.2665; 0.25,0.4; 0.375,0.465; 0.5,0.5;  0.625,0.535; 0.75,0.6; 0.875,0.7335; 1,1">
                                          <p:stCondLst>
                                            <p:cond delay="1324"/>
                                          </p:stCondLst>
                                        </p:cTn>
                                        <p:tgtEl>
                                          <p:spTgt spid="236"/>
                                        </p:tgtEl>
                                        <p:attrNameLst>
                                          <p:attrName>ppt_y</p:attrName>
                                        </p:attrNameLst>
                                      </p:cBhvr>
                                      <p:tavLst>
                                        <p:tav tm="0" fmla="#ppt_y-sin(pi*$)/27">
                                          <p:val>
                                            <p:fltVal val="0"/>
                                          </p:val>
                                        </p:tav>
                                        <p:tav tm="100000">
                                          <p:val>
                                            <p:fltVal val="1"/>
                                          </p:val>
                                        </p:tav>
                                      </p:tavLst>
                                    </p:anim>
                                    <p:anim calcmode="lin" valueType="num">
                                      <p:cBhvr>
                                        <p:cTn id="319" dur="164" tmFilter="0, 0; 0.125,0.2665; 0.25,0.4; 0.375,0.465; 0.5,0.5;  0.625,0.535; 0.75,0.6; 0.875,0.7335; 1,1">
                                          <p:stCondLst>
                                            <p:cond delay="1656"/>
                                          </p:stCondLst>
                                        </p:cTn>
                                        <p:tgtEl>
                                          <p:spTgt spid="236"/>
                                        </p:tgtEl>
                                        <p:attrNameLst>
                                          <p:attrName>ppt_y</p:attrName>
                                        </p:attrNameLst>
                                      </p:cBhvr>
                                      <p:tavLst>
                                        <p:tav tm="0" fmla="#ppt_y-sin(pi*$)/81">
                                          <p:val>
                                            <p:fltVal val="0"/>
                                          </p:val>
                                        </p:tav>
                                        <p:tav tm="100000">
                                          <p:val>
                                            <p:fltVal val="1"/>
                                          </p:val>
                                        </p:tav>
                                      </p:tavLst>
                                    </p:anim>
                                    <p:animScale>
                                      <p:cBhvr>
                                        <p:cTn id="320" dur="26">
                                          <p:stCondLst>
                                            <p:cond delay="650"/>
                                          </p:stCondLst>
                                        </p:cTn>
                                        <p:tgtEl>
                                          <p:spTgt spid="236"/>
                                        </p:tgtEl>
                                      </p:cBhvr>
                                      <p:to x="100000" y="60000"/>
                                    </p:animScale>
                                    <p:animScale>
                                      <p:cBhvr>
                                        <p:cTn id="321" dur="166" decel="50000">
                                          <p:stCondLst>
                                            <p:cond delay="676"/>
                                          </p:stCondLst>
                                        </p:cTn>
                                        <p:tgtEl>
                                          <p:spTgt spid="236"/>
                                        </p:tgtEl>
                                      </p:cBhvr>
                                      <p:to x="100000" y="100000"/>
                                    </p:animScale>
                                    <p:animScale>
                                      <p:cBhvr>
                                        <p:cTn id="322" dur="26">
                                          <p:stCondLst>
                                            <p:cond delay="1312"/>
                                          </p:stCondLst>
                                        </p:cTn>
                                        <p:tgtEl>
                                          <p:spTgt spid="236"/>
                                        </p:tgtEl>
                                      </p:cBhvr>
                                      <p:to x="100000" y="80000"/>
                                    </p:animScale>
                                    <p:animScale>
                                      <p:cBhvr>
                                        <p:cTn id="323" dur="166" decel="50000">
                                          <p:stCondLst>
                                            <p:cond delay="1338"/>
                                          </p:stCondLst>
                                        </p:cTn>
                                        <p:tgtEl>
                                          <p:spTgt spid="236"/>
                                        </p:tgtEl>
                                      </p:cBhvr>
                                      <p:to x="100000" y="100000"/>
                                    </p:animScale>
                                    <p:animScale>
                                      <p:cBhvr>
                                        <p:cTn id="324" dur="26">
                                          <p:stCondLst>
                                            <p:cond delay="1642"/>
                                          </p:stCondLst>
                                        </p:cTn>
                                        <p:tgtEl>
                                          <p:spTgt spid="236"/>
                                        </p:tgtEl>
                                      </p:cBhvr>
                                      <p:to x="100000" y="90000"/>
                                    </p:animScale>
                                    <p:animScale>
                                      <p:cBhvr>
                                        <p:cTn id="325" dur="166" decel="50000">
                                          <p:stCondLst>
                                            <p:cond delay="1668"/>
                                          </p:stCondLst>
                                        </p:cTn>
                                        <p:tgtEl>
                                          <p:spTgt spid="236"/>
                                        </p:tgtEl>
                                      </p:cBhvr>
                                      <p:to x="100000" y="100000"/>
                                    </p:animScale>
                                    <p:animScale>
                                      <p:cBhvr>
                                        <p:cTn id="326" dur="26">
                                          <p:stCondLst>
                                            <p:cond delay="1808"/>
                                          </p:stCondLst>
                                        </p:cTn>
                                        <p:tgtEl>
                                          <p:spTgt spid="236"/>
                                        </p:tgtEl>
                                      </p:cBhvr>
                                      <p:to x="100000" y="95000"/>
                                    </p:animScale>
                                    <p:animScale>
                                      <p:cBhvr>
                                        <p:cTn id="327" dur="166" decel="50000">
                                          <p:stCondLst>
                                            <p:cond delay="1834"/>
                                          </p:stCondLst>
                                        </p:cTn>
                                        <p:tgtEl>
                                          <p:spTgt spid="236"/>
                                        </p:tgtEl>
                                      </p:cBhvr>
                                      <p:to x="100000" y="100000"/>
                                    </p:animScale>
                                  </p:childTnLst>
                                </p:cTn>
                              </p:par>
                              <p:par>
                                <p:cTn id="328" presetID="26" presetClass="entr" presetSubtype="0" fill="hold" grpId="0" nodeType="withEffect">
                                  <p:stCondLst>
                                    <p:cond delay="0"/>
                                  </p:stCondLst>
                                  <p:childTnLst>
                                    <p:set>
                                      <p:cBhvr>
                                        <p:cTn id="329" dur="1" fill="hold">
                                          <p:stCondLst>
                                            <p:cond delay="0"/>
                                          </p:stCondLst>
                                        </p:cTn>
                                        <p:tgtEl>
                                          <p:spTgt spid="235"/>
                                        </p:tgtEl>
                                        <p:attrNameLst>
                                          <p:attrName>style.visibility</p:attrName>
                                        </p:attrNameLst>
                                      </p:cBhvr>
                                      <p:to>
                                        <p:strVal val="visible"/>
                                      </p:to>
                                    </p:set>
                                    <p:animEffect transition="in" filter="wipe(down)">
                                      <p:cBhvr>
                                        <p:cTn id="330" dur="580">
                                          <p:stCondLst>
                                            <p:cond delay="0"/>
                                          </p:stCondLst>
                                        </p:cTn>
                                        <p:tgtEl>
                                          <p:spTgt spid="235"/>
                                        </p:tgtEl>
                                      </p:cBhvr>
                                    </p:animEffect>
                                    <p:anim calcmode="lin" valueType="num">
                                      <p:cBhvr>
                                        <p:cTn id="331" dur="1822" tmFilter="0,0; 0.14,0.36; 0.43,0.73; 0.71,0.91; 1.0,1.0">
                                          <p:stCondLst>
                                            <p:cond delay="0"/>
                                          </p:stCondLst>
                                        </p:cTn>
                                        <p:tgtEl>
                                          <p:spTgt spid="235"/>
                                        </p:tgtEl>
                                        <p:attrNameLst>
                                          <p:attrName>ppt_x</p:attrName>
                                        </p:attrNameLst>
                                      </p:cBhvr>
                                      <p:tavLst>
                                        <p:tav tm="0">
                                          <p:val>
                                            <p:strVal val="#ppt_x-0.25"/>
                                          </p:val>
                                        </p:tav>
                                        <p:tav tm="100000">
                                          <p:val>
                                            <p:strVal val="#ppt_x"/>
                                          </p:val>
                                        </p:tav>
                                      </p:tavLst>
                                    </p:anim>
                                    <p:anim calcmode="lin" valueType="num">
                                      <p:cBhvr>
                                        <p:cTn id="332" dur="664" tmFilter="0.0,0.0; 0.25,0.07; 0.50,0.2; 0.75,0.467; 1.0,1.0">
                                          <p:stCondLst>
                                            <p:cond delay="0"/>
                                          </p:stCondLst>
                                        </p:cTn>
                                        <p:tgtEl>
                                          <p:spTgt spid="235"/>
                                        </p:tgtEl>
                                        <p:attrNameLst>
                                          <p:attrName>ppt_y</p:attrName>
                                        </p:attrNameLst>
                                      </p:cBhvr>
                                      <p:tavLst>
                                        <p:tav tm="0" fmla="#ppt_y-sin(pi*$)/3">
                                          <p:val>
                                            <p:fltVal val="0.5"/>
                                          </p:val>
                                        </p:tav>
                                        <p:tav tm="100000">
                                          <p:val>
                                            <p:fltVal val="1"/>
                                          </p:val>
                                        </p:tav>
                                      </p:tavLst>
                                    </p:anim>
                                    <p:anim calcmode="lin" valueType="num">
                                      <p:cBhvr>
                                        <p:cTn id="333" dur="664" tmFilter="0, 0; 0.125,0.2665; 0.25,0.4; 0.375,0.465; 0.5,0.5;  0.625,0.535; 0.75,0.6; 0.875,0.7335; 1,1">
                                          <p:stCondLst>
                                            <p:cond delay="664"/>
                                          </p:stCondLst>
                                        </p:cTn>
                                        <p:tgtEl>
                                          <p:spTgt spid="235"/>
                                        </p:tgtEl>
                                        <p:attrNameLst>
                                          <p:attrName>ppt_y</p:attrName>
                                        </p:attrNameLst>
                                      </p:cBhvr>
                                      <p:tavLst>
                                        <p:tav tm="0" fmla="#ppt_y-sin(pi*$)/9">
                                          <p:val>
                                            <p:fltVal val="0"/>
                                          </p:val>
                                        </p:tav>
                                        <p:tav tm="100000">
                                          <p:val>
                                            <p:fltVal val="1"/>
                                          </p:val>
                                        </p:tav>
                                      </p:tavLst>
                                    </p:anim>
                                    <p:anim calcmode="lin" valueType="num">
                                      <p:cBhvr>
                                        <p:cTn id="334" dur="332" tmFilter="0, 0; 0.125,0.2665; 0.25,0.4; 0.375,0.465; 0.5,0.5;  0.625,0.535; 0.75,0.6; 0.875,0.7335; 1,1">
                                          <p:stCondLst>
                                            <p:cond delay="1324"/>
                                          </p:stCondLst>
                                        </p:cTn>
                                        <p:tgtEl>
                                          <p:spTgt spid="235"/>
                                        </p:tgtEl>
                                        <p:attrNameLst>
                                          <p:attrName>ppt_y</p:attrName>
                                        </p:attrNameLst>
                                      </p:cBhvr>
                                      <p:tavLst>
                                        <p:tav tm="0" fmla="#ppt_y-sin(pi*$)/27">
                                          <p:val>
                                            <p:fltVal val="0"/>
                                          </p:val>
                                        </p:tav>
                                        <p:tav tm="100000">
                                          <p:val>
                                            <p:fltVal val="1"/>
                                          </p:val>
                                        </p:tav>
                                      </p:tavLst>
                                    </p:anim>
                                    <p:anim calcmode="lin" valueType="num">
                                      <p:cBhvr>
                                        <p:cTn id="335" dur="164" tmFilter="0, 0; 0.125,0.2665; 0.25,0.4; 0.375,0.465; 0.5,0.5;  0.625,0.535; 0.75,0.6; 0.875,0.7335; 1,1">
                                          <p:stCondLst>
                                            <p:cond delay="1656"/>
                                          </p:stCondLst>
                                        </p:cTn>
                                        <p:tgtEl>
                                          <p:spTgt spid="235"/>
                                        </p:tgtEl>
                                        <p:attrNameLst>
                                          <p:attrName>ppt_y</p:attrName>
                                        </p:attrNameLst>
                                      </p:cBhvr>
                                      <p:tavLst>
                                        <p:tav tm="0" fmla="#ppt_y-sin(pi*$)/81">
                                          <p:val>
                                            <p:fltVal val="0"/>
                                          </p:val>
                                        </p:tav>
                                        <p:tav tm="100000">
                                          <p:val>
                                            <p:fltVal val="1"/>
                                          </p:val>
                                        </p:tav>
                                      </p:tavLst>
                                    </p:anim>
                                    <p:animScale>
                                      <p:cBhvr>
                                        <p:cTn id="336" dur="26">
                                          <p:stCondLst>
                                            <p:cond delay="650"/>
                                          </p:stCondLst>
                                        </p:cTn>
                                        <p:tgtEl>
                                          <p:spTgt spid="235"/>
                                        </p:tgtEl>
                                      </p:cBhvr>
                                      <p:to x="100000" y="60000"/>
                                    </p:animScale>
                                    <p:animScale>
                                      <p:cBhvr>
                                        <p:cTn id="337" dur="166" decel="50000">
                                          <p:stCondLst>
                                            <p:cond delay="676"/>
                                          </p:stCondLst>
                                        </p:cTn>
                                        <p:tgtEl>
                                          <p:spTgt spid="235"/>
                                        </p:tgtEl>
                                      </p:cBhvr>
                                      <p:to x="100000" y="100000"/>
                                    </p:animScale>
                                    <p:animScale>
                                      <p:cBhvr>
                                        <p:cTn id="338" dur="26">
                                          <p:stCondLst>
                                            <p:cond delay="1312"/>
                                          </p:stCondLst>
                                        </p:cTn>
                                        <p:tgtEl>
                                          <p:spTgt spid="235"/>
                                        </p:tgtEl>
                                      </p:cBhvr>
                                      <p:to x="100000" y="80000"/>
                                    </p:animScale>
                                    <p:animScale>
                                      <p:cBhvr>
                                        <p:cTn id="339" dur="166" decel="50000">
                                          <p:stCondLst>
                                            <p:cond delay="1338"/>
                                          </p:stCondLst>
                                        </p:cTn>
                                        <p:tgtEl>
                                          <p:spTgt spid="235"/>
                                        </p:tgtEl>
                                      </p:cBhvr>
                                      <p:to x="100000" y="100000"/>
                                    </p:animScale>
                                    <p:animScale>
                                      <p:cBhvr>
                                        <p:cTn id="340" dur="26">
                                          <p:stCondLst>
                                            <p:cond delay="1642"/>
                                          </p:stCondLst>
                                        </p:cTn>
                                        <p:tgtEl>
                                          <p:spTgt spid="235"/>
                                        </p:tgtEl>
                                      </p:cBhvr>
                                      <p:to x="100000" y="90000"/>
                                    </p:animScale>
                                    <p:animScale>
                                      <p:cBhvr>
                                        <p:cTn id="341" dur="166" decel="50000">
                                          <p:stCondLst>
                                            <p:cond delay="1668"/>
                                          </p:stCondLst>
                                        </p:cTn>
                                        <p:tgtEl>
                                          <p:spTgt spid="235"/>
                                        </p:tgtEl>
                                      </p:cBhvr>
                                      <p:to x="100000" y="100000"/>
                                    </p:animScale>
                                    <p:animScale>
                                      <p:cBhvr>
                                        <p:cTn id="342" dur="26">
                                          <p:stCondLst>
                                            <p:cond delay="1808"/>
                                          </p:stCondLst>
                                        </p:cTn>
                                        <p:tgtEl>
                                          <p:spTgt spid="235"/>
                                        </p:tgtEl>
                                      </p:cBhvr>
                                      <p:to x="100000" y="95000"/>
                                    </p:animScale>
                                    <p:animScale>
                                      <p:cBhvr>
                                        <p:cTn id="343" dur="166" decel="50000">
                                          <p:stCondLst>
                                            <p:cond delay="1834"/>
                                          </p:stCondLst>
                                        </p:cTn>
                                        <p:tgtEl>
                                          <p:spTgt spid="23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animBg="1"/>
      <p:bldP spid="40966" grpId="0" animBg="1"/>
      <p:bldP spid="40967" grpId="0" animBg="1"/>
      <p:bldP spid="40968" grpId="0" animBg="1"/>
      <p:bldP spid="40969" grpId="0" animBg="1"/>
      <p:bldP spid="40970" grpId="0" animBg="1"/>
      <p:bldP spid="40971" grpId="0" animBg="1"/>
      <p:bldP spid="595979" grpId="0" animBg="1"/>
      <p:bldP spid="595980" grpId="0" animBg="1"/>
      <p:bldP spid="40974" grpId="0"/>
      <p:bldP spid="40975" grpId="0"/>
      <p:bldP spid="40976" grpId="0"/>
      <p:bldP spid="40979" grpId="0"/>
      <p:bldP spid="41012" grpId="0" animBg="1"/>
      <p:bldP spid="596175" grpId="0" animBg="1"/>
      <p:bldP spid="40996" grpId="0" animBg="1"/>
      <p:bldP spid="40990" grpId="0" animBg="1"/>
      <p:bldP spid="2" grpId="0"/>
      <p:bldP spid="232" grpId="0"/>
      <p:bldP spid="3" grpId="0"/>
      <p:bldP spid="235" grpId="0"/>
      <p:bldP spid="236" grpId="0"/>
      <p:bldP spid="2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74204" y="4090"/>
            <a:ext cx="8196263" cy="1076325"/>
          </a:xfrm>
        </p:spPr>
        <p:txBody>
          <a:bodyPr/>
          <a:lstStyle/>
          <a:p>
            <a:pPr algn="l"/>
            <a:r>
              <a:rPr lang="pt-BR" sz="2800" b="1" dirty="0"/>
              <a:t>Data Warehouse – Pilares (</a:t>
            </a:r>
            <a:r>
              <a:rPr lang="pt-BR" sz="2800" b="1" dirty="0" err="1"/>
              <a:t>Kimball</a:t>
            </a:r>
            <a:r>
              <a:rPr lang="pt-BR" sz="2800" b="1" dirty="0"/>
              <a:t>)</a:t>
            </a:r>
          </a:p>
        </p:txBody>
      </p:sp>
      <p:sp>
        <p:nvSpPr>
          <p:cNvPr id="2" name="Content Placeholder 1"/>
          <p:cNvSpPr>
            <a:spLocks noGrp="1"/>
          </p:cNvSpPr>
          <p:nvPr>
            <p:ph sz="half" idx="4294967295"/>
          </p:nvPr>
        </p:nvSpPr>
        <p:spPr>
          <a:xfrm>
            <a:off x="0" y="764704"/>
            <a:ext cx="8892480" cy="4032448"/>
          </a:xfrm>
        </p:spPr>
        <p:txBody>
          <a:bodyPr>
            <a:noAutofit/>
          </a:bodyPr>
          <a:lstStyle/>
          <a:p>
            <a:pPr>
              <a:buFont typeface="Wingdings" pitchFamily="2" charset="2"/>
              <a:buNone/>
            </a:pPr>
            <a:r>
              <a:rPr lang="pt-BR" sz="2400" b="1" dirty="0"/>
              <a:t>A visão de Kimball</a:t>
            </a:r>
          </a:p>
          <a:p>
            <a:pPr>
              <a:buFont typeface="Wingdings" pitchFamily="2" charset="2"/>
              <a:buNone/>
            </a:pPr>
            <a:r>
              <a:rPr lang="pt-BR" sz="2400" dirty="0"/>
              <a:t>	</a:t>
            </a:r>
          </a:p>
          <a:p>
            <a:pPr>
              <a:buFont typeface="Wingdings" pitchFamily="2" charset="2"/>
              <a:buNone/>
            </a:pPr>
            <a:r>
              <a:rPr lang="pt-BR" sz="2400" dirty="0"/>
              <a:t>	Ralph Kimball, talvez o autor mais referenciado em trabalhos práticos na modelagem e construção de data warehouse (a partir de Data Marts), distingue os projetos de data warehouse em </a:t>
            </a:r>
            <a:r>
              <a:rPr lang="pt-BR" sz="2400" b="1" dirty="0">
                <a:solidFill>
                  <a:srgbClr val="C00000"/>
                </a:solidFill>
              </a:rPr>
              <a:t>Entidade-relacionamento </a:t>
            </a:r>
            <a:r>
              <a:rPr lang="pt-BR" sz="2400" dirty="0">
                <a:solidFill>
                  <a:schemeClr val="tx1">
                    <a:lumMod val="95000"/>
                    <a:lumOff val="5000"/>
                  </a:schemeClr>
                </a:solidFill>
              </a:rPr>
              <a:t>e</a:t>
            </a:r>
            <a:r>
              <a:rPr lang="pt-BR" sz="2400" b="1" dirty="0">
                <a:solidFill>
                  <a:srgbClr val="C00000"/>
                </a:solidFill>
              </a:rPr>
              <a:t> Dimensional</a:t>
            </a:r>
            <a:r>
              <a:rPr lang="pt-BR" sz="2400" dirty="0"/>
              <a:t>, que foi um marco na consolidação da </a:t>
            </a:r>
            <a:r>
              <a:rPr lang="pt-BR" sz="2400" b="1" dirty="0">
                <a:solidFill>
                  <a:srgbClr val="C00000"/>
                </a:solidFill>
              </a:rPr>
              <a:t>Modelagem Dimensional</a:t>
            </a:r>
            <a:r>
              <a:rPr lang="pt-BR" sz="2400" dirty="0"/>
              <a:t>, hoje amplamente aceita e dominante.</a:t>
            </a:r>
          </a:p>
          <a:p>
            <a:pPr>
              <a:buFont typeface="Wingdings" pitchFamily="2" charset="2"/>
              <a:buNone/>
            </a:pPr>
            <a:r>
              <a:rPr lang="pt-BR" sz="2400" dirty="0"/>
              <a:t>	A abordagem</a:t>
            </a:r>
            <a:r>
              <a:rPr lang="pt-BR" sz="2400" b="1" dirty="0"/>
              <a:t> </a:t>
            </a:r>
            <a:r>
              <a:rPr lang="pt-BR" sz="2400" b="1" dirty="0">
                <a:solidFill>
                  <a:srgbClr val="C00000"/>
                </a:solidFill>
              </a:rPr>
              <a:t>dimensional</a:t>
            </a:r>
            <a:r>
              <a:rPr lang="pt-BR" sz="2400" dirty="0">
                <a:solidFill>
                  <a:srgbClr val="F0265D"/>
                </a:solidFill>
              </a:rPr>
              <a:t> </a:t>
            </a:r>
            <a:r>
              <a:rPr lang="pt-BR" sz="2400" dirty="0"/>
              <a:t>resulta em um projeto de banco de dados voltado a otimização da performance nos caminhos previstos para o acesso aos dados pelos usuários. </a:t>
            </a:r>
          </a:p>
          <a:p>
            <a:pPr>
              <a:buFont typeface="Wingdings" pitchFamily="2" charset="2"/>
              <a:buNone/>
            </a:pPr>
            <a:r>
              <a:rPr lang="pt-BR" sz="2400" dirty="0"/>
              <a:t>	</a:t>
            </a:r>
          </a:p>
          <a:p>
            <a:pPr>
              <a:buFont typeface="Wingdings" pitchFamily="2" charset="2"/>
              <a:buNone/>
            </a:pPr>
            <a:endParaRPr lang="pt-BR" sz="2400" dirty="0"/>
          </a:p>
          <a:p>
            <a:pPr>
              <a:buFont typeface="Wingdings" pitchFamily="2" charset="2"/>
              <a:buNone/>
            </a:pPr>
            <a:endParaRPr lang="pt-BR" sz="2400" dirty="0"/>
          </a:p>
          <a:p>
            <a:pPr>
              <a:buFont typeface="Wingdings" pitchFamily="2" charset="2"/>
              <a:buNone/>
            </a:pPr>
            <a:r>
              <a:rPr lang="pt-BR" sz="2400" dirty="0">
                <a:solidFill>
                  <a:schemeClr val="hlink"/>
                </a:solidFill>
              </a:rPr>
              <a:t>	</a:t>
            </a:r>
            <a:endParaRPr lang="pt-BR" sz="2400" dirty="0"/>
          </a:p>
        </p:txBody>
      </p:sp>
      <p:pic>
        <p:nvPicPr>
          <p:cNvPr id="4" name="Picture 4"/>
          <p:cNvPicPr>
            <a:picLocks noChangeAspect="1" noChangeArrowheads="1"/>
          </p:cNvPicPr>
          <p:nvPr/>
        </p:nvPicPr>
        <p:blipFill>
          <a:blip r:embed="rId2" cstate="print"/>
          <a:srcRect/>
          <a:stretch>
            <a:fillRect/>
          </a:stretch>
        </p:blipFill>
        <p:spPr bwMode="auto">
          <a:xfrm>
            <a:off x="3923928" y="4797152"/>
            <a:ext cx="1376976" cy="1900227"/>
          </a:xfrm>
          <a:prstGeom prst="rect">
            <a:avLst/>
          </a:prstGeom>
          <a:noFill/>
          <a:ln w="9525">
            <a:noFill/>
            <a:miter lim="800000"/>
            <a:headEnd/>
            <a:tailEnd/>
          </a:ln>
        </p:spPr>
      </p:pic>
    </p:spTree>
    <p:extLst>
      <p:ext uri="{BB962C8B-B14F-4D97-AF65-F5344CB8AC3E}">
        <p14:creationId xmlns:p14="http://schemas.microsoft.com/office/powerpoint/2010/main" val="390773317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0" y="115888"/>
            <a:ext cx="8196263" cy="1076325"/>
          </a:xfrm>
        </p:spPr>
        <p:txBody>
          <a:bodyPr/>
          <a:lstStyle/>
          <a:p>
            <a:pPr algn="l"/>
            <a:r>
              <a:rPr lang="pt-BR" sz="2800" dirty="0"/>
              <a:t>Data Warehouse – Pilares (</a:t>
            </a:r>
            <a:r>
              <a:rPr lang="pt-BR" sz="2800" dirty="0" err="1"/>
              <a:t>Kimball</a:t>
            </a:r>
            <a:r>
              <a:rPr lang="pt-BR" sz="2800" dirty="0"/>
              <a:t>)</a:t>
            </a:r>
          </a:p>
        </p:txBody>
      </p:sp>
      <p:sp>
        <p:nvSpPr>
          <p:cNvPr id="2" name="Content Placeholder 1"/>
          <p:cNvSpPr>
            <a:spLocks noGrp="1"/>
          </p:cNvSpPr>
          <p:nvPr>
            <p:ph sz="half" idx="4294967295"/>
          </p:nvPr>
        </p:nvSpPr>
        <p:spPr>
          <a:xfrm>
            <a:off x="69380" y="836712"/>
            <a:ext cx="8424863" cy="3635375"/>
          </a:xfrm>
        </p:spPr>
        <p:txBody>
          <a:bodyPr>
            <a:noAutofit/>
          </a:bodyPr>
          <a:lstStyle/>
          <a:p>
            <a:pPr>
              <a:buFont typeface="Wingdings" pitchFamily="2" charset="2"/>
              <a:buNone/>
            </a:pPr>
            <a:r>
              <a:rPr lang="pt-BR" sz="2400" b="1" dirty="0"/>
              <a:t>A visão de Kimball</a:t>
            </a:r>
          </a:p>
          <a:p>
            <a:pPr>
              <a:buFont typeface="Wingdings" pitchFamily="2" charset="2"/>
              <a:buNone/>
            </a:pPr>
            <a:r>
              <a:rPr lang="pt-BR" sz="2400" dirty="0"/>
              <a:t>	</a:t>
            </a:r>
          </a:p>
          <a:p>
            <a:pPr>
              <a:buFont typeface="Wingdings" pitchFamily="2" charset="2"/>
              <a:buNone/>
            </a:pPr>
            <a:r>
              <a:rPr lang="pt-BR" sz="2400" dirty="0"/>
              <a:t>	Assim vários cálculos intermediários são armazenados, criando </a:t>
            </a:r>
            <a:r>
              <a:rPr lang="pt-BR" sz="2400" b="1" dirty="0">
                <a:solidFill>
                  <a:srgbClr val="C00000"/>
                </a:solidFill>
              </a:rPr>
              <a:t>úteis redundâncias</a:t>
            </a:r>
            <a:r>
              <a:rPr lang="pt-BR" sz="2400" dirty="0"/>
              <a:t> que tornam possível evitar-se cálculos repetitivos.</a:t>
            </a:r>
          </a:p>
          <a:p>
            <a:pPr>
              <a:buNone/>
            </a:pPr>
            <a:r>
              <a:rPr lang="pt-BR" sz="2400" dirty="0"/>
              <a:t>	A proposta de Ralph </a:t>
            </a:r>
            <a:r>
              <a:rPr lang="pt-BR" sz="2400" dirty="0" err="1"/>
              <a:t>Kimball</a:t>
            </a:r>
            <a:r>
              <a:rPr lang="pt-BR" sz="2400" dirty="0"/>
              <a:t> veio com um estilo mais simples e mais voltado aos negócios. Também conhecida como metodologia </a:t>
            </a:r>
            <a:r>
              <a:rPr lang="pt-BR" sz="2400" b="1" dirty="0">
                <a:solidFill>
                  <a:srgbClr val="C00000"/>
                </a:solidFill>
              </a:rPr>
              <a:t>“star </a:t>
            </a:r>
            <a:r>
              <a:rPr lang="pt-BR" sz="2400" b="1" dirty="0" err="1">
                <a:solidFill>
                  <a:srgbClr val="C00000"/>
                </a:solidFill>
              </a:rPr>
              <a:t>schema</a:t>
            </a:r>
            <a:r>
              <a:rPr lang="pt-BR" sz="2400" dirty="0"/>
              <a:t>” (</a:t>
            </a:r>
            <a:r>
              <a:rPr lang="pt-BR" sz="2400" dirty="0" err="1"/>
              <a:t>Kimball</a:t>
            </a:r>
            <a:r>
              <a:rPr lang="pt-BR" sz="2400" dirty="0"/>
              <a:t> criou esse conceito), tende a projetos de data </a:t>
            </a:r>
            <a:r>
              <a:rPr lang="pt-BR" sz="2400" dirty="0" err="1"/>
              <a:t>marts</a:t>
            </a:r>
            <a:r>
              <a:rPr lang="pt-BR" sz="2400" dirty="0"/>
              <a:t> separados que deverão ser integrados a medida que evoluem.</a:t>
            </a:r>
          </a:p>
          <a:p>
            <a:pPr>
              <a:buFont typeface="Wingdings" pitchFamily="2" charset="2"/>
              <a:buNone/>
            </a:pPr>
            <a:endParaRPr lang="pt-BR" sz="2400" dirty="0"/>
          </a:p>
          <a:p>
            <a:pPr>
              <a:buFont typeface="Wingdings" pitchFamily="2" charset="2"/>
              <a:buNone/>
            </a:pPr>
            <a:endParaRPr lang="pt-BR" sz="2400" dirty="0"/>
          </a:p>
          <a:p>
            <a:pPr>
              <a:buFont typeface="Wingdings" pitchFamily="2" charset="2"/>
              <a:buNone/>
            </a:pPr>
            <a:endParaRPr lang="pt-BR" sz="2400" dirty="0"/>
          </a:p>
          <a:p>
            <a:pPr>
              <a:buFont typeface="Wingdings" pitchFamily="2" charset="2"/>
              <a:buNone/>
            </a:pPr>
            <a:r>
              <a:rPr lang="pt-BR" sz="2400" dirty="0">
                <a:solidFill>
                  <a:schemeClr val="hlink"/>
                </a:solidFill>
              </a:rPr>
              <a:t>	</a:t>
            </a:r>
            <a:endParaRPr lang="pt-BR" sz="2400" dirty="0"/>
          </a:p>
        </p:txBody>
      </p:sp>
      <p:pic>
        <p:nvPicPr>
          <p:cNvPr id="4" name="Picture 4"/>
          <p:cNvPicPr>
            <a:picLocks noChangeAspect="1" noChangeArrowheads="1"/>
          </p:cNvPicPr>
          <p:nvPr/>
        </p:nvPicPr>
        <p:blipFill>
          <a:blip r:embed="rId2" cstate="print"/>
          <a:srcRect/>
          <a:stretch>
            <a:fillRect/>
          </a:stretch>
        </p:blipFill>
        <p:spPr bwMode="auto">
          <a:xfrm>
            <a:off x="3923928" y="4797152"/>
            <a:ext cx="1376976" cy="1900227"/>
          </a:xfrm>
          <a:prstGeom prst="rect">
            <a:avLst/>
          </a:prstGeom>
          <a:noFill/>
          <a:ln w="9525">
            <a:noFill/>
            <a:miter lim="800000"/>
            <a:headEnd/>
            <a:tailEnd/>
          </a:ln>
        </p:spPr>
      </p:pic>
    </p:spTree>
    <p:extLst>
      <p:ext uri="{BB962C8B-B14F-4D97-AF65-F5344CB8AC3E}">
        <p14:creationId xmlns:p14="http://schemas.microsoft.com/office/powerpoint/2010/main" val="21373844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0" y="115888"/>
            <a:ext cx="8196263" cy="1076325"/>
          </a:xfrm>
        </p:spPr>
        <p:txBody>
          <a:bodyPr/>
          <a:lstStyle/>
          <a:p>
            <a:pPr algn="l"/>
            <a:r>
              <a:rPr lang="pt-BR" sz="2800" b="1" dirty="0"/>
              <a:t>Data Warehouse – Pilares (</a:t>
            </a:r>
            <a:r>
              <a:rPr lang="pt-BR" sz="2800" b="1" dirty="0" err="1"/>
              <a:t>Kimball</a:t>
            </a:r>
            <a:r>
              <a:rPr lang="pt-BR" sz="2800" b="1" dirty="0"/>
              <a:t>)</a:t>
            </a:r>
          </a:p>
        </p:txBody>
      </p:sp>
      <p:pic>
        <p:nvPicPr>
          <p:cNvPr id="4" name="Picture 4"/>
          <p:cNvPicPr>
            <a:picLocks noChangeAspect="1" noChangeArrowheads="1"/>
          </p:cNvPicPr>
          <p:nvPr/>
        </p:nvPicPr>
        <p:blipFill>
          <a:blip r:embed="rId2" cstate="print"/>
          <a:srcRect/>
          <a:stretch>
            <a:fillRect/>
          </a:stretch>
        </p:blipFill>
        <p:spPr bwMode="auto">
          <a:xfrm>
            <a:off x="4497904" y="5589240"/>
            <a:ext cx="802999" cy="1108139"/>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74252" y="980728"/>
            <a:ext cx="9061400" cy="4250357"/>
          </a:xfrm>
          <a:prstGeom prst="rect">
            <a:avLst/>
          </a:prstGeom>
          <a:noFill/>
        </p:spPr>
      </p:pic>
    </p:spTree>
    <p:extLst>
      <p:ext uri="{BB962C8B-B14F-4D97-AF65-F5344CB8AC3E}">
        <p14:creationId xmlns:p14="http://schemas.microsoft.com/office/powerpoint/2010/main" val="188336371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custDataLst>
              <p:tags r:id="rId2"/>
            </p:custDataLst>
          </p:nvPr>
        </p:nvSpPr>
        <p:spPr>
          <a:xfrm>
            <a:off x="0" y="0"/>
            <a:ext cx="6472238" cy="725488"/>
          </a:xfrm>
        </p:spPr>
        <p:txBody>
          <a:bodyPr>
            <a:normAutofit/>
          </a:bodyPr>
          <a:lstStyle/>
          <a:p>
            <a:pPr algn="l" eaLnBrk="1" hangingPunct="1"/>
            <a:r>
              <a:rPr lang="pt-BR" altLang="pt-BR" sz="2800" b="1" dirty="0"/>
              <a:t>Abordagem </a:t>
            </a:r>
            <a:r>
              <a:rPr lang="pt-BR" altLang="pt-BR" sz="2800" b="1" dirty="0" err="1"/>
              <a:t>Bottom-up</a:t>
            </a:r>
            <a:r>
              <a:rPr lang="pt-BR" altLang="pt-BR" sz="2800" b="1" dirty="0"/>
              <a:t> - </a:t>
            </a:r>
            <a:r>
              <a:rPr lang="pt-BR" altLang="pt-BR" sz="2800" b="1" dirty="0" err="1"/>
              <a:t>Kimball</a:t>
            </a:r>
            <a:endParaRPr lang="pt-BR" altLang="pt-BR" sz="2800" b="1" dirty="0">
              <a:cs typeface="Times New Roman" pitchFamily="18" charset="0"/>
            </a:endParaRPr>
          </a:p>
        </p:txBody>
      </p:sp>
      <p:pic>
        <p:nvPicPr>
          <p:cNvPr id="59395" name="Imagem 2"/>
          <p:cNvPicPr>
            <a:picLocks noChangeAspect="1"/>
          </p:cNvPicPr>
          <p:nvPr/>
        </p:nvPicPr>
        <p:blipFill>
          <a:blip r:embed="rId5" cstate="print"/>
          <a:srcRect/>
          <a:stretch>
            <a:fillRect/>
          </a:stretch>
        </p:blipFill>
        <p:spPr bwMode="auto">
          <a:xfrm>
            <a:off x="684213" y="1125538"/>
            <a:ext cx="7769225" cy="4895850"/>
          </a:xfrm>
          <a:prstGeom prst="rect">
            <a:avLst/>
          </a:prstGeom>
          <a:noFill/>
          <a:ln w="9525">
            <a:noFill/>
            <a:miter lim="800000"/>
            <a:headEnd/>
            <a:tailEnd/>
          </a:ln>
        </p:spPr>
      </p:pic>
      <p:pic>
        <p:nvPicPr>
          <p:cNvPr id="4" name="Picture 10" descr="http://www.dayainterview.com/image/ralph_kimball.jpg">
            <a:hlinkClick r:id="rId6"/>
          </p:cNvPr>
          <p:cNvPicPr>
            <a:picLocks noChangeAspect="1" noChangeArrowheads="1"/>
          </p:cNvPicPr>
          <p:nvPr/>
        </p:nvPicPr>
        <p:blipFill>
          <a:blip r:embed="rId7" cstate="print"/>
          <a:srcRect/>
          <a:stretch>
            <a:fillRect/>
          </a:stretch>
        </p:blipFill>
        <p:spPr bwMode="auto">
          <a:xfrm>
            <a:off x="0" y="5661248"/>
            <a:ext cx="920386" cy="119675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94395217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4294967295"/>
            <p:custDataLst>
              <p:tags r:id="rId2"/>
            </p:custDataLst>
          </p:nvPr>
        </p:nvSpPr>
        <p:spPr>
          <a:xfrm>
            <a:off x="0" y="950913"/>
            <a:ext cx="8135938" cy="4486275"/>
          </a:xfrm>
        </p:spPr>
        <p:txBody>
          <a:bodyPr/>
          <a:lstStyle/>
          <a:p>
            <a:pPr marL="287338" indent="-287338" eaLnBrk="1" hangingPunct="1">
              <a:spcBef>
                <a:spcPct val="50000"/>
              </a:spcBef>
              <a:buClrTx/>
            </a:pPr>
            <a:r>
              <a:rPr lang="pt-BR" altLang="pt-BR" sz="2400" b="0" dirty="0"/>
              <a:t>Processo começa com a extração, a transformação e a integração dos dados para um ou mais Data </a:t>
            </a:r>
            <a:r>
              <a:rPr lang="pt-BR" altLang="pt-BR" sz="2400" b="0" dirty="0" err="1"/>
              <a:t>Marts</a:t>
            </a:r>
            <a:r>
              <a:rPr lang="pt-BR" altLang="pt-BR" sz="2400" b="0" dirty="0"/>
              <a:t>. Estes s</a:t>
            </a:r>
            <a:r>
              <a:rPr lang="en-US" altLang="pt-BR" sz="2400" b="0" dirty="0" err="1"/>
              <a:t>ão</a:t>
            </a:r>
            <a:r>
              <a:rPr lang="en-US" altLang="pt-BR" sz="2400" b="0" dirty="0"/>
              <a:t> </a:t>
            </a:r>
            <a:r>
              <a:rPr lang="pt-BR" altLang="pt-BR" sz="2400" b="0" dirty="0"/>
              <a:t>modelados através de um modelo dimensional. </a:t>
            </a:r>
          </a:p>
          <a:p>
            <a:pPr marL="287338" indent="-287338" eaLnBrk="1" hangingPunct="1">
              <a:spcBef>
                <a:spcPct val="50000"/>
              </a:spcBef>
              <a:buClrTx/>
            </a:pPr>
            <a:r>
              <a:rPr lang="pt-BR" altLang="pt-BR" sz="2400" b="0" dirty="0"/>
              <a:t>Os projetos serão menores, independentes, focando áreas ou assuntos específicos (departamento, por exemplo).  </a:t>
            </a:r>
          </a:p>
          <a:p>
            <a:pPr marL="287338" indent="-287338" eaLnBrk="1" hangingPunct="1">
              <a:spcBef>
                <a:spcPct val="50000"/>
              </a:spcBef>
              <a:buClrTx/>
            </a:pPr>
            <a:r>
              <a:rPr lang="pt-BR" altLang="pt-BR" sz="2400" b="0" dirty="0"/>
              <a:t>A intenção é que os Data </a:t>
            </a:r>
            <a:r>
              <a:rPr lang="pt-BR" altLang="pt-BR" sz="2400" b="0" dirty="0" err="1"/>
              <a:t>Marts</a:t>
            </a:r>
            <a:r>
              <a:rPr lang="pt-BR" altLang="pt-BR" sz="2400" b="0" dirty="0"/>
              <a:t> sejam implementados de maneira incremental.</a:t>
            </a:r>
          </a:p>
        </p:txBody>
      </p:sp>
      <p:sp>
        <p:nvSpPr>
          <p:cNvPr id="4" name="Rectangle 3"/>
          <p:cNvSpPr txBox="1">
            <a:spLocks noChangeArrowheads="1"/>
          </p:cNvSpPr>
          <p:nvPr/>
        </p:nvSpPr>
        <p:spPr bwMode="auto">
          <a:xfrm>
            <a:off x="1331640" y="4077072"/>
            <a:ext cx="6552728" cy="2520280"/>
          </a:xfrm>
          <a:prstGeom prst="rect">
            <a:avLst/>
          </a:prstGeom>
          <a:solidFill>
            <a:srgbClr val="FFFFFF"/>
          </a:solidFill>
          <a:ln w="9525">
            <a:solidFill>
              <a:schemeClr val="bg2"/>
            </a:solidFill>
            <a:miter lim="800000"/>
            <a:headEnd/>
            <a:tailEnd/>
          </a:ln>
        </p:spPr>
        <p:txBody>
          <a:bodyPr/>
          <a:lstStyle/>
          <a:p>
            <a:pPr marL="285750" indent="-285750">
              <a:lnSpc>
                <a:spcPct val="90000"/>
              </a:lnSpc>
              <a:spcBef>
                <a:spcPct val="30000"/>
              </a:spcBef>
              <a:buClr>
                <a:schemeClr val="bg2"/>
              </a:buClr>
              <a:buFont typeface="Wingdings" pitchFamily="2" charset="2"/>
              <a:buChar char="§"/>
              <a:defRPr/>
            </a:pPr>
            <a:r>
              <a:rPr lang="pt-BR" sz="2000" b="0" kern="0" dirty="0" err="1">
                <a:solidFill>
                  <a:srgbClr val="000000"/>
                </a:solidFill>
                <a:latin typeface="+mn-lt"/>
              </a:rPr>
              <a:t>Bottom</a:t>
            </a:r>
            <a:r>
              <a:rPr lang="pt-BR" sz="2000" b="0" kern="0" dirty="0">
                <a:solidFill>
                  <a:srgbClr val="000000"/>
                </a:solidFill>
                <a:latin typeface="+mn-lt"/>
              </a:rPr>
              <a:t>-UP</a:t>
            </a:r>
          </a:p>
          <a:p>
            <a:pPr marL="685800" lvl="1" indent="-228600">
              <a:lnSpc>
                <a:spcPct val="90000"/>
              </a:lnSpc>
              <a:spcBef>
                <a:spcPct val="30000"/>
              </a:spcBef>
              <a:buClr>
                <a:schemeClr val="bg2"/>
              </a:buClr>
              <a:buFontTx/>
              <a:buChar char="–"/>
              <a:defRPr/>
            </a:pPr>
            <a:r>
              <a:rPr lang="pt-BR" sz="2000" b="0" kern="0" dirty="0">
                <a:solidFill>
                  <a:srgbClr val="000000"/>
                </a:solidFill>
                <a:latin typeface="+mn-lt"/>
              </a:rPr>
              <a:t>Começa por Data </a:t>
            </a:r>
            <a:r>
              <a:rPr lang="pt-BR" sz="2000" b="0" kern="0" dirty="0" err="1">
                <a:solidFill>
                  <a:srgbClr val="000000"/>
                </a:solidFill>
                <a:latin typeface="+mn-lt"/>
              </a:rPr>
              <a:t>Marts</a:t>
            </a:r>
            <a:r>
              <a:rPr lang="pt-BR" sz="2000" b="0" kern="0" dirty="0">
                <a:solidFill>
                  <a:srgbClr val="000000"/>
                </a:solidFill>
                <a:latin typeface="+mn-lt"/>
              </a:rPr>
              <a:t> para grupos independentes de usuários</a:t>
            </a:r>
          </a:p>
          <a:p>
            <a:pPr marL="1143000" lvl="2" indent="-228600">
              <a:lnSpc>
                <a:spcPct val="90000"/>
              </a:lnSpc>
              <a:spcBef>
                <a:spcPct val="30000"/>
              </a:spcBef>
              <a:buClr>
                <a:schemeClr val="bg2"/>
              </a:buClr>
              <a:buFontTx/>
              <a:buChar char="»"/>
              <a:defRPr/>
            </a:pPr>
            <a:r>
              <a:rPr lang="pt-BR" sz="2000" b="0" kern="0" dirty="0">
                <a:solidFill>
                  <a:srgbClr val="000000"/>
                </a:solidFill>
                <a:latin typeface="+mn-lt"/>
              </a:rPr>
              <a:t>Seleciona Fontes de Dados</a:t>
            </a:r>
          </a:p>
          <a:p>
            <a:pPr marL="1143000" lvl="2" indent="-228600">
              <a:lnSpc>
                <a:spcPct val="90000"/>
              </a:lnSpc>
              <a:spcBef>
                <a:spcPct val="30000"/>
              </a:spcBef>
              <a:buClr>
                <a:schemeClr val="bg2"/>
              </a:buClr>
              <a:buFontTx/>
              <a:buChar char="»"/>
              <a:defRPr/>
            </a:pPr>
            <a:r>
              <a:rPr lang="pt-BR" sz="2000" b="0" kern="0" dirty="0">
                <a:solidFill>
                  <a:srgbClr val="000000"/>
                </a:solidFill>
                <a:latin typeface="+mn-lt"/>
              </a:rPr>
              <a:t>Modela os </a:t>
            </a:r>
            <a:r>
              <a:rPr lang="pt-BR" sz="2000" b="0" kern="0" dirty="0" err="1">
                <a:solidFill>
                  <a:srgbClr val="000000"/>
                </a:solidFill>
                <a:latin typeface="+mn-lt"/>
              </a:rPr>
              <a:t>DMs</a:t>
            </a:r>
            <a:r>
              <a:rPr lang="pt-BR" sz="2000" b="0" kern="0" dirty="0">
                <a:solidFill>
                  <a:srgbClr val="000000"/>
                </a:solidFill>
                <a:latin typeface="+mn-lt"/>
              </a:rPr>
              <a:t> com Modelo Dimensional</a:t>
            </a:r>
          </a:p>
          <a:p>
            <a:pPr marL="1143000" lvl="2" indent="-228600">
              <a:lnSpc>
                <a:spcPct val="90000"/>
              </a:lnSpc>
              <a:spcBef>
                <a:spcPct val="30000"/>
              </a:spcBef>
              <a:buClr>
                <a:schemeClr val="bg2"/>
              </a:buClr>
              <a:buFontTx/>
              <a:buChar char="»"/>
              <a:defRPr/>
            </a:pPr>
            <a:r>
              <a:rPr lang="pt-BR" sz="2000" b="0" kern="0" dirty="0">
                <a:solidFill>
                  <a:srgbClr val="000000"/>
                </a:solidFill>
                <a:latin typeface="+mn-lt"/>
              </a:rPr>
              <a:t>Gera </a:t>
            </a:r>
            <a:r>
              <a:rPr lang="pt-BR" sz="2000" b="0" kern="0" dirty="0" err="1">
                <a:solidFill>
                  <a:srgbClr val="000000"/>
                </a:solidFill>
                <a:latin typeface="+mn-lt"/>
              </a:rPr>
              <a:t>DMs</a:t>
            </a:r>
            <a:endParaRPr lang="pt-BR" sz="2000" b="0" kern="0" dirty="0">
              <a:solidFill>
                <a:srgbClr val="000000"/>
              </a:solidFill>
              <a:latin typeface="+mn-lt"/>
            </a:endParaRPr>
          </a:p>
          <a:p>
            <a:pPr marL="1143000" lvl="2" indent="-228600">
              <a:lnSpc>
                <a:spcPct val="90000"/>
              </a:lnSpc>
              <a:spcBef>
                <a:spcPct val="30000"/>
              </a:spcBef>
              <a:buClr>
                <a:schemeClr val="bg2"/>
              </a:buClr>
              <a:buFontTx/>
              <a:buChar char="»"/>
              <a:defRPr/>
            </a:pPr>
            <a:r>
              <a:rPr lang="pt-BR" sz="2000" b="0" kern="0" dirty="0">
                <a:solidFill>
                  <a:srgbClr val="000000"/>
                </a:solidFill>
                <a:latin typeface="+mn-lt"/>
              </a:rPr>
              <a:t>Cria as aplicações OLAP</a:t>
            </a:r>
          </a:p>
        </p:txBody>
      </p:sp>
      <p:pic>
        <p:nvPicPr>
          <p:cNvPr id="5" name="Picture 10" descr="http://www.dayainterview.com/image/ralph_kimball.jpg">
            <a:hlinkClick r:id="rId6"/>
          </p:cNvPr>
          <p:cNvPicPr>
            <a:picLocks noChangeAspect="1" noChangeArrowheads="1"/>
          </p:cNvPicPr>
          <p:nvPr/>
        </p:nvPicPr>
        <p:blipFill>
          <a:blip r:embed="rId7" cstate="print"/>
          <a:srcRect/>
          <a:stretch>
            <a:fillRect/>
          </a:stretch>
        </p:blipFill>
        <p:spPr bwMode="auto">
          <a:xfrm>
            <a:off x="0" y="5661248"/>
            <a:ext cx="920386" cy="1196752"/>
          </a:xfrm>
          <a:prstGeom prst="rect">
            <a:avLst/>
          </a:prstGeom>
          <a:noFill/>
          <a:ln w="9525">
            <a:noFill/>
            <a:miter lim="800000"/>
            <a:headEnd/>
            <a:tailEnd/>
          </a:ln>
        </p:spPr>
      </p:pic>
      <p:sp>
        <p:nvSpPr>
          <p:cNvPr id="6" name="Rectangle 2"/>
          <p:cNvSpPr txBox="1">
            <a:spLocks noChangeArrowheads="1"/>
          </p:cNvSpPr>
          <p:nvPr>
            <p:custDataLst>
              <p:tags r:id="rId3"/>
            </p:custDataLst>
          </p:nvPr>
        </p:nvSpPr>
        <p:spPr>
          <a:xfrm>
            <a:off x="0" y="0"/>
            <a:ext cx="6472238" cy="72548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altLang="pt-BR" sz="2800" b="1" i="0" u="none" strike="noStrike" kern="1200" cap="none" spc="0" normalizeH="0" baseline="0" noProof="0" dirty="0">
                <a:ln>
                  <a:noFill/>
                </a:ln>
                <a:solidFill>
                  <a:schemeClr val="tx1"/>
                </a:solidFill>
                <a:effectLst/>
                <a:uLnTx/>
                <a:uFillTx/>
                <a:latin typeface="+mj-lt"/>
                <a:ea typeface="+mj-ea"/>
                <a:cs typeface="+mj-cs"/>
              </a:rPr>
              <a:t>Abordagem </a:t>
            </a:r>
            <a:r>
              <a:rPr kumimoji="0" lang="pt-BR" altLang="pt-BR" sz="2800" b="1" i="0" u="none" strike="noStrike" kern="1200" cap="none" spc="0" normalizeH="0" baseline="0" noProof="0" dirty="0" err="1">
                <a:ln>
                  <a:noFill/>
                </a:ln>
                <a:solidFill>
                  <a:schemeClr val="tx1"/>
                </a:solidFill>
                <a:effectLst/>
                <a:uLnTx/>
                <a:uFillTx/>
                <a:latin typeface="+mj-lt"/>
                <a:ea typeface="+mj-ea"/>
                <a:cs typeface="+mj-cs"/>
              </a:rPr>
              <a:t>Bottom-up</a:t>
            </a:r>
            <a:r>
              <a:rPr kumimoji="0" lang="pt-BR" altLang="pt-BR" sz="2800" b="1" i="0" u="none" strike="noStrike" kern="1200" cap="none" spc="0" normalizeH="0" baseline="0" noProof="0" dirty="0">
                <a:ln>
                  <a:noFill/>
                </a:ln>
                <a:solidFill>
                  <a:schemeClr val="tx1"/>
                </a:solidFill>
                <a:effectLst/>
                <a:uLnTx/>
                <a:uFillTx/>
                <a:latin typeface="+mj-lt"/>
                <a:ea typeface="+mj-ea"/>
                <a:cs typeface="+mj-cs"/>
              </a:rPr>
              <a:t> - </a:t>
            </a:r>
            <a:r>
              <a:rPr kumimoji="0" lang="pt-BR" altLang="pt-BR" sz="2800" b="1" i="0" u="none" strike="noStrike" kern="1200" cap="none" spc="0" normalizeH="0" baseline="0" noProof="0" dirty="0" err="1">
                <a:ln>
                  <a:noFill/>
                </a:ln>
                <a:solidFill>
                  <a:schemeClr val="tx1"/>
                </a:solidFill>
                <a:effectLst/>
                <a:uLnTx/>
                <a:uFillTx/>
                <a:latin typeface="+mj-lt"/>
                <a:ea typeface="+mj-ea"/>
                <a:cs typeface="+mj-cs"/>
              </a:rPr>
              <a:t>Kimball</a:t>
            </a:r>
            <a:endParaRPr kumimoji="0" lang="pt-BR" altLang="pt-BR" sz="2800" b="1"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spTree>
    <p:custDataLst>
      <p:tags r:id="rId1"/>
    </p:custDataLst>
    <p:extLst>
      <p:ext uri="{BB962C8B-B14F-4D97-AF65-F5344CB8AC3E}">
        <p14:creationId xmlns:p14="http://schemas.microsoft.com/office/powerpoint/2010/main" val="333570786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Espaço Reservado para Conteúdo 1"/>
          <p:cNvSpPr>
            <a:spLocks noGrp="1"/>
          </p:cNvSpPr>
          <p:nvPr>
            <p:ph idx="4294967295"/>
          </p:nvPr>
        </p:nvSpPr>
        <p:spPr>
          <a:xfrm>
            <a:off x="914400" y="908050"/>
            <a:ext cx="8229600" cy="5197475"/>
          </a:xfrm>
        </p:spPr>
        <p:txBody>
          <a:bodyPr>
            <a:normAutofit fontScale="85000" lnSpcReduction="10000"/>
          </a:bodyPr>
          <a:lstStyle/>
          <a:p>
            <a:r>
              <a:rPr lang="pt-BR" altLang="pt-BR" b="0" dirty="0"/>
              <a:t>Dado que a implementação </a:t>
            </a:r>
            <a:r>
              <a:rPr lang="pt-BR" altLang="pt-BR" dirty="0"/>
              <a:t>Top </a:t>
            </a:r>
            <a:r>
              <a:rPr lang="pt-BR" altLang="pt-BR" dirty="0" err="1"/>
              <a:t>Down</a:t>
            </a:r>
            <a:r>
              <a:rPr lang="pt-BR" altLang="pt-BR" dirty="0"/>
              <a:t> </a:t>
            </a:r>
            <a:r>
              <a:rPr lang="pt-BR" altLang="pt-BR" b="0" dirty="0"/>
              <a:t>é politicamente difícil de ser definida e cara, a abordagem </a:t>
            </a:r>
            <a:r>
              <a:rPr lang="pt-BR" altLang="pt-BR" dirty="0" err="1"/>
              <a:t>Bottom</a:t>
            </a:r>
            <a:r>
              <a:rPr lang="pt-BR" altLang="pt-BR" dirty="0"/>
              <a:t> </a:t>
            </a:r>
            <a:r>
              <a:rPr lang="pt-BR" altLang="pt-BR" dirty="0" err="1"/>
              <a:t>Up</a:t>
            </a:r>
            <a:r>
              <a:rPr lang="pt-BR" altLang="pt-BR" dirty="0"/>
              <a:t> </a:t>
            </a:r>
            <a:r>
              <a:rPr lang="pt-BR" altLang="pt-BR" b="0" dirty="0"/>
              <a:t>vem se </a:t>
            </a:r>
            <a:r>
              <a:rPr lang="pt-BR" altLang="pt-BR" dirty="0"/>
              <a:t>tornando popular</a:t>
            </a:r>
            <a:r>
              <a:rPr lang="pt-BR" altLang="pt-BR" b="0" dirty="0"/>
              <a:t>.</a:t>
            </a:r>
          </a:p>
          <a:p>
            <a:r>
              <a:rPr lang="pt-BR" altLang="pt-BR" b="0" dirty="0"/>
              <a:t> Essa abordagem é bastante </a:t>
            </a:r>
            <a:r>
              <a:rPr lang="pt-BR" altLang="pt-BR" dirty="0"/>
              <a:t>escolhida por executivos </a:t>
            </a:r>
            <a:r>
              <a:rPr lang="pt-BR" altLang="pt-BR" b="0" dirty="0"/>
              <a:t>por possuir um </a:t>
            </a:r>
            <a:r>
              <a:rPr lang="pt-BR" altLang="pt-BR" dirty="0"/>
              <a:t>retorno de investimento rápido</a:t>
            </a:r>
            <a:r>
              <a:rPr lang="pt-BR" altLang="pt-BR" b="0" dirty="0"/>
              <a:t>.</a:t>
            </a:r>
          </a:p>
          <a:p>
            <a:r>
              <a:rPr lang="pt-BR" altLang="pt-BR" b="0" dirty="0"/>
              <a:t> O </a:t>
            </a:r>
            <a:r>
              <a:rPr lang="pt-BR" altLang="pt-BR" dirty="0"/>
              <a:t>propósito </a:t>
            </a:r>
            <a:r>
              <a:rPr lang="pt-BR" altLang="pt-BR" b="0" dirty="0"/>
              <a:t>dessa abordagem é a </a:t>
            </a:r>
            <a:r>
              <a:rPr lang="pt-BR" altLang="pt-BR" dirty="0"/>
              <a:t>construção </a:t>
            </a:r>
            <a:r>
              <a:rPr lang="pt-BR" altLang="pt-BR" b="0" dirty="0"/>
              <a:t>de um </a:t>
            </a:r>
            <a:r>
              <a:rPr lang="pt-BR" altLang="pt-BR" dirty="0"/>
              <a:t>DW incremental</a:t>
            </a:r>
            <a:r>
              <a:rPr lang="pt-BR" altLang="pt-BR" b="0" dirty="0"/>
              <a:t>, a partir de </a:t>
            </a:r>
            <a:r>
              <a:rPr lang="pt-BR" altLang="pt-BR" dirty="0"/>
              <a:t>Data </a:t>
            </a:r>
            <a:r>
              <a:rPr lang="pt-BR" altLang="pt-BR" dirty="0" err="1"/>
              <a:t>Marts</a:t>
            </a:r>
            <a:r>
              <a:rPr lang="pt-BR" altLang="pt-BR" dirty="0"/>
              <a:t> independentes</a:t>
            </a:r>
            <a:r>
              <a:rPr lang="pt-BR" altLang="pt-BR" b="0" dirty="0"/>
              <a:t>.</a:t>
            </a:r>
          </a:p>
          <a:p>
            <a:r>
              <a:rPr lang="pt-BR" altLang="pt-BR" b="0" dirty="0"/>
              <a:t> O processo começa com a </a:t>
            </a:r>
            <a:r>
              <a:rPr lang="pt-BR" altLang="pt-BR" dirty="0"/>
              <a:t>extração</a:t>
            </a:r>
            <a:r>
              <a:rPr lang="pt-BR" altLang="pt-BR" b="0" dirty="0"/>
              <a:t>, a </a:t>
            </a:r>
            <a:r>
              <a:rPr lang="pt-BR" altLang="pt-BR" dirty="0"/>
              <a:t>transformação </a:t>
            </a:r>
            <a:r>
              <a:rPr lang="pt-BR" altLang="pt-BR" b="0" dirty="0"/>
              <a:t>e a </a:t>
            </a:r>
            <a:r>
              <a:rPr lang="pt-BR" altLang="pt-BR" dirty="0"/>
              <a:t>integração dos dados </a:t>
            </a:r>
            <a:r>
              <a:rPr lang="pt-BR" altLang="pt-BR" b="0" dirty="0"/>
              <a:t>para um ou mais Data </a:t>
            </a:r>
            <a:r>
              <a:rPr lang="pt-BR" altLang="pt-BR" b="0" dirty="0" err="1"/>
              <a:t>Marts</a:t>
            </a:r>
            <a:r>
              <a:rPr lang="pt-BR" altLang="pt-BR" b="0" dirty="0"/>
              <a:t>.</a:t>
            </a:r>
          </a:p>
          <a:p>
            <a:r>
              <a:rPr lang="pt-BR" altLang="pt-BR" b="0" dirty="0"/>
              <a:t> Um dos grandes </a:t>
            </a:r>
            <a:r>
              <a:rPr lang="pt-BR" altLang="pt-BR" dirty="0"/>
              <a:t>problemas </a:t>
            </a:r>
            <a:r>
              <a:rPr lang="pt-BR" altLang="pt-BR" b="0" dirty="0"/>
              <a:t>é a </a:t>
            </a:r>
            <a:r>
              <a:rPr lang="pt-BR" altLang="pt-BR" dirty="0"/>
              <a:t>falta </a:t>
            </a:r>
            <a:r>
              <a:rPr lang="pt-BR" altLang="pt-BR" b="0" dirty="0"/>
              <a:t>de um gerenciador que garanta </a:t>
            </a:r>
            <a:r>
              <a:rPr lang="pt-BR" altLang="pt-BR" dirty="0"/>
              <a:t>padrões únicos </a:t>
            </a:r>
            <a:r>
              <a:rPr lang="pt-BR" altLang="pt-BR" b="0" dirty="0"/>
              <a:t>de metadados.</a:t>
            </a:r>
            <a:endParaRPr lang="pt-BR" altLang="pt-BR" dirty="0"/>
          </a:p>
        </p:txBody>
      </p:sp>
      <p:pic>
        <p:nvPicPr>
          <p:cNvPr id="4" name="Picture 10" descr="http://www.dayainterview.com/image/ralph_kimball.jpg">
            <a:hlinkClick r:id="rId5"/>
          </p:cNvPr>
          <p:cNvPicPr>
            <a:picLocks noChangeAspect="1" noChangeArrowheads="1"/>
          </p:cNvPicPr>
          <p:nvPr/>
        </p:nvPicPr>
        <p:blipFill>
          <a:blip r:embed="rId6" cstate="print"/>
          <a:srcRect/>
          <a:stretch>
            <a:fillRect/>
          </a:stretch>
        </p:blipFill>
        <p:spPr bwMode="auto">
          <a:xfrm>
            <a:off x="0" y="5661248"/>
            <a:ext cx="920386" cy="1196752"/>
          </a:xfrm>
          <a:prstGeom prst="rect">
            <a:avLst/>
          </a:prstGeom>
          <a:noFill/>
          <a:ln w="9525">
            <a:noFill/>
            <a:miter lim="800000"/>
            <a:headEnd/>
            <a:tailEnd/>
          </a:ln>
        </p:spPr>
      </p:pic>
      <p:sp>
        <p:nvSpPr>
          <p:cNvPr id="5" name="Rectangle 2"/>
          <p:cNvSpPr txBox="1">
            <a:spLocks noChangeArrowheads="1"/>
          </p:cNvSpPr>
          <p:nvPr>
            <p:custDataLst>
              <p:tags r:id="rId2"/>
            </p:custDataLst>
          </p:nvPr>
        </p:nvSpPr>
        <p:spPr>
          <a:xfrm>
            <a:off x="24303" y="-38723"/>
            <a:ext cx="6472238" cy="72548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altLang="pt-BR" sz="2800" b="1" i="0" u="none" strike="noStrike" kern="1200" cap="none" spc="0" normalizeH="0" baseline="0" noProof="0" dirty="0">
                <a:ln>
                  <a:noFill/>
                </a:ln>
                <a:solidFill>
                  <a:schemeClr val="tx1"/>
                </a:solidFill>
                <a:effectLst/>
                <a:uLnTx/>
                <a:uFillTx/>
                <a:latin typeface="+mj-lt"/>
                <a:ea typeface="+mj-ea"/>
                <a:cs typeface="+mj-cs"/>
              </a:rPr>
              <a:t>Abordagem </a:t>
            </a:r>
            <a:r>
              <a:rPr kumimoji="0" lang="pt-BR" altLang="pt-BR" sz="2800" b="1" i="0" u="none" strike="noStrike" kern="1200" cap="none" spc="0" normalizeH="0" baseline="0" noProof="0" dirty="0" err="1">
                <a:ln>
                  <a:noFill/>
                </a:ln>
                <a:solidFill>
                  <a:schemeClr val="tx1"/>
                </a:solidFill>
                <a:effectLst/>
                <a:uLnTx/>
                <a:uFillTx/>
                <a:latin typeface="+mj-lt"/>
                <a:ea typeface="+mj-ea"/>
                <a:cs typeface="+mj-cs"/>
              </a:rPr>
              <a:t>Bottom-up</a:t>
            </a:r>
            <a:r>
              <a:rPr kumimoji="0" lang="pt-BR" altLang="pt-BR" sz="2800" b="1" i="0" u="none" strike="noStrike" kern="1200" cap="none" spc="0" normalizeH="0" baseline="0" noProof="0" dirty="0">
                <a:ln>
                  <a:noFill/>
                </a:ln>
                <a:solidFill>
                  <a:schemeClr val="tx1"/>
                </a:solidFill>
                <a:effectLst/>
                <a:uLnTx/>
                <a:uFillTx/>
                <a:latin typeface="+mj-lt"/>
                <a:ea typeface="+mj-ea"/>
                <a:cs typeface="+mj-cs"/>
              </a:rPr>
              <a:t> - </a:t>
            </a:r>
            <a:r>
              <a:rPr kumimoji="0" lang="pt-BR" altLang="pt-BR" sz="2800" b="1" i="0" u="none" strike="noStrike" kern="1200" cap="none" spc="0" normalizeH="0" baseline="0" noProof="0" dirty="0" err="1">
                <a:ln>
                  <a:noFill/>
                </a:ln>
                <a:solidFill>
                  <a:schemeClr val="tx1"/>
                </a:solidFill>
                <a:effectLst/>
                <a:uLnTx/>
                <a:uFillTx/>
                <a:latin typeface="+mj-lt"/>
                <a:ea typeface="+mj-ea"/>
                <a:cs typeface="+mj-cs"/>
              </a:rPr>
              <a:t>Kimball</a:t>
            </a:r>
            <a:endParaRPr kumimoji="0" lang="pt-BR" altLang="pt-BR" sz="2800" b="1"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spTree>
    <p:custDataLst>
      <p:tags r:id="rId1"/>
    </p:custDataLst>
    <p:extLst>
      <p:ext uri="{BB962C8B-B14F-4D97-AF65-F5344CB8AC3E}">
        <p14:creationId xmlns:p14="http://schemas.microsoft.com/office/powerpoint/2010/main" val="91769426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8519" y="692696"/>
            <a:ext cx="8232594" cy="6165304"/>
          </a:xfrm>
          <a:prstGeom prst="rect">
            <a:avLst/>
          </a:prstGeom>
          <a:noFill/>
          <a:ln w="9525">
            <a:noFill/>
            <a:miter lim="800000"/>
            <a:headEnd/>
            <a:tailEnd/>
          </a:ln>
        </p:spPr>
      </p:pic>
      <p:sp>
        <p:nvSpPr>
          <p:cNvPr id="5" name="CaixaDeTexto 4"/>
          <p:cNvSpPr txBox="1"/>
          <p:nvPr/>
        </p:nvSpPr>
        <p:spPr>
          <a:xfrm>
            <a:off x="-36512" y="87015"/>
            <a:ext cx="6732240" cy="461665"/>
          </a:xfrm>
          <a:prstGeom prst="rect">
            <a:avLst/>
          </a:prstGeom>
          <a:noFill/>
        </p:spPr>
        <p:txBody>
          <a:bodyPr wrap="square" rtlCol="0">
            <a:spAutoFit/>
          </a:bodyPr>
          <a:lstStyle/>
          <a:p>
            <a:r>
              <a:rPr lang="pt-BR" sz="2400" b="1" dirty="0"/>
              <a:t>BI do ponto de vista técnico</a:t>
            </a:r>
          </a:p>
        </p:txBody>
      </p:sp>
    </p:spTree>
    <p:extLst>
      <p:ext uri="{BB962C8B-B14F-4D97-AF65-F5344CB8AC3E}">
        <p14:creationId xmlns:p14="http://schemas.microsoft.com/office/powerpoint/2010/main" val="1459459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4294967295"/>
            <p:custDataLst>
              <p:tags r:id="rId2"/>
            </p:custDataLst>
          </p:nvPr>
        </p:nvSpPr>
        <p:spPr>
          <a:xfrm>
            <a:off x="0" y="908050"/>
            <a:ext cx="8401050" cy="4310063"/>
          </a:xfrm>
        </p:spPr>
        <p:txBody>
          <a:bodyPr>
            <a:noAutofit/>
          </a:bodyPr>
          <a:lstStyle/>
          <a:p>
            <a:pPr marL="0" indent="0" algn="just" eaLnBrk="1" hangingPunct="1">
              <a:buFont typeface="Wingdings" pitchFamily="2" charset="2"/>
              <a:buNone/>
              <a:defRPr/>
            </a:pPr>
            <a:r>
              <a:rPr lang="en-US" altLang="pt-BR" sz="2000" dirty="0">
                <a:latin typeface="Arial" panose="020B0604020202020204" pitchFamily="34" charset="0"/>
                <a:cs typeface="Arial" panose="020B0604020202020204" pitchFamily="34" charset="0"/>
              </a:rPr>
              <a:t>VANTAGENS</a:t>
            </a:r>
            <a:endParaRPr lang="pt-BR" altLang="pt-BR" sz="2000" dirty="0">
              <a:latin typeface="Arial" panose="020B0604020202020204" pitchFamily="34" charset="0"/>
              <a:cs typeface="Arial" panose="020B0604020202020204" pitchFamily="34" charset="0"/>
            </a:endParaRPr>
          </a:p>
          <a:p>
            <a:pPr algn="just" eaLnBrk="1" hangingPunct="1">
              <a:buFont typeface="Wingdings" pitchFamily="2" charset="2"/>
              <a:buChar char="q"/>
              <a:defRPr/>
            </a:pPr>
            <a:r>
              <a:rPr lang="pt-BR" altLang="pt-BR" sz="2000" dirty="0">
                <a:latin typeface="Arial" panose="020B0604020202020204" pitchFamily="34" charset="0"/>
                <a:cs typeface="Arial" panose="020B0604020202020204" pitchFamily="34" charset="0"/>
              </a:rPr>
              <a:t>Implementação rápida</a:t>
            </a:r>
            <a:r>
              <a:rPr lang="pt-BR" altLang="pt-BR" sz="2000" b="0" dirty="0">
                <a:latin typeface="Arial" panose="020B0604020202020204" pitchFamily="34" charset="0"/>
                <a:cs typeface="Arial" panose="020B0604020202020204" pitchFamily="34" charset="0"/>
              </a:rPr>
              <a:t>: a implementação dos </a:t>
            </a:r>
            <a:r>
              <a:rPr lang="pt-BR" altLang="pt-BR" sz="2000" b="0" dirty="0" err="1">
                <a:latin typeface="Arial" panose="020B0604020202020204" pitchFamily="34" charset="0"/>
                <a:cs typeface="Arial" panose="020B0604020202020204" pitchFamily="34" charset="0"/>
              </a:rPr>
              <a:t>DMs</a:t>
            </a:r>
            <a:r>
              <a:rPr lang="pt-BR" altLang="pt-BR" sz="2000" b="0" dirty="0">
                <a:latin typeface="Arial" panose="020B0604020202020204" pitchFamily="34" charset="0"/>
                <a:cs typeface="Arial" panose="020B0604020202020204" pitchFamily="34" charset="0"/>
              </a:rPr>
              <a:t> é altamente direcionada, permitindo um rápido desenvolvimento</a:t>
            </a:r>
          </a:p>
          <a:p>
            <a:pPr marL="0" indent="0" algn="just" eaLnBrk="1" hangingPunct="1">
              <a:buFont typeface="Wingdings" pitchFamily="2" charset="2"/>
              <a:buNone/>
              <a:defRPr/>
            </a:pPr>
            <a:endParaRPr lang="pt-BR" altLang="pt-BR" sz="2000" b="0" dirty="0">
              <a:latin typeface="Arial" panose="020B0604020202020204" pitchFamily="34" charset="0"/>
              <a:cs typeface="Arial" panose="020B0604020202020204" pitchFamily="34" charset="0"/>
            </a:endParaRPr>
          </a:p>
          <a:p>
            <a:pPr algn="just" eaLnBrk="1" hangingPunct="1">
              <a:buFont typeface="Wingdings" pitchFamily="2" charset="2"/>
              <a:buChar char="q"/>
              <a:defRPr/>
            </a:pPr>
            <a:r>
              <a:rPr lang="pt-BR" altLang="pt-BR" sz="2000" dirty="0">
                <a:latin typeface="Arial" panose="020B0604020202020204" pitchFamily="34" charset="0"/>
                <a:cs typeface="Arial" panose="020B0604020202020204" pitchFamily="34" charset="0"/>
              </a:rPr>
              <a:t>Retorno rápido</a:t>
            </a:r>
            <a:r>
              <a:rPr lang="pt-BR" altLang="pt-BR" sz="2000" b="0" dirty="0">
                <a:latin typeface="Arial" panose="020B0604020202020204" pitchFamily="34" charset="0"/>
                <a:cs typeface="Arial" panose="020B0604020202020204" pitchFamily="34" charset="0"/>
              </a:rPr>
              <a:t>: a arquitetura baseada em Data Mart com incremento demonstra rapidamente o seu valor.</a:t>
            </a:r>
          </a:p>
          <a:p>
            <a:pPr marL="0" indent="0" algn="just" eaLnBrk="1" hangingPunct="1">
              <a:buFont typeface="Wingdings" pitchFamily="2" charset="2"/>
              <a:buNone/>
              <a:defRPr/>
            </a:pPr>
            <a:endParaRPr lang="pt-BR" altLang="pt-BR" sz="2000" b="0" dirty="0">
              <a:latin typeface="Arial" panose="020B0604020202020204" pitchFamily="34" charset="0"/>
              <a:cs typeface="Arial" panose="020B0604020202020204" pitchFamily="34" charset="0"/>
            </a:endParaRPr>
          </a:p>
          <a:p>
            <a:pPr algn="just" eaLnBrk="1" hangingPunct="1">
              <a:buFont typeface="Wingdings" pitchFamily="2" charset="2"/>
              <a:buChar char="q"/>
              <a:defRPr/>
            </a:pPr>
            <a:r>
              <a:rPr lang="pt-BR" altLang="pt-BR" sz="2000" dirty="0">
                <a:latin typeface="Arial" panose="020B0604020202020204" pitchFamily="34" charset="0"/>
                <a:cs typeface="Arial" panose="020B0604020202020204" pitchFamily="34" charset="0"/>
              </a:rPr>
              <a:t>Manutenção do enfoque da equipe</a:t>
            </a:r>
            <a:r>
              <a:rPr lang="pt-BR" altLang="pt-BR" sz="2000" b="0" dirty="0">
                <a:latin typeface="Arial" panose="020B0604020202020204" pitchFamily="34" charset="0"/>
                <a:cs typeface="Arial" panose="020B0604020202020204" pitchFamily="34" charset="0"/>
              </a:rPr>
              <a:t>: </a:t>
            </a:r>
            <a:r>
              <a:rPr lang="pt-BR" altLang="pt-BR" sz="2000" b="0" dirty="0" err="1">
                <a:latin typeface="Arial" panose="020B0604020202020204" pitchFamily="34" charset="0"/>
                <a:cs typeface="Arial" panose="020B0604020202020204" pitchFamily="34" charset="0"/>
              </a:rPr>
              <a:t>DMs</a:t>
            </a:r>
            <a:r>
              <a:rPr lang="pt-BR" altLang="pt-BR" sz="2000" b="0" dirty="0">
                <a:latin typeface="Arial" panose="020B0604020202020204" pitchFamily="34" charset="0"/>
                <a:cs typeface="Arial" panose="020B0604020202020204" pitchFamily="34" charset="0"/>
              </a:rPr>
              <a:t> incrementais permitem que os principais negócios sejam enfocados, sem gastos em áreas não essenciais.</a:t>
            </a:r>
          </a:p>
          <a:p>
            <a:pPr marL="0" indent="0" algn="just" eaLnBrk="1" hangingPunct="1">
              <a:buFont typeface="Wingdings" pitchFamily="2" charset="2"/>
              <a:buNone/>
              <a:defRPr/>
            </a:pPr>
            <a:endParaRPr lang="pt-BR" altLang="pt-BR" sz="2000" b="0" dirty="0">
              <a:latin typeface="Arial" panose="020B0604020202020204" pitchFamily="34" charset="0"/>
              <a:cs typeface="Arial" panose="020B0604020202020204" pitchFamily="34" charset="0"/>
            </a:endParaRPr>
          </a:p>
          <a:p>
            <a:pPr algn="just" eaLnBrk="1" hangingPunct="1">
              <a:buFont typeface="Wingdings" pitchFamily="2" charset="2"/>
              <a:buChar char="q"/>
              <a:defRPr/>
            </a:pPr>
            <a:r>
              <a:rPr lang="pt-BR" altLang="pt-BR" sz="2000" dirty="0">
                <a:latin typeface="Arial" panose="020B0604020202020204" pitchFamily="34" charset="0"/>
                <a:cs typeface="Arial" panose="020B0604020202020204" pitchFamily="34" charset="0"/>
              </a:rPr>
              <a:t>Herança incremental</a:t>
            </a:r>
            <a:r>
              <a:rPr lang="pt-BR" altLang="pt-BR" sz="2000" b="0" dirty="0">
                <a:latin typeface="Arial" panose="020B0604020202020204" pitchFamily="34" charset="0"/>
                <a:cs typeface="Arial" panose="020B0604020202020204" pitchFamily="34" charset="0"/>
              </a:rPr>
              <a:t>: </a:t>
            </a:r>
            <a:r>
              <a:rPr lang="pt-BR" altLang="pt-BR" sz="2000" b="0" dirty="0" err="1">
                <a:latin typeface="Arial" panose="020B0604020202020204" pitchFamily="34" charset="0"/>
                <a:cs typeface="Arial" panose="020B0604020202020204" pitchFamily="34" charset="0"/>
              </a:rPr>
              <a:t>DMs</a:t>
            </a:r>
            <a:r>
              <a:rPr lang="pt-BR" altLang="pt-BR" sz="2000" b="0" dirty="0">
                <a:latin typeface="Arial" panose="020B0604020202020204" pitchFamily="34" charset="0"/>
                <a:cs typeface="Arial" panose="020B0604020202020204" pitchFamily="34" charset="0"/>
              </a:rPr>
              <a:t> incrementais obrigam a entrega de recursos de informação passo a passo, o que permite à equipe aprender reduzindo riscos.</a:t>
            </a:r>
          </a:p>
        </p:txBody>
      </p:sp>
      <p:sp>
        <p:nvSpPr>
          <p:cNvPr id="4" name="Rectangle 2"/>
          <p:cNvSpPr txBox="1">
            <a:spLocks noChangeArrowheads="1"/>
          </p:cNvSpPr>
          <p:nvPr>
            <p:custDataLst>
              <p:tags r:id="rId3"/>
            </p:custDataLst>
          </p:nvPr>
        </p:nvSpPr>
        <p:spPr>
          <a:xfrm>
            <a:off x="179512" y="-2341"/>
            <a:ext cx="6472238" cy="72548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altLang="pt-BR" sz="2800" b="0" i="0" u="none" strike="noStrike" kern="1200" cap="none" spc="0" normalizeH="0" baseline="0" noProof="0" dirty="0">
                <a:ln>
                  <a:noFill/>
                </a:ln>
                <a:solidFill>
                  <a:schemeClr val="tx1"/>
                </a:solidFill>
                <a:effectLst/>
                <a:uLnTx/>
                <a:uFillTx/>
                <a:latin typeface="+mj-lt"/>
                <a:ea typeface="+mj-ea"/>
                <a:cs typeface="+mj-cs"/>
              </a:rPr>
              <a:t>Abordagem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Bottom-up</a:t>
            </a:r>
            <a:r>
              <a:rPr kumimoji="0" lang="pt-BR" altLang="pt-BR" sz="2800" b="0" i="0" u="none" strike="noStrike" kern="1200" cap="none" spc="0" normalizeH="0" baseline="0" noProof="0" dirty="0">
                <a:ln>
                  <a:noFill/>
                </a:ln>
                <a:solidFill>
                  <a:schemeClr val="tx1"/>
                </a:solidFill>
                <a:effectLst/>
                <a:uLnTx/>
                <a:uFillTx/>
                <a:latin typeface="+mj-lt"/>
                <a:ea typeface="+mj-ea"/>
                <a:cs typeface="+mj-cs"/>
              </a:rPr>
              <a:t> -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Kimball</a:t>
            </a:r>
            <a:endParaRPr kumimoji="0" lang="pt-BR" altLang="pt-BR" sz="2800" b="0"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pic>
        <p:nvPicPr>
          <p:cNvPr id="5" name="Picture 10" descr="http://www.dayainterview.com/image/ralph_kimball.jpg">
            <a:hlinkClick r:id="rId6"/>
          </p:cNvPr>
          <p:cNvPicPr>
            <a:picLocks noChangeAspect="1" noChangeArrowheads="1"/>
          </p:cNvPicPr>
          <p:nvPr/>
        </p:nvPicPr>
        <p:blipFill>
          <a:blip r:embed="rId7" cstate="print"/>
          <a:srcRect/>
          <a:stretch>
            <a:fillRect/>
          </a:stretch>
        </p:blipFill>
        <p:spPr bwMode="auto">
          <a:xfrm>
            <a:off x="0" y="5661248"/>
            <a:ext cx="920386" cy="119675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87673326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4294967295"/>
            <p:custDataLst>
              <p:tags r:id="rId2"/>
            </p:custDataLst>
          </p:nvPr>
        </p:nvSpPr>
        <p:spPr>
          <a:xfrm>
            <a:off x="0" y="809625"/>
            <a:ext cx="8642350" cy="4681538"/>
          </a:xfrm>
        </p:spPr>
        <p:txBody>
          <a:bodyPr>
            <a:noAutofit/>
          </a:bodyPr>
          <a:lstStyle/>
          <a:p>
            <a:pPr marL="0" indent="0" algn="just">
              <a:buFont typeface="Wingdings" pitchFamily="2" charset="2"/>
              <a:buNone/>
              <a:defRPr/>
            </a:pPr>
            <a:r>
              <a:rPr lang="pt-BR" sz="2400" dirty="0">
                <a:latin typeface="+mj-lt"/>
              </a:rPr>
              <a:t>DESVANTAGENS</a:t>
            </a:r>
            <a:r>
              <a:rPr lang="pt-BR" sz="2400" b="0" dirty="0">
                <a:latin typeface="+mj-lt"/>
              </a:rPr>
              <a:t>:</a:t>
            </a:r>
          </a:p>
          <a:p>
            <a:pPr algn="just">
              <a:defRPr/>
            </a:pPr>
            <a:r>
              <a:rPr lang="pt-BR" sz="2400" dirty="0">
                <a:latin typeface="+mj-lt"/>
                <a:cs typeface="Arial" panose="020B0604020202020204" pitchFamily="34" charset="0"/>
              </a:rPr>
              <a:t>Perigos de </a:t>
            </a:r>
            <a:r>
              <a:rPr lang="pt-BR" sz="2400" dirty="0" err="1">
                <a:latin typeface="+mj-lt"/>
                <a:cs typeface="Arial" panose="020B0604020202020204" pitchFamily="34" charset="0"/>
              </a:rPr>
              <a:t>legamarts</a:t>
            </a:r>
            <a:r>
              <a:rPr lang="pt-BR" sz="2400" b="0" dirty="0">
                <a:latin typeface="+mj-lt"/>
                <a:cs typeface="Arial" panose="020B0604020202020204" pitchFamily="34" charset="0"/>
              </a:rPr>
              <a:t>: </a:t>
            </a:r>
            <a:r>
              <a:rPr lang="pt-BR" sz="2400" b="0" dirty="0" err="1">
                <a:latin typeface="+mj-lt"/>
                <a:cs typeface="Arial" panose="020B0604020202020204" pitchFamily="34" charset="0"/>
              </a:rPr>
              <a:t>DMs</a:t>
            </a:r>
            <a:r>
              <a:rPr lang="pt-BR" sz="2400" b="0" dirty="0">
                <a:latin typeface="+mj-lt"/>
                <a:cs typeface="Arial" panose="020B0604020202020204" pitchFamily="34" charset="0"/>
              </a:rPr>
              <a:t> independentes </a:t>
            </a:r>
            <a:r>
              <a:rPr lang="pt-BR" sz="2400" b="0" dirty="0" err="1">
                <a:latin typeface="+mj-lt"/>
                <a:cs typeface="Arial" panose="020B0604020202020204" pitchFamily="34" charset="0"/>
              </a:rPr>
              <a:t>transform-se</a:t>
            </a:r>
            <a:r>
              <a:rPr lang="pt-BR" sz="2400" b="0" dirty="0">
                <a:latin typeface="+mj-lt"/>
                <a:cs typeface="Arial" panose="020B0604020202020204" pitchFamily="34" charset="0"/>
              </a:rPr>
              <a:t> em </a:t>
            </a:r>
            <a:r>
              <a:rPr lang="pt-BR" sz="2400" b="0" dirty="0" err="1">
                <a:latin typeface="+mj-lt"/>
                <a:cs typeface="Arial" panose="020B0604020202020204" pitchFamily="34" charset="0"/>
              </a:rPr>
              <a:t>legamarts</a:t>
            </a:r>
            <a:r>
              <a:rPr lang="pt-BR" sz="2400" b="0" dirty="0">
                <a:latin typeface="+mj-lt"/>
                <a:cs typeface="Arial" panose="020B0604020202020204" pitchFamily="34" charset="0"/>
              </a:rPr>
              <a:t> que dificultam, quando não inviabilizam, futuras integrações.</a:t>
            </a:r>
          </a:p>
          <a:p>
            <a:pPr algn="just">
              <a:defRPr/>
            </a:pPr>
            <a:r>
              <a:rPr lang="pt-BR" sz="2400" dirty="0">
                <a:latin typeface="+mj-lt"/>
                <a:cs typeface="Arial" panose="020B0604020202020204" pitchFamily="34" charset="0"/>
              </a:rPr>
              <a:t>Desafio com sistemas transacionais</a:t>
            </a:r>
            <a:r>
              <a:rPr lang="pt-BR" sz="2400" b="0" dirty="0">
                <a:latin typeface="+mj-lt"/>
                <a:cs typeface="Arial" panose="020B0604020202020204" pitchFamily="34" charset="0"/>
              </a:rPr>
              <a:t>: Com uma estrutura de múltiplos Data </a:t>
            </a:r>
            <a:r>
              <a:rPr lang="pt-BR" sz="2400" b="0" dirty="0" err="1">
                <a:latin typeface="+mj-lt"/>
                <a:cs typeface="Arial" panose="020B0604020202020204" pitchFamily="34" charset="0"/>
              </a:rPr>
              <a:t>Marts</a:t>
            </a:r>
            <a:r>
              <a:rPr lang="pt-BR" sz="2400" b="0" dirty="0">
                <a:latin typeface="+mj-lt"/>
                <a:cs typeface="Arial" panose="020B0604020202020204" pitchFamily="34" charset="0"/>
              </a:rPr>
              <a:t>, o processo de extração pode se tornar crítico na interferência junto aos sistemas transacionais, devendo então sofrer um processo de gestão mais amplo e metodológico.</a:t>
            </a:r>
          </a:p>
          <a:p>
            <a:pPr algn="just">
              <a:defRPr/>
            </a:pPr>
            <a:r>
              <a:rPr lang="pt-BR" sz="2400" dirty="0">
                <a:latin typeface="+mj-lt"/>
                <a:cs typeface="Arial" panose="020B0604020202020204" pitchFamily="34" charset="0"/>
              </a:rPr>
              <a:t>Administrar e coordenar múltiplas equipes</a:t>
            </a:r>
            <a:r>
              <a:rPr lang="pt-BR" sz="2400" b="0" dirty="0">
                <a:latin typeface="+mj-lt"/>
                <a:cs typeface="Arial" panose="020B0604020202020204" pitchFamily="34" charset="0"/>
              </a:rPr>
              <a:t>: normalmente essa abordagem emprega o desenvolvimento de </a:t>
            </a:r>
            <a:r>
              <a:rPr lang="pt-BR" sz="2400" b="0" dirty="0" err="1">
                <a:latin typeface="+mj-lt"/>
                <a:cs typeface="Arial" panose="020B0604020202020204" pitchFamily="34" charset="0"/>
              </a:rPr>
              <a:t>DMs</a:t>
            </a:r>
            <a:r>
              <a:rPr lang="pt-BR" sz="2400" b="0" dirty="0">
                <a:latin typeface="+mj-lt"/>
                <a:cs typeface="Arial" panose="020B0604020202020204" pitchFamily="34" charset="0"/>
              </a:rPr>
              <a:t> em paralelo.</a:t>
            </a:r>
          </a:p>
          <a:p>
            <a:pPr marL="342900" lvl="1" indent="-342900" algn="just">
              <a:buFont typeface="Wingdings" panose="05000000000000000000" pitchFamily="2" charset="2"/>
              <a:buChar char="§"/>
              <a:defRPr/>
            </a:pPr>
            <a:r>
              <a:rPr lang="pt-BR" altLang="pt-BR" sz="2400" dirty="0">
                <a:latin typeface="+mj-lt"/>
                <a:ea typeface="+mn-ea"/>
                <a:cs typeface="Arial" panose="020B0604020202020204" pitchFamily="34" charset="0"/>
              </a:rPr>
              <a:t>Ausência de padrões únicos de </a:t>
            </a:r>
            <a:r>
              <a:rPr lang="pt-BR" altLang="pt-BR" sz="2400" dirty="0" err="1">
                <a:latin typeface="+mj-lt"/>
                <a:ea typeface="+mn-ea"/>
                <a:cs typeface="Arial" panose="020B0604020202020204" pitchFamily="34" charset="0"/>
              </a:rPr>
              <a:t>metadados</a:t>
            </a:r>
            <a:endParaRPr lang="pt-BR" altLang="pt-BR" sz="2400" dirty="0">
              <a:latin typeface="+mj-lt"/>
              <a:ea typeface="+mn-ea"/>
              <a:cs typeface="Arial" panose="020B0604020202020204" pitchFamily="34" charset="0"/>
            </a:endParaRPr>
          </a:p>
          <a:p>
            <a:pPr algn="just">
              <a:buFont typeface="Wingdings" pitchFamily="2" charset="2"/>
              <a:buChar char="q"/>
              <a:defRPr/>
            </a:pPr>
            <a:endParaRPr lang="en-US" altLang="pt-BR" sz="2400" b="0" dirty="0">
              <a:solidFill>
                <a:schemeClr val="bg2"/>
              </a:solidFill>
              <a:latin typeface="+mj-lt"/>
              <a:cs typeface="Arial" panose="020B0604020202020204" pitchFamily="34" charset="0"/>
            </a:endParaRPr>
          </a:p>
          <a:p>
            <a:pPr algn="just">
              <a:buFont typeface="Wingdings" pitchFamily="2" charset="2"/>
              <a:buChar char="q"/>
              <a:defRPr/>
            </a:pPr>
            <a:endParaRPr lang="pt-BR" altLang="pt-BR" sz="2400" b="0" dirty="0">
              <a:solidFill>
                <a:schemeClr val="bg2"/>
              </a:solidFill>
              <a:latin typeface="+mj-lt"/>
              <a:cs typeface="Arial" panose="020B0604020202020204" pitchFamily="34" charset="0"/>
            </a:endParaRPr>
          </a:p>
        </p:txBody>
      </p:sp>
      <p:pic>
        <p:nvPicPr>
          <p:cNvPr id="4" name="Picture 10" descr="http://www.dayainterview.com/image/ralph_kimball.jpg">
            <a:hlinkClick r:id="rId6"/>
          </p:cNvPr>
          <p:cNvPicPr>
            <a:picLocks noChangeAspect="1" noChangeArrowheads="1"/>
          </p:cNvPicPr>
          <p:nvPr/>
        </p:nvPicPr>
        <p:blipFill>
          <a:blip r:embed="rId7" cstate="print"/>
          <a:srcRect/>
          <a:stretch>
            <a:fillRect/>
          </a:stretch>
        </p:blipFill>
        <p:spPr bwMode="auto">
          <a:xfrm>
            <a:off x="0" y="5661248"/>
            <a:ext cx="920386" cy="1196752"/>
          </a:xfrm>
          <a:prstGeom prst="rect">
            <a:avLst/>
          </a:prstGeom>
          <a:noFill/>
          <a:ln w="9525">
            <a:noFill/>
            <a:miter lim="800000"/>
            <a:headEnd/>
            <a:tailEnd/>
          </a:ln>
        </p:spPr>
      </p:pic>
      <p:sp>
        <p:nvSpPr>
          <p:cNvPr id="5" name="Rectangle 2"/>
          <p:cNvSpPr txBox="1">
            <a:spLocks noChangeArrowheads="1"/>
          </p:cNvSpPr>
          <p:nvPr>
            <p:custDataLst>
              <p:tags r:id="rId3"/>
            </p:custDataLst>
          </p:nvPr>
        </p:nvSpPr>
        <p:spPr>
          <a:xfrm>
            <a:off x="0" y="-18078"/>
            <a:ext cx="6472238" cy="72548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altLang="pt-BR" sz="2800" b="0" i="0" u="none" strike="noStrike" kern="1200" cap="none" spc="0" normalizeH="0" baseline="0" noProof="0" dirty="0">
                <a:ln>
                  <a:noFill/>
                </a:ln>
                <a:solidFill>
                  <a:schemeClr val="tx1"/>
                </a:solidFill>
                <a:effectLst/>
                <a:uLnTx/>
                <a:uFillTx/>
                <a:latin typeface="+mj-lt"/>
                <a:ea typeface="+mj-ea"/>
                <a:cs typeface="+mj-cs"/>
              </a:rPr>
              <a:t>Abordagem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Bottom-up</a:t>
            </a:r>
            <a:r>
              <a:rPr kumimoji="0" lang="pt-BR" altLang="pt-BR" sz="2800" b="0" i="0" u="none" strike="noStrike" kern="1200" cap="none" spc="0" normalizeH="0" baseline="0" noProof="0" dirty="0">
                <a:ln>
                  <a:noFill/>
                </a:ln>
                <a:solidFill>
                  <a:schemeClr val="tx1"/>
                </a:solidFill>
                <a:effectLst/>
                <a:uLnTx/>
                <a:uFillTx/>
                <a:latin typeface="+mj-lt"/>
                <a:ea typeface="+mj-ea"/>
                <a:cs typeface="+mj-cs"/>
              </a:rPr>
              <a:t> -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Kimball</a:t>
            </a:r>
            <a:endParaRPr kumimoji="0" lang="pt-BR" altLang="pt-BR" sz="2800" b="0"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spTree>
    <p:custDataLst>
      <p:tags r:id="rId1"/>
    </p:custDataLst>
    <p:extLst>
      <p:ext uri="{BB962C8B-B14F-4D97-AF65-F5344CB8AC3E}">
        <p14:creationId xmlns:p14="http://schemas.microsoft.com/office/powerpoint/2010/main" val="27324510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AutoShape 2"/>
          <p:cNvSpPr>
            <a:spLocks noChangeArrowheads="1"/>
          </p:cNvSpPr>
          <p:nvPr/>
        </p:nvSpPr>
        <p:spPr bwMode="blackGray">
          <a:xfrm>
            <a:off x="5165725" y="4619625"/>
            <a:ext cx="981075" cy="830263"/>
          </a:xfrm>
          <a:prstGeom prst="flowChartMagneticDisk">
            <a:avLst/>
          </a:prstGeom>
          <a:gradFill rotWithShape="0">
            <a:gsLst>
              <a:gs pos="0">
                <a:srgbClr val="FBEAC7"/>
              </a:gs>
              <a:gs pos="17999">
                <a:srgbClr val="FEE7F2"/>
              </a:gs>
              <a:gs pos="36000">
                <a:srgbClr val="FAC77D"/>
              </a:gs>
              <a:gs pos="61000">
                <a:srgbClr val="FBA97D"/>
              </a:gs>
              <a:gs pos="82001">
                <a:srgbClr val="FBD49C"/>
              </a:gs>
              <a:gs pos="100000">
                <a:srgbClr val="FEE7F2"/>
              </a:gs>
            </a:gsLst>
            <a:lin ang="0"/>
          </a:gradFill>
          <a:ln w="12700" cap="sq">
            <a:solidFill>
              <a:schemeClr val="tx1"/>
            </a:solidFill>
            <a:round/>
            <a:headEnd type="none" w="sm" len="sm"/>
            <a:tailEnd type="none" w="sm" len="sm"/>
          </a:ln>
        </p:spPr>
        <p:txBody>
          <a:bodyPr wrap="none" anchor="ctr"/>
          <a:lstStyle/>
          <a:p>
            <a:pPr algn="ctr"/>
            <a:r>
              <a:rPr lang="pt-BR" altLang="pt-BR" sz="1600" i="1" dirty="0" err="1">
                <a:latin typeface="Calibri" pitchFamily="34" charset="0"/>
              </a:rPr>
              <a:t>Dmart</a:t>
            </a:r>
            <a:r>
              <a:rPr lang="pt-BR" altLang="pt-BR" sz="1600" i="1" dirty="0">
                <a:latin typeface="Calibri" pitchFamily="34" charset="0"/>
              </a:rPr>
              <a:t> N</a:t>
            </a:r>
          </a:p>
        </p:txBody>
      </p:sp>
      <p:sp>
        <p:nvSpPr>
          <p:cNvPr id="51209" name="AutoShape 3"/>
          <p:cNvSpPr>
            <a:spLocks noChangeArrowheads="1"/>
          </p:cNvSpPr>
          <p:nvPr/>
        </p:nvSpPr>
        <p:spPr bwMode="blackGray">
          <a:xfrm>
            <a:off x="5153025" y="2844800"/>
            <a:ext cx="942975" cy="692150"/>
          </a:xfrm>
          <a:prstGeom prst="flowChartMagneticDisk">
            <a:avLst/>
          </a:prstGeom>
          <a:gradFill rotWithShape="0">
            <a:gsLst>
              <a:gs pos="0">
                <a:srgbClr val="FBEAC7"/>
              </a:gs>
              <a:gs pos="17999">
                <a:srgbClr val="FEE7F2"/>
              </a:gs>
              <a:gs pos="36000">
                <a:srgbClr val="FAC77D"/>
              </a:gs>
              <a:gs pos="61000">
                <a:srgbClr val="FBA97D"/>
              </a:gs>
              <a:gs pos="82001">
                <a:srgbClr val="FBD49C"/>
              </a:gs>
              <a:gs pos="100000">
                <a:srgbClr val="FEE7F2"/>
              </a:gs>
            </a:gsLst>
            <a:lin ang="0"/>
          </a:gradFill>
          <a:ln w="12700" cap="sq">
            <a:solidFill>
              <a:schemeClr val="tx1"/>
            </a:solidFill>
            <a:round/>
            <a:headEnd type="none" w="sm" len="sm"/>
            <a:tailEnd type="none" w="sm" len="sm"/>
          </a:ln>
        </p:spPr>
        <p:txBody>
          <a:bodyPr wrap="none" anchor="ctr"/>
          <a:lstStyle/>
          <a:p>
            <a:pPr algn="ctr"/>
            <a:r>
              <a:rPr lang="pt-BR" altLang="pt-BR" sz="1600" i="1" dirty="0" err="1">
                <a:latin typeface="Calibri" pitchFamily="34" charset="0"/>
              </a:rPr>
              <a:t>Dmart</a:t>
            </a:r>
            <a:r>
              <a:rPr lang="pt-BR" altLang="pt-BR" sz="1600" i="1" dirty="0">
                <a:latin typeface="Calibri" pitchFamily="34" charset="0"/>
              </a:rPr>
              <a:t> 2</a:t>
            </a:r>
          </a:p>
        </p:txBody>
      </p:sp>
      <p:sp>
        <p:nvSpPr>
          <p:cNvPr id="51210" name="AutoShape 4"/>
          <p:cNvSpPr>
            <a:spLocks noChangeArrowheads="1"/>
          </p:cNvSpPr>
          <p:nvPr/>
        </p:nvSpPr>
        <p:spPr bwMode="blackGray">
          <a:xfrm>
            <a:off x="5103813" y="1762125"/>
            <a:ext cx="1041400" cy="781050"/>
          </a:xfrm>
          <a:prstGeom prst="flowChartMagneticDisk">
            <a:avLst/>
          </a:prstGeom>
          <a:gradFill rotWithShape="0">
            <a:gsLst>
              <a:gs pos="0">
                <a:srgbClr val="FBEAC7"/>
              </a:gs>
              <a:gs pos="17999">
                <a:srgbClr val="FEE7F2"/>
              </a:gs>
              <a:gs pos="36000">
                <a:srgbClr val="FAC77D"/>
              </a:gs>
              <a:gs pos="61000">
                <a:srgbClr val="FBA97D"/>
              </a:gs>
              <a:gs pos="82001">
                <a:srgbClr val="FBD49C"/>
              </a:gs>
              <a:gs pos="100000">
                <a:srgbClr val="FEE7F2"/>
              </a:gs>
            </a:gsLst>
            <a:lin ang="0"/>
          </a:gradFill>
          <a:ln w="12700" cap="sq">
            <a:solidFill>
              <a:schemeClr val="tx1"/>
            </a:solidFill>
            <a:round/>
            <a:headEnd type="none" w="sm" len="sm"/>
            <a:tailEnd type="none" w="sm" len="sm"/>
          </a:ln>
        </p:spPr>
        <p:txBody>
          <a:bodyPr wrap="none" anchor="ctr"/>
          <a:lstStyle/>
          <a:p>
            <a:pPr algn="ctr"/>
            <a:r>
              <a:rPr lang="pt-BR" altLang="pt-BR" sz="1600" i="1">
                <a:latin typeface="Calibri" pitchFamily="34" charset="0"/>
              </a:rPr>
              <a:t>Dmart 1</a:t>
            </a:r>
          </a:p>
        </p:txBody>
      </p:sp>
      <p:grpSp>
        <p:nvGrpSpPr>
          <p:cNvPr id="5" name="Group 6"/>
          <p:cNvGrpSpPr>
            <a:grpSpLocks/>
          </p:cNvGrpSpPr>
          <p:nvPr/>
        </p:nvGrpSpPr>
        <p:grpSpPr bwMode="auto">
          <a:xfrm>
            <a:off x="611188" y="1998663"/>
            <a:ext cx="1528762" cy="1027113"/>
            <a:chOff x="371" y="799"/>
            <a:chExt cx="963" cy="647"/>
          </a:xfrm>
          <a:solidFill>
            <a:srgbClr val="FF3300"/>
          </a:solidFill>
        </p:grpSpPr>
        <p:sp>
          <p:nvSpPr>
            <p:cNvPr id="51232" name="AutoShape 7"/>
            <p:cNvSpPr>
              <a:spLocks noChangeArrowheads="1"/>
            </p:cNvSpPr>
            <p:nvPr/>
          </p:nvSpPr>
          <p:spPr bwMode="blackGray">
            <a:xfrm>
              <a:off x="371" y="847"/>
              <a:ext cx="666" cy="474"/>
            </a:xfrm>
            <a:prstGeom prst="flowChartMagneticDisk">
              <a:avLst/>
            </a:prstGeom>
            <a:grp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rgbClr val="000000"/>
                </a:solidFill>
                <a:latin typeface="Calibri" panose="020F0502020204030204" pitchFamily="34" charset="0"/>
              </a:endParaRPr>
            </a:p>
          </p:txBody>
        </p:sp>
        <p:sp>
          <p:nvSpPr>
            <p:cNvPr id="51233" name="AutoShape 8"/>
            <p:cNvSpPr>
              <a:spLocks noChangeArrowheads="1"/>
            </p:cNvSpPr>
            <p:nvPr/>
          </p:nvSpPr>
          <p:spPr bwMode="blackGray">
            <a:xfrm>
              <a:off x="668" y="799"/>
              <a:ext cx="666" cy="474"/>
            </a:xfrm>
            <a:prstGeom prst="flowChartMagneticDisk">
              <a:avLst/>
            </a:prstGeom>
            <a:grp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rgbClr val="000000"/>
                </a:solidFill>
                <a:latin typeface="Calibri" panose="020F0502020204030204" pitchFamily="34" charset="0"/>
              </a:endParaRPr>
            </a:p>
          </p:txBody>
        </p:sp>
        <p:sp>
          <p:nvSpPr>
            <p:cNvPr id="51234" name="AutoShape 9"/>
            <p:cNvSpPr>
              <a:spLocks noChangeArrowheads="1"/>
            </p:cNvSpPr>
            <p:nvPr/>
          </p:nvSpPr>
          <p:spPr bwMode="blackGray">
            <a:xfrm>
              <a:off x="496" y="972"/>
              <a:ext cx="666" cy="474"/>
            </a:xfrm>
            <a:prstGeom prst="flowChartMagneticDisk">
              <a:avLst/>
            </a:prstGeom>
            <a:grp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rgbClr val="000000"/>
                </a:solidFill>
                <a:latin typeface="Calibri" panose="020F0502020204030204" pitchFamily="34" charset="0"/>
              </a:endParaRPr>
            </a:p>
          </p:txBody>
        </p:sp>
      </p:grpSp>
      <p:grpSp>
        <p:nvGrpSpPr>
          <p:cNvPr id="6" name="Group 10"/>
          <p:cNvGrpSpPr>
            <a:grpSpLocks/>
          </p:cNvGrpSpPr>
          <p:nvPr/>
        </p:nvGrpSpPr>
        <p:grpSpPr bwMode="auto">
          <a:xfrm rot="-1002223">
            <a:off x="3497263" y="1857375"/>
            <a:ext cx="1404937" cy="1128713"/>
            <a:chOff x="451" y="1962"/>
            <a:chExt cx="885" cy="711"/>
          </a:xfrm>
        </p:grpSpPr>
        <p:sp>
          <p:nvSpPr>
            <p:cNvPr id="69665" name="Rectangle 11"/>
            <p:cNvSpPr>
              <a:spLocks noChangeArrowheads="1"/>
            </p:cNvSpPr>
            <p:nvPr/>
          </p:nvSpPr>
          <p:spPr bwMode="blackGray">
            <a:xfrm>
              <a:off x="451" y="1962"/>
              <a:ext cx="885" cy="711"/>
            </a:xfrm>
            <a:prstGeom prst="rect">
              <a:avLst/>
            </a:prstGeom>
            <a:noFill/>
            <a:ln w="9525">
              <a:noFill/>
              <a:miter lim="800000"/>
              <a:headEnd/>
              <a:tailEnd/>
            </a:ln>
          </p:spPr>
          <p:txBody>
            <a:bodyPr/>
            <a:lstStyle/>
            <a:p>
              <a:pPr algn="ctr"/>
              <a:endParaRPr lang="pt-BR" altLang="pt-BR" sz="1800" i="1">
                <a:solidFill>
                  <a:srgbClr val="000000"/>
                </a:solidFill>
                <a:latin typeface="Calibri" pitchFamily="34" charset="0"/>
              </a:endParaRPr>
            </a:p>
          </p:txBody>
        </p:sp>
        <p:sp>
          <p:nvSpPr>
            <p:cNvPr id="69666" name="Freeform 12"/>
            <p:cNvSpPr>
              <a:spLocks/>
            </p:cNvSpPr>
            <p:nvPr/>
          </p:nvSpPr>
          <p:spPr bwMode="blackGray">
            <a:xfrm>
              <a:off x="455" y="1966"/>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p>
          </p:txBody>
        </p:sp>
        <p:sp>
          <p:nvSpPr>
            <p:cNvPr id="69667" name="Freeform 13"/>
            <p:cNvSpPr>
              <a:spLocks/>
            </p:cNvSpPr>
            <p:nvPr/>
          </p:nvSpPr>
          <p:spPr bwMode="blackGray">
            <a:xfrm>
              <a:off x="501" y="2027"/>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p>
          </p:txBody>
        </p:sp>
      </p:grpSp>
      <p:grpSp>
        <p:nvGrpSpPr>
          <p:cNvPr id="7" name="Group 14"/>
          <p:cNvGrpSpPr>
            <a:grpSpLocks/>
          </p:cNvGrpSpPr>
          <p:nvPr/>
        </p:nvGrpSpPr>
        <p:grpSpPr bwMode="auto">
          <a:xfrm rot="1302386" flipV="1">
            <a:off x="3498850" y="4102100"/>
            <a:ext cx="1404938" cy="1128713"/>
            <a:chOff x="1303" y="2658"/>
            <a:chExt cx="885" cy="711"/>
          </a:xfrm>
        </p:grpSpPr>
        <p:sp>
          <p:nvSpPr>
            <p:cNvPr id="69662" name="Rectangle 15"/>
            <p:cNvSpPr>
              <a:spLocks noChangeArrowheads="1"/>
            </p:cNvSpPr>
            <p:nvPr/>
          </p:nvSpPr>
          <p:spPr bwMode="blackGray">
            <a:xfrm>
              <a:off x="1303" y="2658"/>
              <a:ext cx="885" cy="711"/>
            </a:xfrm>
            <a:prstGeom prst="rect">
              <a:avLst/>
            </a:prstGeom>
            <a:noFill/>
            <a:ln w="9525">
              <a:noFill/>
              <a:miter lim="800000"/>
              <a:headEnd/>
              <a:tailEnd/>
            </a:ln>
          </p:spPr>
          <p:txBody>
            <a:bodyPr rot="10800000"/>
            <a:lstStyle/>
            <a:p>
              <a:pPr algn="ctr"/>
              <a:endParaRPr lang="pt-BR" altLang="pt-BR" sz="1800" i="1">
                <a:solidFill>
                  <a:srgbClr val="000000"/>
                </a:solidFill>
                <a:latin typeface="Calibri" pitchFamily="34" charset="0"/>
              </a:endParaRPr>
            </a:p>
          </p:txBody>
        </p:sp>
        <p:sp>
          <p:nvSpPr>
            <p:cNvPr id="69663" name="Freeform 16"/>
            <p:cNvSpPr>
              <a:spLocks/>
            </p:cNvSpPr>
            <p:nvPr/>
          </p:nvSpPr>
          <p:spPr bwMode="blackGray">
            <a:xfrm>
              <a:off x="1307" y="2662"/>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p>
          </p:txBody>
        </p:sp>
        <p:sp>
          <p:nvSpPr>
            <p:cNvPr id="69664" name="Freeform 17"/>
            <p:cNvSpPr>
              <a:spLocks/>
            </p:cNvSpPr>
            <p:nvPr/>
          </p:nvSpPr>
          <p:spPr bwMode="blackGray">
            <a:xfrm>
              <a:off x="1353" y="2723"/>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p>
          </p:txBody>
        </p:sp>
      </p:grpSp>
      <p:grpSp>
        <p:nvGrpSpPr>
          <p:cNvPr id="8" name="Group 18"/>
          <p:cNvGrpSpPr>
            <a:grpSpLocks/>
          </p:cNvGrpSpPr>
          <p:nvPr/>
        </p:nvGrpSpPr>
        <p:grpSpPr bwMode="auto">
          <a:xfrm>
            <a:off x="4017963" y="2946400"/>
            <a:ext cx="1069975" cy="881063"/>
            <a:chOff x="2202" y="1854"/>
            <a:chExt cx="674" cy="555"/>
          </a:xfrm>
        </p:grpSpPr>
        <p:sp>
          <p:nvSpPr>
            <p:cNvPr id="69659" name="Rectangle 19"/>
            <p:cNvSpPr>
              <a:spLocks noChangeArrowheads="1"/>
            </p:cNvSpPr>
            <p:nvPr/>
          </p:nvSpPr>
          <p:spPr bwMode="blackGray">
            <a:xfrm rot="5400000">
              <a:off x="2322" y="1803"/>
              <a:ext cx="504" cy="605"/>
            </a:xfrm>
            <a:prstGeom prst="rect">
              <a:avLst/>
            </a:prstGeom>
            <a:noFill/>
            <a:ln w="9525">
              <a:noFill/>
              <a:miter lim="800000"/>
              <a:headEnd/>
              <a:tailEnd/>
            </a:ln>
          </p:spPr>
          <p:txBody>
            <a:bodyPr rot="10800000" vert="eaVert"/>
            <a:lstStyle/>
            <a:p>
              <a:pPr algn="ctr"/>
              <a:endParaRPr lang="pt-BR" altLang="pt-BR" sz="1800" i="1">
                <a:solidFill>
                  <a:srgbClr val="000000"/>
                </a:solidFill>
                <a:latin typeface="Calibri" pitchFamily="34" charset="0"/>
              </a:endParaRPr>
            </a:p>
          </p:txBody>
        </p:sp>
        <p:sp>
          <p:nvSpPr>
            <p:cNvPr id="69660" name="Freeform 20"/>
            <p:cNvSpPr>
              <a:spLocks/>
            </p:cNvSpPr>
            <p:nvPr/>
          </p:nvSpPr>
          <p:spPr bwMode="blackGray">
            <a:xfrm rot="5400000">
              <a:off x="2252" y="1860"/>
              <a:ext cx="499" cy="599"/>
            </a:xfrm>
            <a:custGeom>
              <a:avLst/>
              <a:gdLst>
                <a:gd name="T0" fmla="*/ 0 w 1306"/>
                <a:gd name="T1" fmla="*/ 0 h 1792"/>
                <a:gd name="T2" fmla="*/ 0 w 1306"/>
                <a:gd name="T3" fmla="*/ 0 h 1792"/>
                <a:gd name="T4" fmla="*/ 0 w 1306"/>
                <a:gd name="T5" fmla="*/ 0 h 1792"/>
                <a:gd name="T6" fmla="*/ 0 w 1306"/>
                <a:gd name="T7" fmla="*/ 0 h 1792"/>
                <a:gd name="T8" fmla="*/ 0 w 1306"/>
                <a:gd name="T9" fmla="*/ 0 h 1792"/>
                <a:gd name="T10" fmla="*/ 0 w 1306"/>
                <a:gd name="T11" fmla="*/ 0 h 1792"/>
                <a:gd name="T12" fmla="*/ 0 w 1306"/>
                <a:gd name="T13" fmla="*/ 0 h 1792"/>
                <a:gd name="T14" fmla="*/ 0 w 1306"/>
                <a:gd name="T15" fmla="*/ 0 h 1792"/>
                <a:gd name="T16" fmla="*/ 0 w 1306"/>
                <a:gd name="T17" fmla="*/ 0 h 1792"/>
                <a:gd name="T18" fmla="*/ 0 w 1306"/>
                <a:gd name="T19" fmla="*/ 0 h 1792"/>
                <a:gd name="T20" fmla="*/ 0 w 1306"/>
                <a:gd name="T21" fmla="*/ 0 h 1792"/>
                <a:gd name="T22" fmla="*/ 0 w 1306"/>
                <a:gd name="T23" fmla="*/ 0 h 1792"/>
                <a:gd name="T24" fmla="*/ 0 w 1306"/>
                <a:gd name="T25" fmla="*/ 0 h 1792"/>
                <a:gd name="T26" fmla="*/ 0 w 1306"/>
                <a:gd name="T27" fmla="*/ 0 h 1792"/>
                <a:gd name="T28" fmla="*/ 0 w 1306"/>
                <a:gd name="T29" fmla="*/ 0 h 1792"/>
                <a:gd name="T30" fmla="*/ 0 w 1306"/>
                <a:gd name="T31" fmla="*/ 0 h 1792"/>
                <a:gd name="T32" fmla="*/ 0 w 1306"/>
                <a:gd name="T33" fmla="*/ 0 h 1792"/>
                <a:gd name="T34" fmla="*/ 0 w 1306"/>
                <a:gd name="T35" fmla="*/ 0 h 1792"/>
                <a:gd name="T36" fmla="*/ 0 w 1306"/>
                <a:gd name="T37" fmla="*/ 0 h 1792"/>
                <a:gd name="T38" fmla="*/ 0 w 1306"/>
                <a:gd name="T39" fmla="*/ 0 h 1792"/>
                <a:gd name="T40" fmla="*/ 0 w 1306"/>
                <a:gd name="T41" fmla="*/ 0 h 1792"/>
                <a:gd name="T42" fmla="*/ 0 w 1306"/>
                <a:gd name="T43" fmla="*/ 0 h 1792"/>
                <a:gd name="T44" fmla="*/ 0 w 1306"/>
                <a:gd name="T45" fmla="*/ 0 h 1792"/>
                <a:gd name="T46" fmla="*/ 0 w 1306"/>
                <a:gd name="T47" fmla="*/ 0 h 1792"/>
                <a:gd name="T48" fmla="*/ 0 w 1306"/>
                <a:gd name="T49" fmla="*/ 0 h 1792"/>
                <a:gd name="T50" fmla="*/ 0 w 1306"/>
                <a:gd name="T51" fmla="*/ 0 h 1792"/>
                <a:gd name="T52" fmla="*/ 0 w 1306"/>
                <a:gd name="T53" fmla="*/ 0 h 1792"/>
                <a:gd name="T54" fmla="*/ 0 w 1306"/>
                <a:gd name="T55" fmla="*/ 0 h 1792"/>
                <a:gd name="T56" fmla="*/ 0 w 1306"/>
                <a:gd name="T57" fmla="*/ 0 h 1792"/>
                <a:gd name="T58" fmla="*/ 0 w 1306"/>
                <a:gd name="T59" fmla="*/ 0 h 1792"/>
                <a:gd name="T60" fmla="*/ 0 w 1306"/>
                <a:gd name="T61" fmla="*/ 0 h 1792"/>
                <a:gd name="T62" fmla="*/ 0 w 1306"/>
                <a:gd name="T63" fmla="*/ 0 h 1792"/>
                <a:gd name="T64" fmla="*/ 0 w 1306"/>
                <a:gd name="T65" fmla="*/ 0 h 1792"/>
                <a:gd name="T66" fmla="*/ 0 w 1306"/>
                <a:gd name="T67" fmla="*/ 0 h 179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06"/>
                <a:gd name="T103" fmla="*/ 0 h 1792"/>
                <a:gd name="T104" fmla="*/ 1306 w 1306"/>
                <a:gd name="T105" fmla="*/ 1792 h 179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06" h="1792">
                  <a:moveTo>
                    <a:pt x="194" y="1792"/>
                  </a:moveTo>
                  <a:lnTo>
                    <a:pt x="171" y="1787"/>
                  </a:lnTo>
                  <a:lnTo>
                    <a:pt x="163" y="1768"/>
                  </a:lnTo>
                  <a:lnTo>
                    <a:pt x="158" y="1754"/>
                  </a:lnTo>
                  <a:lnTo>
                    <a:pt x="182" y="1705"/>
                  </a:lnTo>
                  <a:lnTo>
                    <a:pt x="201" y="1663"/>
                  </a:lnTo>
                  <a:lnTo>
                    <a:pt x="234" y="1536"/>
                  </a:lnTo>
                  <a:lnTo>
                    <a:pt x="270" y="1410"/>
                  </a:lnTo>
                  <a:lnTo>
                    <a:pt x="304" y="1285"/>
                  </a:lnTo>
                  <a:lnTo>
                    <a:pt x="338" y="1159"/>
                  </a:lnTo>
                  <a:lnTo>
                    <a:pt x="373" y="1034"/>
                  </a:lnTo>
                  <a:lnTo>
                    <a:pt x="405" y="908"/>
                  </a:lnTo>
                  <a:lnTo>
                    <a:pt x="433" y="783"/>
                  </a:lnTo>
                  <a:lnTo>
                    <a:pt x="458" y="657"/>
                  </a:lnTo>
                  <a:lnTo>
                    <a:pt x="392" y="688"/>
                  </a:lnTo>
                  <a:lnTo>
                    <a:pt x="361" y="705"/>
                  </a:lnTo>
                  <a:lnTo>
                    <a:pt x="163" y="798"/>
                  </a:lnTo>
                  <a:lnTo>
                    <a:pt x="97" y="834"/>
                  </a:lnTo>
                  <a:lnTo>
                    <a:pt x="47" y="834"/>
                  </a:lnTo>
                  <a:lnTo>
                    <a:pt x="17" y="809"/>
                  </a:lnTo>
                  <a:lnTo>
                    <a:pt x="0" y="790"/>
                  </a:lnTo>
                  <a:lnTo>
                    <a:pt x="11" y="749"/>
                  </a:lnTo>
                  <a:lnTo>
                    <a:pt x="53" y="707"/>
                  </a:lnTo>
                  <a:lnTo>
                    <a:pt x="93" y="665"/>
                  </a:lnTo>
                  <a:lnTo>
                    <a:pt x="131" y="623"/>
                  </a:lnTo>
                  <a:lnTo>
                    <a:pt x="171" y="579"/>
                  </a:lnTo>
                  <a:lnTo>
                    <a:pt x="209" y="534"/>
                  </a:lnTo>
                  <a:lnTo>
                    <a:pt x="247" y="488"/>
                  </a:lnTo>
                  <a:lnTo>
                    <a:pt x="283" y="443"/>
                  </a:lnTo>
                  <a:lnTo>
                    <a:pt x="321" y="395"/>
                  </a:lnTo>
                  <a:lnTo>
                    <a:pt x="357" y="349"/>
                  </a:lnTo>
                  <a:lnTo>
                    <a:pt x="393" y="302"/>
                  </a:lnTo>
                  <a:lnTo>
                    <a:pt x="430" y="254"/>
                  </a:lnTo>
                  <a:lnTo>
                    <a:pt x="466" y="209"/>
                  </a:lnTo>
                  <a:lnTo>
                    <a:pt x="504" y="161"/>
                  </a:lnTo>
                  <a:lnTo>
                    <a:pt x="540" y="115"/>
                  </a:lnTo>
                  <a:lnTo>
                    <a:pt x="576" y="70"/>
                  </a:lnTo>
                  <a:lnTo>
                    <a:pt x="612" y="24"/>
                  </a:lnTo>
                  <a:lnTo>
                    <a:pt x="631" y="5"/>
                  </a:lnTo>
                  <a:lnTo>
                    <a:pt x="675" y="0"/>
                  </a:lnTo>
                  <a:lnTo>
                    <a:pt x="722" y="24"/>
                  </a:lnTo>
                  <a:lnTo>
                    <a:pt x="896" y="233"/>
                  </a:lnTo>
                  <a:lnTo>
                    <a:pt x="937" y="258"/>
                  </a:lnTo>
                  <a:lnTo>
                    <a:pt x="951" y="287"/>
                  </a:lnTo>
                  <a:lnTo>
                    <a:pt x="1141" y="454"/>
                  </a:lnTo>
                  <a:lnTo>
                    <a:pt x="1238" y="526"/>
                  </a:lnTo>
                  <a:lnTo>
                    <a:pt x="1301" y="589"/>
                  </a:lnTo>
                  <a:lnTo>
                    <a:pt x="1306" y="619"/>
                  </a:lnTo>
                  <a:lnTo>
                    <a:pt x="1289" y="657"/>
                  </a:lnTo>
                  <a:lnTo>
                    <a:pt x="810" y="614"/>
                  </a:lnTo>
                  <a:lnTo>
                    <a:pt x="816" y="644"/>
                  </a:lnTo>
                  <a:lnTo>
                    <a:pt x="871" y="785"/>
                  </a:lnTo>
                  <a:lnTo>
                    <a:pt x="882" y="815"/>
                  </a:lnTo>
                  <a:lnTo>
                    <a:pt x="981" y="1049"/>
                  </a:lnTo>
                  <a:lnTo>
                    <a:pt x="1166" y="1484"/>
                  </a:lnTo>
                  <a:lnTo>
                    <a:pt x="1177" y="1515"/>
                  </a:lnTo>
                  <a:lnTo>
                    <a:pt x="1190" y="1534"/>
                  </a:lnTo>
                  <a:lnTo>
                    <a:pt x="1207" y="1564"/>
                  </a:lnTo>
                  <a:lnTo>
                    <a:pt x="1215" y="1589"/>
                  </a:lnTo>
                  <a:lnTo>
                    <a:pt x="1196" y="1625"/>
                  </a:lnTo>
                  <a:lnTo>
                    <a:pt x="1177" y="1625"/>
                  </a:lnTo>
                  <a:lnTo>
                    <a:pt x="1147" y="1625"/>
                  </a:lnTo>
                  <a:lnTo>
                    <a:pt x="987" y="1619"/>
                  </a:lnTo>
                  <a:lnTo>
                    <a:pt x="606" y="1663"/>
                  </a:lnTo>
                  <a:lnTo>
                    <a:pt x="587" y="1675"/>
                  </a:lnTo>
                  <a:lnTo>
                    <a:pt x="466" y="1705"/>
                  </a:lnTo>
                  <a:lnTo>
                    <a:pt x="256" y="1787"/>
                  </a:lnTo>
                  <a:lnTo>
                    <a:pt x="194" y="1792"/>
                  </a:lnTo>
                  <a:close/>
                </a:path>
              </a:pathLst>
            </a:custGeom>
            <a:solidFill>
              <a:srgbClr val="000000"/>
            </a:solidFill>
            <a:ln w="9525">
              <a:noFill/>
              <a:round/>
              <a:headEnd/>
              <a:tailEnd/>
            </a:ln>
          </p:spPr>
          <p:txBody>
            <a:bodyPr/>
            <a:lstStyle/>
            <a:p>
              <a:endParaRPr lang="en-US"/>
            </a:p>
          </p:txBody>
        </p:sp>
        <p:sp>
          <p:nvSpPr>
            <p:cNvPr id="69661" name="Freeform 21"/>
            <p:cNvSpPr>
              <a:spLocks/>
            </p:cNvSpPr>
            <p:nvPr/>
          </p:nvSpPr>
          <p:spPr bwMode="blackGray">
            <a:xfrm rot="5400000">
              <a:off x="2327" y="1904"/>
              <a:ext cx="356" cy="522"/>
            </a:xfrm>
            <a:custGeom>
              <a:avLst/>
              <a:gdLst>
                <a:gd name="T0" fmla="*/ 0 w 932"/>
                <a:gd name="T1" fmla="*/ 0 h 1559"/>
                <a:gd name="T2" fmla="*/ 0 w 932"/>
                <a:gd name="T3" fmla="*/ 0 h 1559"/>
                <a:gd name="T4" fmla="*/ 0 w 932"/>
                <a:gd name="T5" fmla="*/ 0 h 1559"/>
                <a:gd name="T6" fmla="*/ 0 w 932"/>
                <a:gd name="T7" fmla="*/ 0 h 1559"/>
                <a:gd name="T8" fmla="*/ 0 w 932"/>
                <a:gd name="T9" fmla="*/ 0 h 1559"/>
                <a:gd name="T10" fmla="*/ 0 w 932"/>
                <a:gd name="T11" fmla="*/ 0 h 1559"/>
                <a:gd name="T12" fmla="*/ 0 w 932"/>
                <a:gd name="T13" fmla="*/ 0 h 1559"/>
                <a:gd name="T14" fmla="*/ 0 w 932"/>
                <a:gd name="T15" fmla="*/ 0 h 1559"/>
                <a:gd name="T16" fmla="*/ 0 w 932"/>
                <a:gd name="T17" fmla="*/ 0 h 1559"/>
                <a:gd name="T18" fmla="*/ 0 w 932"/>
                <a:gd name="T19" fmla="*/ 0 h 1559"/>
                <a:gd name="T20" fmla="*/ 0 w 932"/>
                <a:gd name="T21" fmla="*/ 0 h 1559"/>
                <a:gd name="T22" fmla="*/ 0 w 932"/>
                <a:gd name="T23" fmla="*/ 0 h 1559"/>
                <a:gd name="T24" fmla="*/ 0 w 932"/>
                <a:gd name="T25" fmla="*/ 0 h 1559"/>
                <a:gd name="T26" fmla="*/ 0 w 932"/>
                <a:gd name="T27" fmla="*/ 0 h 1559"/>
                <a:gd name="T28" fmla="*/ 0 w 932"/>
                <a:gd name="T29" fmla="*/ 0 h 1559"/>
                <a:gd name="T30" fmla="*/ 0 w 932"/>
                <a:gd name="T31" fmla="*/ 0 h 1559"/>
                <a:gd name="T32" fmla="*/ 0 w 932"/>
                <a:gd name="T33" fmla="*/ 0 h 1559"/>
                <a:gd name="T34" fmla="*/ 0 w 932"/>
                <a:gd name="T35" fmla="*/ 0 h 1559"/>
                <a:gd name="T36" fmla="*/ 0 w 932"/>
                <a:gd name="T37" fmla="*/ 0 h 1559"/>
                <a:gd name="T38" fmla="*/ 0 w 932"/>
                <a:gd name="T39" fmla="*/ 0 h 1559"/>
                <a:gd name="T40" fmla="*/ 0 w 932"/>
                <a:gd name="T41" fmla="*/ 0 h 1559"/>
                <a:gd name="T42" fmla="*/ 0 w 932"/>
                <a:gd name="T43" fmla="*/ 0 h 1559"/>
                <a:gd name="T44" fmla="*/ 0 w 932"/>
                <a:gd name="T45" fmla="*/ 0 h 1559"/>
                <a:gd name="T46" fmla="*/ 0 w 932"/>
                <a:gd name="T47" fmla="*/ 0 h 1559"/>
                <a:gd name="T48" fmla="*/ 0 w 932"/>
                <a:gd name="T49" fmla="*/ 0 h 1559"/>
                <a:gd name="T50" fmla="*/ 0 w 932"/>
                <a:gd name="T51" fmla="*/ 0 h 1559"/>
                <a:gd name="T52" fmla="*/ 0 w 932"/>
                <a:gd name="T53" fmla="*/ 0 h 1559"/>
                <a:gd name="T54" fmla="*/ 0 w 932"/>
                <a:gd name="T55" fmla="*/ 0 h 1559"/>
                <a:gd name="T56" fmla="*/ 0 w 932"/>
                <a:gd name="T57" fmla="*/ 0 h 1559"/>
                <a:gd name="T58" fmla="*/ 0 w 932"/>
                <a:gd name="T59" fmla="*/ 0 h 1559"/>
                <a:gd name="T60" fmla="*/ 0 w 932"/>
                <a:gd name="T61" fmla="*/ 0 h 1559"/>
                <a:gd name="T62" fmla="*/ 0 w 932"/>
                <a:gd name="T63" fmla="*/ 0 h 1559"/>
                <a:gd name="T64" fmla="*/ 0 w 932"/>
                <a:gd name="T65" fmla="*/ 0 h 1559"/>
                <a:gd name="T66" fmla="*/ 0 w 932"/>
                <a:gd name="T67" fmla="*/ 0 h 1559"/>
                <a:gd name="T68" fmla="*/ 0 w 932"/>
                <a:gd name="T69" fmla="*/ 0 h 1559"/>
                <a:gd name="T70" fmla="*/ 0 w 932"/>
                <a:gd name="T71" fmla="*/ 0 h 1559"/>
                <a:gd name="T72" fmla="*/ 0 w 932"/>
                <a:gd name="T73" fmla="*/ 0 h 1559"/>
                <a:gd name="T74" fmla="*/ 0 w 932"/>
                <a:gd name="T75" fmla="*/ 0 h 1559"/>
                <a:gd name="T76" fmla="*/ 0 w 932"/>
                <a:gd name="T77" fmla="*/ 0 h 1559"/>
                <a:gd name="T78" fmla="*/ 0 w 932"/>
                <a:gd name="T79" fmla="*/ 0 h 15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32"/>
                <a:gd name="T121" fmla="*/ 0 h 1559"/>
                <a:gd name="T122" fmla="*/ 932 w 932"/>
                <a:gd name="T123" fmla="*/ 1559 h 15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32" h="1559">
                  <a:moveTo>
                    <a:pt x="73" y="1559"/>
                  </a:moveTo>
                  <a:lnTo>
                    <a:pt x="246" y="920"/>
                  </a:lnTo>
                  <a:lnTo>
                    <a:pt x="312" y="626"/>
                  </a:lnTo>
                  <a:lnTo>
                    <a:pt x="337" y="515"/>
                  </a:lnTo>
                  <a:lnTo>
                    <a:pt x="289" y="454"/>
                  </a:lnTo>
                  <a:lnTo>
                    <a:pt x="257" y="447"/>
                  </a:lnTo>
                  <a:lnTo>
                    <a:pt x="0" y="570"/>
                  </a:lnTo>
                  <a:lnTo>
                    <a:pt x="36" y="498"/>
                  </a:lnTo>
                  <a:lnTo>
                    <a:pt x="375" y="91"/>
                  </a:lnTo>
                  <a:lnTo>
                    <a:pt x="447" y="0"/>
                  </a:lnTo>
                  <a:lnTo>
                    <a:pt x="676" y="215"/>
                  </a:lnTo>
                  <a:lnTo>
                    <a:pt x="754" y="312"/>
                  </a:lnTo>
                  <a:lnTo>
                    <a:pt x="877" y="405"/>
                  </a:lnTo>
                  <a:lnTo>
                    <a:pt x="921" y="441"/>
                  </a:lnTo>
                  <a:lnTo>
                    <a:pt x="932" y="466"/>
                  </a:lnTo>
                  <a:lnTo>
                    <a:pt x="491" y="441"/>
                  </a:lnTo>
                  <a:lnTo>
                    <a:pt x="472" y="454"/>
                  </a:lnTo>
                  <a:lnTo>
                    <a:pt x="472" y="502"/>
                  </a:lnTo>
                  <a:lnTo>
                    <a:pt x="560" y="705"/>
                  </a:lnTo>
                  <a:lnTo>
                    <a:pt x="565" y="736"/>
                  </a:lnTo>
                  <a:lnTo>
                    <a:pt x="615" y="852"/>
                  </a:lnTo>
                  <a:lnTo>
                    <a:pt x="626" y="890"/>
                  </a:lnTo>
                  <a:lnTo>
                    <a:pt x="866" y="1443"/>
                  </a:lnTo>
                  <a:lnTo>
                    <a:pt x="826" y="1443"/>
                  </a:lnTo>
                  <a:lnTo>
                    <a:pt x="786" y="1445"/>
                  </a:lnTo>
                  <a:lnTo>
                    <a:pt x="746" y="1445"/>
                  </a:lnTo>
                  <a:lnTo>
                    <a:pt x="706" y="1447"/>
                  </a:lnTo>
                  <a:lnTo>
                    <a:pt x="666" y="1451"/>
                  </a:lnTo>
                  <a:lnTo>
                    <a:pt x="626" y="1453"/>
                  </a:lnTo>
                  <a:lnTo>
                    <a:pt x="586" y="1456"/>
                  </a:lnTo>
                  <a:lnTo>
                    <a:pt x="546" y="1462"/>
                  </a:lnTo>
                  <a:lnTo>
                    <a:pt x="508" y="1466"/>
                  </a:lnTo>
                  <a:lnTo>
                    <a:pt x="468" y="1472"/>
                  </a:lnTo>
                  <a:lnTo>
                    <a:pt x="428" y="1479"/>
                  </a:lnTo>
                  <a:lnTo>
                    <a:pt x="390" y="1485"/>
                  </a:lnTo>
                  <a:lnTo>
                    <a:pt x="350" y="1493"/>
                  </a:lnTo>
                  <a:lnTo>
                    <a:pt x="310" y="1502"/>
                  </a:lnTo>
                  <a:lnTo>
                    <a:pt x="272" y="1512"/>
                  </a:lnTo>
                  <a:lnTo>
                    <a:pt x="232" y="1521"/>
                  </a:lnTo>
                  <a:lnTo>
                    <a:pt x="73" y="1559"/>
                  </a:lnTo>
                  <a:close/>
                </a:path>
              </a:pathLst>
            </a:custGeom>
            <a:solidFill>
              <a:srgbClr val="FFFF66"/>
            </a:solidFill>
            <a:ln w="9525">
              <a:noFill/>
              <a:round/>
              <a:headEnd/>
              <a:tailEnd/>
            </a:ln>
          </p:spPr>
          <p:txBody>
            <a:bodyPr/>
            <a:lstStyle/>
            <a:p>
              <a:endParaRPr lang="en-US"/>
            </a:p>
          </p:txBody>
        </p:sp>
      </p:grpSp>
      <p:sp>
        <p:nvSpPr>
          <p:cNvPr id="51216" name="AutoShape 22"/>
          <p:cNvSpPr>
            <a:spLocks noChangeArrowheads="1"/>
          </p:cNvSpPr>
          <p:nvPr/>
        </p:nvSpPr>
        <p:spPr bwMode="blackGray">
          <a:xfrm>
            <a:off x="5168900" y="3722688"/>
            <a:ext cx="942975" cy="692150"/>
          </a:xfrm>
          <a:prstGeom prst="flowChartMagneticDisk">
            <a:avLst/>
          </a:prstGeom>
          <a:gradFill rotWithShape="0">
            <a:gsLst>
              <a:gs pos="0">
                <a:srgbClr val="FBEAC7"/>
              </a:gs>
              <a:gs pos="17999">
                <a:srgbClr val="FEE7F2"/>
              </a:gs>
              <a:gs pos="36000">
                <a:srgbClr val="FAC77D"/>
              </a:gs>
              <a:gs pos="61000">
                <a:srgbClr val="FBA97D"/>
              </a:gs>
              <a:gs pos="82001">
                <a:srgbClr val="FBD49C"/>
              </a:gs>
              <a:gs pos="100000">
                <a:srgbClr val="FEE7F2"/>
              </a:gs>
            </a:gsLst>
            <a:lin ang="0"/>
          </a:gradFill>
          <a:ln w="12700" cap="sq">
            <a:solidFill>
              <a:schemeClr val="tx1"/>
            </a:solidFill>
            <a:round/>
            <a:headEnd type="none" w="sm" len="sm"/>
            <a:tailEnd type="none" w="sm" len="sm"/>
          </a:ln>
        </p:spPr>
        <p:txBody>
          <a:bodyPr wrap="none" anchor="ctr"/>
          <a:lstStyle/>
          <a:p>
            <a:pPr algn="ctr"/>
            <a:r>
              <a:rPr lang="pt-BR" altLang="pt-BR" sz="1600" i="1" dirty="0" err="1">
                <a:latin typeface="Calibri" pitchFamily="34" charset="0"/>
              </a:rPr>
              <a:t>Dmart</a:t>
            </a:r>
            <a:r>
              <a:rPr lang="pt-BR" altLang="pt-BR" sz="1600" i="1" dirty="0">
                <a:latin typeface="Calibri" pitchFamily="34" charset="0"/>
              </a:rPr>
              <a:t> 3</a:t>
            </a:r>
          </a:p>
        </p:txBody>
      </p:sp>
      <p:sp>
        <p:nvSpPr>
          <p:cNvPr id="51217" name="AutoShape 23"/>
          <p:cNvSpPr>
            <a:spLocks noChangeArrowheads="1"/>
          </p:cNvSpPr>
          <p:nvPr/>
        </p:nvSpPr>
        <p:spPr bwMode="blackGray">
          <a:xfrm>
            <a:off x="2390775" y="2790825"/>
            <a:ext cx="1323975" cy="1524000"/>
          </a:xfrm>
          <a:prstGeom prst="flowChartMagneticDisk">
            <a:avLst/>
          </a:prstGeom>
          <a:solidFill>
            <a:srgbClr val="FF3300"/>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r>
              <a:rPr lang="pt-BR" altLang="pt-BR" sz="1400" i="1" dirty="0" err="1">
                <a:solidFill>
                  <a:schemeClr val="accent3"/>
                </a:solidFill>
                <a:latin typeface="Calibri" panose="020F0502020204030204" pitchFamily="34" charset="0"/>
              </a:rPr>
              <a:t>Staging</a:t>
            </a:r>
            <a:endParaRPr lang="pt-BR" altLang="pt-BR" sz="1400" i="1" dirty="0">
              <a:solidFill>
                <a:schemeClr val="accent3"/>
              </a:solidFill>
              <a:latin typeface="Calibri" panose="020F0502020204030204" pitchFamily="34" charset="0"/>
            </a:endParaRPr>
          </a:p>
        </p:txBody>
      </p:sp>
      <p:grpSp>
        <p:nvGrpSpPr>
          <p:cNvPr id="9" name="Group 24"/>
          <p:cNvGrpSpPr>
            <a:grpSpLocks/>
          </p:cNvGrpSpPr>
          <p:nvPr/>
        </p:nvGrpSpPr>
        <p:grpSpPr bwMode="auto">
          <a:xfrm rot="508464" flipV="1">
            <a:off x="1552575" y="3089275"/>
            <a:ext cx="838200" cy="949325"/>
            <a:chOff x="1303" y="2658"/>
            <a:chExt cx="885" cy="711"/>
          </a:xfrm>
        </p:grpSpPr>
        <p:sp>
          <p:nvSpPr>
            <p:cNvPr id="69656" name="Rectangle 25"/>
            <p:cNvSpPr>
              <a:spLocks noChangeArrowheads="1"/>
            </p:cNvSpPr>
            <p:nvPr/>
          </p:nvSpPr>
          <p:spPr bwMode="blackGray">
            <a:xfrm>
              <a:off x="1303" y="2658"/>
              <a:ext cx="885" cy="711"/>
            </a:xfrm>
            <a:prstGeom prst="rect">
              <a:avLst/>
            </a:prstGeom>
            <a:noFill/>
            <a:ln w="9525">
              <a:noFill/>
              <a:miter lim="800000"/>
              <a:headEnd/>
              <a:tailEnd/>
            </a:ln>
          </p:spPr>
          <p:txBody>
            <a:bodyPr rot="10800000"/>
            <a:lstStyle/>
            <a:p>
              <a:pPr algn="ctr"/>
              <a:endParaRPr lang="pt-BR" altLang="pt-BR" sz="1800" i="1">
                <a:solidFill>
                  <a:srgbClr val="000000"/>
                </a:solidFill>
                <a:latin typeface="Calibri" pitchFamily="34" charset="0"/>
              </a:endParaRPr>
            </a:p>
          </p:txBody>
        </p:sp>
        <p:sp>
          <p:nvSpPr>
            <p:cNvPr id="69657" name="Freeform 26"/>
            <p:cNvSpPr>
              <a:spLocks/>
            </p:cNvSpPr>
            <p:nvPr/>
          </p:nvSpPr>
          <p:spPr bwMode="blackGray">
            <a:xfrm>
              <a:off x="1307" y="2662"/>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p>
          </p:txBody>
        </p:sp>
        <p:sp>
          <p:nvSpPr>
            <p:cNvPr id="69658" name="Freeform 27"/>
            <p:cNvSpPr>
              <a:spLocks/>
            </p:cNvSpPr>
            <p:nvPr/>
          </p:nvSpPr>
          <p:spPr bwMode="blackGray">
            <a:xfrm>
              <a:off x="1353" y="2723"/>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p>
          </p:txBody>
        </p:sp>
      </p:grpSp>
      <p:sp>
        <p:nvSpPr>
          <p:cNvPr id="51219" name="Text Box 28"/>
          <p:cNvSpPr txBox="1">
            <a:spLocks noChangeArrowheads="1"/>
          </p:cNvSpPr>
          <p:nvPr/>
        </p:nvSpPr>
        <p:spPr bwMode="blackGray">
          <a:xfrm>
            <a:off x="830884" y="2524834"/>
            <a:ext cx="987771" cy="400110"/>
          </a:xfrm>
          <a:prstGeom prst="rect">
            <a:avLst/>
          </a:prstGeom>
          <a:solidFill>
            <a:srgbClr val="FF0000"/>
          </a:solidFill>
          <a:ln>
            <a:noFill/>
          </a:ln>
        </p:spPr>
        <p:txBody>
          <a:bodyPr wrap="none">
            <a:spAutoFit/>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r>
              <a:rPr lang="pt-BR" altLang="pt-BR" sz="900" i="1" dirty="0">
                <a:solidFill>
                  <a:schemeClr val="accent3"/>
                </a:solidFill>
                <a:latin typeface="Calibri" panose="020F0502020204030204" pitchFamily="34" charset="0"/>
              </a:rPr>
              <a:t>Sistemas </a:t>
            </a:r>
          </a:p>
          <a:p>
            <a:pPr algn="ctr">
              <a:defRPr/>
            </a:pPr>
            <a:r>
              <a:rPr lang="pt-BR" altLang="pt-BR" sz="1100" i="1" dirty="0">
                <a:solidFill>
                  <a:schemeClr val="accent3"/>
                </a:solidFill>
                <a:latin typeface="Calibri" panose="020F0502020204030204" pitchFamily="34" charset="0"/>
              </a:rPr>
              <a:t>Transacionai</a:t>
            </a:r>
            <a:r>
              <a:rPr lang="pt-BR" altLang="pt-BR" sz="1100" i="1" dirty="0">
                <a:solidFill>
                  <a:schemeClr val="bg2"/>
                </a:solidFill>
                <a:latin typeface="Calibri" panose="020F0502020204030204" pitchFamily="34" charset="0"/>
              </a:rPr>
              <a:t>s</a:t>
            </a:r>
          </a:p>
        </p:txBody>
      </p:sp>
      <p:sp>
        <p:nvSpPr>
          <p:cNvPr id="2" name="Retângulo 1"/>
          <p:cNvSpPr>
            <a:spLocks noChangeArrowheads="1"/>
          </p:cNvSpPr>
          <p:nvPr/>
        </p:nvSpPr>
        <p:spPr bwMode="auto">
          <a:xfrm>
            <a:off x="1876425" y="3089275"/>
            <a:ext cx="471488" cy="338138"/>
          </a:xfrm>
          <a:prstGeom prst="rect">
            <a:avLst/>
          </a:prstGeom>
          <a:noFill/>
          <a:ln w="9525">
            <a:noFill/>
            <a:miter lim="800000"/>
            <a:headEnd/>
            <a:tailEnd/>
          </a:ln>
        </p:spPr>
        <p:txBody>
          <a:bodyPr wrap="none">
            <a:spAutoFit/>
          </a:bodyPr>
          <a:lstStyle/>
          <a:p>
            <a:pPr algn="ctr"/>
            <a:r>
              <a:rPr lang="pt-BR" altLang="pt-BR" sz="1600" i="1">
                <a:solidFill>
                  <a:schemeClr val="bg2"/>
                </a:solidFill>
                <a:latin typeface="Calibri" pitchFamily="34" charset="0"/>
              </a:rPr>
              <a:t>ETL</a:t>
            </a:r>
          </a:p>
        </p:txBody>
      </p:sp>
      <p:sp>
        <p:nvSpPr>
          <p:cNvPr id="3" name="Retângulo 2"/>
          <p:cNvSpPr>
            <a:spLocks noChangeArrowheads="1"/>
          </p:cNvSpPr>
          <p:nvPr/>
        </p:nvSpPr>
        <p:spPr bwMode="auto">
          <a:xfrm>
            <a:off x="3413125" y="1954213"/>
            <a:ext cx="509588" cy="368300"/>
          </a:xfrm>
          <a:prstGeom prst="rect">
            <a:avLst/>
          </a:prstGeom>
          <a:noFill/>
          <a:ln w="9525">
            <a:noFill/>
            <a:miter lim="800000"/>
            <a:headEnd/>
            <a:tailEnd/>
          </a:ln>
        </p:spPr>
        <p:txBody>
          <a:bodyPr wrap="none">
            <a:spAutoFit/>
          </a:bodyPr>
          <a:lstStyle/>
          <a:p>
            <a:pPr algn="ctr"/>
            <a:r>
              <a:rPr lang="pt-BR" altLang="pt-BR" sz="1800" i="1">
                <a:solidFill>
                  <a:schemeClr val="bg2"/>
                </a:solidFill>
                <a:latin typeface="Calibri" pitchFamily="34" charset="0"/>
              </a:rPr>
              <a:t>ETL</a:t>
            </a:r>
          </a:p>
        </p:txBody>
      </p:sp>
      <p:sp>
        <p:nvSpPr>
          <p:cNvPr id="37" name="Retângulo 36"/>
          <p:cNvSpPr>
            <a:spLocks noChangeArrowheads="1"/>
          </p:cNvSpPr>
          <p:nvPr/>
        </p:nvSpPr>
        <p:spPr bwMode="auto">
          <a:xfrm>
            <a:off x="4064000" y="3233738"/>
            <a:ext cx="508000" cy="368300"/>
          </a:xfrm>
          <a:prstGeom prst="rect">
            <a:avLst/>
          </a:prstGeom>
          <a:noFill/>
          <a:ln w="9525">
            <a:noFill/>
            <a:miter lim="800000"/>
            <a:headEnd/>
            <a:tailEnd/>
          </a:ln>
        </p:spPr>
        <p:txBody>
          <a:bodyPr wrap="none">
            <a:spAutoFit/>
          </a:bodyPr>
          <a:lstStyle/>
          <a:p>
            <a:pPr algn="ctr"/>
            <a:r>
              <a:rPr lang="pt-BR" altLang="pt-BR" sz="1800" i="1">
                <a:solidFill>
                  <a:schemeClr val="bg2"/>
                </a:solidFill>
                <a:latin typeface="Calibri" pitchFamily="34" charset="0"/>
              </a:rPr>
              <a:t>ETL</a:t>
            </a:r>
          </a:p>
        </p:txBody>
      </p:sp>
      <p:sp>
        <p:nvSpPr>
          <p:cNvPr id="38" name="Retângulo 37"/>
          <p:cNvSpPr>
            <a:spLocks noChangeArrowheads="1"/>
          </p:cNvSpPr>
          <p:nvPr/>
        </p:nvSpPr>
        <p:spPr bwMode="auto">
          <a:xfrm>
            <a:off x="3668713" y="4887913"/>
            <a:ext cx="508000" cy="369887"/>
          </a:xfrm>
          <a:prstGeom prst="rect">
            <a:avLst/>
          </a:prstGeom>
          <a:noFill/>
          <a:ln w="9525">
            <a:noFill/>
            <a:miter lim="800000"/>
            <a:headEnd/>
            <a:tailEnd/>
          </a:ln>
        </p:spPr>
        <p:txBody>
          <a:bodyPr wrap="none">
            <a:spAutoFit/>
          </a:bodyPr>
          <a:lstStyle/>
          <a:p>
            <a:pPr algn="ctr"/>
            <a:r>
              <a:rPr lang="pt-BR" altLang="pt-BR" sz="1800" i="1">
                <a:solidFill>
                  <a:schemeClr val="bg2"/>
                </a:solidFill>
                <a:latin typeface="Calibri" pitchFamily="34" charset="0"/>
              </a:rPr>
              <a:t>ETL</a:t>
            </a:r>
          </a:p>
        </p:txBody>
      </p:sp>
      <p:sp>
        <p:nvSpPr>
          <p:cNvPr id="4" name="Retângulo 3"/>
          <p:cNvSpPr>
            <a:spLocks noChangeArrowheads="1"/>
          </p:cNvSpPr>
          <p:nvPr/>
        </p:nvSpPr>
        <p:spPr bwMode="auto">
          <a:xfrm>
            <a:off x="6526213" y="2409825"/>
            <a:ext cx="546100" cy="400050"/>
          </a:xfrm>
          <a:prstGeom prst="rect">
            <a:avLst/>
          </a:prstGeom>
          <a:noFill/>
          <a:ln w="9525">
            <a:noFill/>
            <a:miter lim="800000"/>
            <a:headEnd/>
            <a:tailEnd/>
          </a:ln>
        </p:spPr>
        <p:txBody>
          <a:bodyPr wrap="none">
            <a:spAutoFit/>
          </a:bodyPr>
          <a:lstStyle/>
          <a:p>
            <a:pPr algn="ctr"/>
            <a:r>
              <a:rPr lang="pt-BR" altLang="pt-BR" sz="2000" i="1" dirty="0">
                <a:solidFill>
                  <a:schemeClr val="bg2"/>
                </a:solidFill>
                <a:latin typeface="Calibri" pitchFamily="34" charset="0"/>
              </a:rPr>
              <a:t>ETL</a:t>
            </a:r>
          </a:p>
        </p:txBody>
      </p:sp>
      <p:sp>
        <p:nvSpPr>
          <p:cNvPr id="40" name="Retângulo 39"/>
          <p:cNvSpPr>
            <a:spLocks noChangeArrowheads="1"/>
          </p:cNvSpPr>
          <p:nvPr/>
        </p:nvSpPr>
        <p:spPr bwMode="auto">
          <a:xfrm>
            <a:off x="6610350" y="4219575"/>
            <a:ext cx="546100" cy="400050"/>
          </a:xfrm>
          <a:prstGeom prst="rect">
            <a:avLst/>
          </a:prstGeom>
          <a:noFill/>
          <a:ln w="9525">
            <a:noFill/>
            <a:miter lim="800000"/>
            <a:headEnd/>
            <a:tailEnd/>
          </a:ln>
        </p:spPr>
        <p:txBody>
          <a:bodyPr wrap="none">
            <a:spAutoFit/>
          </a:bodyPr>
          <a:lstStyle/>
          <a:p>
            <a:pPr algn="ctr"/>
            <a:r>
              <a:rPr lang="pt-BR" altLang="pt-BR" sz="2000" i="1">
                <a:solidFill>
                  <a:schemeClr val="bg2"/>
                </a:solidFill>
                <a:latin typeface="Calibri" pitchFamily="34" charset="0"/>
              </a:rPr>
              <a:t>ETL</a:t>
            </a:r>
          </a:p>
        </p:txBody>
      </p:sp>
      <p:sp>
        <p:nvSpPr>
          <p:cNvPr id="39" name="Rectangle 2"/>
          <p:cNvSpPr txBox="1">
            <a:spLocks noChangeArrowheads="1"/>
          </p:cNvSpPr>
          <p:nvPr>
            <p:custDataLst>
              <p:tags r:id="rId2"/>
            </p:custDataLst>
          </p:nvPr>
        </p:nvSpPr>
        <p:spPr>
          <a:xfrm>
            <a:off x="31056" y="-90894"/>
            <a:ext cx="6472238" cy="72548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altLang="pt-BR" sz="2800" b="0" i="0" u="none" strike="noStrike" kern="1200" cap="none" spc="0" normalizeH="0" baseline="0" noProof="0" dirty="0">
                <a:ln>
                  <a:noFill/>
                </a:ln>
                <a:solidFill>
                  <a:schemeClr val="tx1"/>
                </a:solidFill>
                <a:effectLst/>
                <a:uLnTx/>
                <a:uFillTx/>
                <a:latin typeface="+mj-lt"/>
                <a:ea typeface="+mj-ea"/>
                <a:cs typeface="+mj-cs"/>
              </a:rPr>
              <a:t>Abordagem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Bottom-up</a:t>
            </a:r>
            <a:r>
              <a:rPr kumimoji="0" lang="pt-BR" altLang="pt-BR" sz="2800" b="0" i="0" u="none" strike="noStrike" kern="1200" cap="none" spc="0" normalizeH="0" baseline="0" noProof="0" dirty="0">
                <a:ln>
                  <a:noFill/>
                </a:ln>
                <a:solidFill>
                  <a:schemeClr val="tx1"/>
                </a:solidFill>
                <a:effectLst/>
                <a:uLnTx/>
                <a:uFillTx/>
                <a:latin typeface="+mj-lt"/>
                <a:ea typeface="+mj-ea"/>
                <a:cs typeface="+mj-cs"/>
              </a:rPr>
              <a:t> -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Kimball</a:t>
            </a:r>
            <a:endParaRPr kumimoji="0" lang="pt-BR" altLang="pt-BR" sz="2800" b="0"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pic>
        <p:nvPicPr>
          <p:cNvPr id="41" name="Picture 10" descr="http://www.dayainterview.com/image/ralph_kimball.jpg">
            <a:hlinkClick r:id="rId5"/>
          </p:cNvPr>
          <p:cNvPicPr>
            <a:picLocks noChangeAspect="1" noChangeArrowheads="1"/>
          </p:cNvPicPr>
          <p:nvPr/>
        </p:nvPicPr>
        <p:blipFill>
          <a:blip r:embed="rId6" cstate="print"/>
          <a:srcRect/>
          <a:stretch>
            <a:fillRect/>
          </a:stretch>
        </p:blipFill>
        <p:spPr bwMode="auto">
          <a:xfrm>
            <a:off x="0" y="5661248"/>
            <a:ext cx="920386" cy="1196752"/>
          </a:xfrm>
          <a:prstGeom prst="rect">
            <a:avLst/>
          </a:prstGeom>
          <a:noFill/>
          <a:ln w="9525">
            <a:noFill/>
            <a:miter lim="800000"/>
            <a:headEnd/>
            <a:tailEnd/>
          </a:ln>
        </p:spPr>
      </p:pic>
      <p:pic>
        <p:nvPicPr>
          <p:cNvPr id="42" name="Picture 16"/>
          <p:cNvPicPr>
            <a:picLocks noChangeArrowheads="1"/>
          </p:cNvPicPr>
          <p:nvPr/>
        </p:nvPicPr>
        <p:blipFill>
          <a:blip r:embed="rId7" cstate="print"/>
          <a:srcRect/>
          <a:stretch>
            <a:fillRect/>
          </a:stretch>
        </p:blipFill>
        <p:spPr bwMode="blackGray">
          <a:xfrm>
            <a:off x="6804248" y="2636912"/>
            <a:ext cx="855662" cy="892175"/>
          </a:xfrm>
          <a:prstGeom prst="rect">
            <a:avLst/>
          </a:prstGeom>
          <a:noFill/>
          <a:ln w="9525">
            <a:noFill/>
            <a:miter lim="800000"/>
            <a:headEnd/>
            <a:tailEnd/>
          </a:ln>
        </p:spPr>
      </p:pic>
      <p:grpSp>
        <p:nvGrpSpPr>
          <p:cNvPr id="43" name="Group 17"/>
          <p:cNvGrpSpPr>
            <a:grpSpLocks/>
          </p:cNvGrpSpPr>
          <p:nvPr/>
        </p:nvGrpSpPr>
        <p:grpSpPr bwMode="auto">
          <a:xfrm flipH="1">
            <a:off x="6372200" y="5965825"/>
            <a:ext cx="852487" cy="892175"/>
            <a:chOff x="3667" y="3059"/>
            <a:chExt cx="569" cy="609"/>
          </a:xfrm>
        </p:grpSpPr>
        <p:sp>
          <p:nvSpPr>
            <p:cNvPr id="44" name="Freeform 18"/>
            <p:cNvSpPr>
              <a:spLocks/>
            </p:cNvSpPr>
            <p:nvPr/>
          </p:nvSpPr>
          <p:spPr bwMode="blackGray">
            <a:xfrm>
              <a:off x="3805" y="3226"/>
              <a:ext cx="422" cy="245"/>
            </a:xfrm>
            <a:custGeom>
              <a:avLst/>
              <a:gdLst>
                <a:gd name="T0" fmla="*/ 0 w 2529"/>
                <a:gd name="T1" fmla="*/ 0 h 1467"/>
                <a:gd name="T2" fmla="*/ 0 w 2529"/>
                <a:gd name="T3" fmla="*/ 0 h 1467"/>
                <a:gd name="T4" fmla="*/ 0 w 2529"/>
                <a:gd name="T5" fmla="*/ 0 h 1467"/>
                <a:gd name="T6" fmla="*/ 0 w 2529"/>
                <a:gd name="T7" fmla="*/ 0 h 1467"/>
                <a:gd name="T8" fmla="*/ 0 w 2529"/>
                <a:gd name="T9" fmla="*/ 0 h 1467"/>
                <a:gd name="T10" fmla="*/ 0 w 2529"/>
                <a:gd name="T11" fmla="*/ 0 h 1467"/>
                <a:gd name="T12" fmla="*/ 0 60000 65536"/>
                <a:gd name="T13" fmla="*/ 0 60000 65536"/>
                <a:gd name="T14" fmla="*/ 0 60000 65536"/>
                <a:gd name="T15" fmla="*/ 0 60000 65536"/>
                <a:gd name="T16" fmla="*/ 0 60000 65536"/>
                <a:gd name="T17" fmla="*/ 0 60000 65536"/>
                <a:gd name="T18" fmla="*/ 0 w 2529"/>
                <a:gd name="T19" fmla="*/ 0 h 1467"/>
                <a:gd name="T20" fmla="*/ 2529 w 2529"/>
                <a:gd name="T21" fmla="*/ 1467 h 1467"/>
              </a:gdLst>
              <a:ahLst/>
              <a:cxnLst>
                <a:cxn ang="T12">
                  <a:pos x="T0" y="T1"/>
                </a:cxn>
                <a:cxn ang="T13">
                  <a:pos x="T2" y="T3"/>
                </a:cxn>
                <a:cxn ang="T14">
                  <a:pos x="T4" y="T5"/>
                </a:cxn>
                <a:cxn ang="T15">
                  <a:pos x="T6" y="T7"/>
                </a:cxn>
                <a:cxn ang="T16">
                  <a:pos x="T8" y="T9"/>
                </a:cxn>
                <a:cxn ang="T17">
                  <a:pos x="T10" y="T11"/>
                </a:cxn>
              </a:cxnLst>
              <a:rect l="T18" t="T19" r="T20" b="T21"/>
              <a:pathLst>
                <a:path w="2529" h="1467">
                  <a:moveTo>
                    <a:pt x="1380" y="1467"/>
                  </a:moveTo>
                  <a:lnTo>
                    <a:pt x="2529" y="800"/>
                  </a:lnTo>
                  <a:lnTo>
                    <a:pt x="1158" y="0"/>
                  </a:lnTo>
                  <a:lnTo>
                    <a:pt x="0" y="672"/>
                  </a:lnTo>
                  <a:lnTo>
                    <a:pt x="1380" y="1467"/>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45" name="Freeform 19"/>
            <p:cNvSpPr>
              <a:spLocks/>
            </p:cNvSpPr>
            <p:nvPr/>
          </p:nvSpPr>
          <p:spPr bwMode="blackGray">
            <a:xfrm>
              <a:off x="3795" y="3305"/>
              <a:ext cx="441" cy="255"/>
            </a:xfrm>
            <a:custGeom>
              <a:avLst/>
              <a:gdLst>
                <a:gd name="T0" fmla="*/ 0 w 2644"/>
                <a:gd name="T1" fmla="*/ 0 h 1532"/>
                <a:gd name="T2" fmla="*/ 0 w 2644"/>
                <a:gd name="T3" fmla="*/ 0 h 1532"/>
                <a:gd name="T4" fmla="*/ 0 w 2644"/>
                <a:gd name="T5" fmla="*/ 0 h 1532"/>
                <a:gd name="T6" fmla="*/ 0 w 2644"/>
                <a:gd name="T7" fmla="*/ 0 h 1532"/>
                <a:gd name="T8" fmla="*/ 0 w 2644"/>
                <a:gd name="T9" fmla="*/ 0 h 1532"/>
                <a:gd name="T10" fmla="*/ 0 w 2644"/>
                <a:gd name="T11" fmla="*/ 0 h 1532"/>
                <a:gd name="T12" fmla="*/ 0 w 2644"/>
                <a:gd name="T13" fmla="*/ 0 h 1532"/>
                <a:gd name="T14" fmla="*/ 0 60000 65536"/>
                <a:gd name="T15" fmla="*/ 0 60000 65536"/>
                <a:gd name="T16" fmla="*/ 0 60000 65536"/>
                <a:gd name="T17" fmla="*/ 0 60000 65536"/>
                <a:gd name="T18" fmla="*/ 0 60000 65536"/>
                <a:gd name="T19" fmla="*/ 0 60000 65536"/>
                <a:gd name="T20" fmla="*/ 0 60000 65536"/>
                <a:gd name="T21" fmla="*/ 0 w 2644"/>
                <a:gd name="T22" fmla="*/ 0 h 1532"/>
                <a:gd name="T23" fmla="*/ 2644 w 2644"/>
                <a:gd name="T24" fmla="*/ 1532 h 15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4" h="1532">
                  <a:moveTo>
                    <a:pt x="1443" y="1531"/>
                  </a:moveTo>
                  <a:lnTo>
                    <a:pt x="2644" y="838"/>
                  </a:lnTo>
                  <a:lnTo>
                    <a:pt x="1212" y="0"/>
                  </a:lnTo>
                  <a:lnTo>
                    <a:pt x="0" y="701"/>
                  </a:lnTo>
                  <a:lnTo>
                    <a:pt x="1443" y="1532"/>
                  </a:lnTo>
                  <a:lnTo>
                    <a:pt x="1443" y="1531"/>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46" name="Freeform 20"/>
            <p:cNvSpPr>
              <a:spLocks/>
            </p:cNvSpPr>
            <p:nvPr/>
          </p:nvSpPr>
          <p:spPr bwMode="blackGray">
            <a:xfrm>
              <a:off x="4035" y="3359"/>
              <a:ext cx="192" cy="196"/>
            </a:xfrm>
            <a:custGeom>
              <a:avLst/>
              <a:gdLst>
                <a:gd name="T0" fmla="*/ 0 w 1149"/>
                <a:gd name="T1" fmla="*/ 0 h 1176"/>
                <a:gd name="T2" fmla="*/ 0 w 1149"/>
                <a:gd name="T3" fmla="*/ 0 h 1176"/>
                <a:gd name="T4" fmla="*/ 0 w 1149"/>
                <a:gd name="T5" fmla="*/ 0 h 1176"/>
                <a:gd name="T6" fmla="*/ 0 w 1149"/>
                <a:gd name="T7" fmla="*/ 0 h 1176"/>
                <a:gd name="T8" fmla="*/ 0 w 1149"/>
                <a:gd name="T9" fmla="*/ 0 h 1176"/>
                <a:gd name="T10" fmla="*/ 0 w 1149"/>
                <a:gd name="T11" fmla="*/ 0 h 1176"/>
                <a:gd name="T12" fmla="*/ 0 60000 65536"/>
                <a:gd name="T13" fmla="*/ 0 60000 65536"/>
                <a:gd name="T14" fmla="*/ 0 60000 65536"/>
                <a:gd name="T15" fmla="*/ 0 60000 65536"/>
                <a:gd name="T16" fmla="*/ 0 60000 65536"/>
                <a:gd name="T17" fmla="*/ 0 60000 65536"/>
                <a:gd name="T18" fmla="*/ 0 w 1149"/>
                <a:gd name="T19" fmla="*/ 0 h 1176"/>
                <a:gd name="T20" fmla="*/ 1149 w 1149"/>
                <a:gd name="T21" fmla="*/ 1176 h 1176"/>
              </a:gdLst>
              <a:ahLst/>
              <a:cxnLst>
                <a:cxn ang="T12">
                  <a:pos x="T0" y="T1"/>
                </a:cxn>
                <a:cxn ang="T13">
                  <a:pos x="T2" y="T3"/>
                </a:cxn>
                <a:cxn ang="T14">
                  <a:pos x="T4" y="T5"/>
                </a:cxn>
                <a:cxn ang="T15">
                  <a:pos x="T6" y="T7"/>
                </a:cxn>
                <a:cxn ang="T16">
                  <a:pos x="T8" y="T9"/>
                </a:cxn>
                <a:cxn ang="T17">
                  <a:pos x="T10" y="T11"/>
                </a:cxn>
              </a:cxnLst>
              <a:rect l="T18" t="T19" r="T20" b="T21"/>
              <a:pathLst>
                <a:path w="1149" h="1176">
                  <a:moveTo>
                    <a:pt x="0" y="667"/>
                  </a:moveTo>
                  <a:lnTo>
                    <a:pt x="1149" y="0"/>
                  </a:lnTo>
                  <a:lnTo>
                    <a:pt x="1146" y="512"/>
                  </a:lnTo>
                  <a:lnTo>
                    <a:pt x="0" y="1176"/>
                  </a:lnTo>
                  <a:lnTo>
                    <a:pt x="0" y="667"/>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47" name="Freeform 21"/>
            <p:cNvSpPr>
              <a:spLocks/>
            </p:cNvSpPr>
            <p:nvPr/>
          </p:nvSpPr>
          <p:spPr bwMode="blackGray">
            <a:xfrm>
              <a:off x="4035" y="3444"/>
              <a:ext cx="201" cy="144"/>
            </a:xfrm>
            <a:custGeom>
              <a:avLst/>
              <a:gdLst>
                <a:gd name="T0" fmla="*/ 0 w 1209"/>
                <a:gd name="T1" fmla="*/ 0 h 861"/>
                <a:gd name="T2" fmla="*/ 0 w 1209"/>
                <a:gd name="T3" fmla="*/ 0 h 861"/>
                <a:gd name="T4" fmla="*/ 0 w 1209"/>
                <a:gd name="T5" fmla="*/ 0 h 861"/>
                <a:gd name="T6" fmla="*/ 0 w 1209"/>
                <a:gd name="T7" fmla="*/ 0 h 861"/>
                <a:gd name="T8" fmla="*/ 0 w 1209"/>
                <a:gd name="T9" fmla="*/ 0 h 861"/>
                <a:gd name="T10" fmla="*/ 0 w 1209"/>
                <a:gd name="T11" fmla="*/ 0 h 861"/>
                <a:gd name="T12" fmla="*/ 0 w 1209"/>
                <a:gd name="T13" fmla="*/ 0 h 861"/>
                <a:gd name="T14" fmla="*/ 0 60000 65536"/>
                <a:gd name="T15" fmla="*/ 0 60000 65536"/>
                <a:gd name="T16" fmla="*/ 0 60000 65536"/>
                <a:gd name="T17" fmla="*/ 0 60000 65536"/>
                <a:gd name="T18" fmla="*/ 0 60000 65536"/>
                <a:gd name="T19" fmla="*/ 0 60000 65536"/>
                <a:gd name="T20" fmla="*/ 0 60000 65536"/>
                <a:gd name="T21" fmla="*/ 0 w 1209"/>
                <a:gd name="T22" fmla="*/ 0 h 861"/>
                <a:gd name="T23" fmla="*/ 1209 w 1209"/>
                <a:gd name="T24" fmla="*/ 861 h 8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861">
                  <a:moveTo>
                    <a:pt x="8" y="697"/>
                  </a:moveTo>
                  <a:lnTo>
                    <a:pt x="1206" y="0"/>
                  </a:lnTo>
                  <a:lnTo>
                    <a:pt x="1209" y="141"/>
                  </a:lnTo>
                  <a:lnTo>
                    <a:pt x="0" y="861"/>
                  </a:lnTo>
                  <a:lnTo>
                    <a:pt x="8" y="698"/>
                  </a:lnTo>
                  <a:lnTo>
                    <a:pt x="8" y="697"/>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48" name="Freeform 22"/>
            <p:cNvSpPr>
              <a:spLocks/>
            </p:cNvSpPr>
            <p:nvPr/>
          </p:nvSpPr>
          <p:spPr bwMode="blackGray">
            <a:xfrm>
              <a:off x="3795" y="3422"/>
              <a:ext cx="241" cy="166"/>
            </a:xfrm>
            <a:custGeom>
              <a:avLst/>
              <a:gdLst>
                <a:gd name="T0" fmla="*/ 0 w 1443"/>
                <a:gd name="T1" fmla="*/ 0 h 994"/>
                <a:gd name="T2" fmla="*/ 0 w 1443"/>
                <a:gd name="T3" fmla="*/ 0 h 994"/>
                <a:gd name="T4" fmla="*/ 0 w 1443"/>
                <a:gd name="T5" fmla="*/ 0 h 994"/>
                <a:gd name="T6" fmla="*/ 0 w 1443"/>
                <a:gd name="T7" fmla="*/ 0 h 994"/>
                <a:gd name="T8" fmla="*/ 0 w 1443"/>
                <a:gd name="T9" fmla="*/ 0 h 994"/>
                <a:gd name="T10" fmla="*/ 0 w 1443"/>
                <a:gd name="T11" fmla="*/ 0 h 994"/>
                <a:gd name="T12" fmla="*/ 0 w 1443"/>
                <a:gd name="T13" fmla="*/ 0 h 994"/>
                <a:gd name="T14" fmla="*/ 0 60000 65536"/>
                <a:gd name="T15" fmla="*/ 0 60000 65536"/>
                <a:gd name="T16" fmla="*/ 0 60000 65536"/>
                <a:gd name="T17" fmla="*/ 0 60000 65536"/>
                <a:gd name="T18" fmla="*/ 0 60000 65536"/>
                <a:gd name="T19" fmla="*/ 0 60000 65536"/>
                <a:gd name="T20" fmla="*/ 0 60000 65536"/>
                <a:gd name="T21" fmla="*/ 0 w 1443"/>
                <a:gd name="T22" fmla="*/ 0 h 994"/>
                <a:gd name="T23" fmla="*/ 1443 w 1443"/>
                <a:gd name="T24" fmla="*/ 994 h 9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3" h="994">
                  <a:moveTo>
                    <a:pt x="1443" y="830"/>
                  </a:moveTo>
                  <a:lnTo>
                    <a:pt x="0" y="0"/>
                  </a:lnTo>
                  <a:lnTo>
                    <a:pt x="0" y="137"/>
                  </a:lnTo>
                  <a:lnTo>
                    <a:pt x="1439" y="994"/>
                  </a:lnTo>
                  <a:lnTo>
                    <a:pt x="1443" y="831"/>
                  </a:lnTo>
                  <a:lnTo>
                    <a:pt x="1443" y="830"/>
                  </a:lnTo>
                  <a:close/>
                </a:path>
              </a:pathLst>
            </a:custGeom>
            <a:solidFill>
              <a:srgbClr val="9FA6A6"/>
            </a:solidFill>
            <a:ln w="9525">
              <a:noFill/>
              <a:round/>
              <a:headEnd/>
              <a:tailEnd/>
            </a:ln>
          </p:spPr>
          <p:txBody>
            <a:bodyPr/>
            <a:lstStyle/>
            <a:p>
              <a:endParaRPr lang="en-US">
                <a:solidFill>
                  <a:schemeClr val="bg1">
                    <a:lumMod val="75000"/>
                  </a:schemeClr>
                </a:solidFill>
              </a:endParaRPr>
            </a:p>
          </p:txBody>
        </p:sp>
        <p:sp>
          <p:nvSpPr>
            <p:cNvPr id="49" name="Freeform 23"/>
            <p:cNvSpPr>
              <a:spLocks/>
            </p:cNvSpPr>
            <p:nvPr/>
          </p:nvSpPr>
          <p:spPr bwMode="blackGray">
            <a:xfrm>
              <a:off x="3805" y="3338"/>
              <a:ext cx="230" cy="217"/>
            </a:xfrm>
            <a:custGeom>
              <a:avLst/>
              <a:gdLst>
                <a:gd name="T0" fmla="*/ 0 w 1380"/>
                <a:gd name="T1" fmla="*/ 0 h 1304"/>
                <a:gd name="T2" fmla="*/ 0 w 1380"/>
                <a:gd name="T3" fmla="*/ 0 h 1304"/>
                <a:gd name="T4" fmla="*/ 0 w 1380"/>
                <a:gd name="T5" fmla="*/ 0 h 1304"/>
                <a:gd name="T6" fmla="*/ 0 w 1380"/>
                <a:gd name="T7" fmla="*/ 0 h 1304"/>
                <a:gd name="T8" fmla="*/ 0 w 1380"/>
                <a:gd name="T9" fmla="*/ 0 h 1304"/>
                <a:gd name="T10" fmla="*/ 0 w 1380"/>
                <a:gd name="T11" fmla="*/ 0 h 1304"/>
                <a:gd name="T12" fmla="*/ 0 60000 65536"/>
                <a:gd name="T13" fmla="*/ 0 60000 65536"/>
                <a:gd name="T14" fmla="*/ 0 60000 65536"/>
                <a:gd name="T15" fmla="*/ 0 60000 65536"/>
                <a:gd name="T16" fmla="*/ 0 60000 65536"/>
                <a:gd name="T17" fmla="*/ 0 60000 65536"/>
                <a:gd name="T18" fmla="*/ 0 w 1380"/>
                <a:gd name="T19" fmla="*/ 0 h 1304"/>
                <a:gd name="T20" fmla="*/ 1380 w 1380"/>
                <a:gd name="T21" fmla="*/ 1304 h 1304"/>
              </a:gdLst>
              <a:ahLst/>
              <a:cxnLst>
                <a:cxn ang="T12">
                  <a:pos x="T0" y="T1"/>
                </a:cxn>
                <a:cxn ang="T13">
                  <a:pos x="T2" y="T3"/>
                </a:cxn>
                <a:cxn ang="T14">
                  <a:pos x="T4" y="T5"/>
                </a:cxn>
                <a:cxn ang="T15">
                  <a:pos x="T6" y="T7"/>
                </a:cxn>
                <a:cxn ang="T16">
                  <a:pos x="T8" y="T9"/>
                </a:cxn>
                <a:cxn ang="T17">
                  <a:pos x="T10" y="T11"/>
                </a:cxn>
              </a:cxnLst>
              <a:rect l="T18" t="T19" r="T20" b="T21"/>
              <a:pathLst>
                <a:path w="1380" h="1304">
                  <a:moveTo>
                    <a:pt x="1380" y="795"/>
                  </a:moveTo>
                  <a:lnTo>
                    <a:pt x="0" y="0"/>
                  </a:lnTo>
                  <a:lnTo>
                    <a:pt x="0" y="496"/>
                  </a:lnTo>
                  <a:lnTo>
                    <a:pt x="1380" y="1304"/>
                  </a:lnTo>
                  <a:lnTo>
                    <a:pt x="1380" y="795"/>
                  </a:lnTo>
                  <a:close/>
                </a:path>
              </a:pathLst>
            </a:custGeom>
            <a:solidFill>
              <a:srgbClr val="9FA6A6"/>
            </a:solidFill>
            <a:ln w="9525">
              <a:noFill/>
              <a:round/>
              <a:headEnd/>
              <a:tailEnd/>
            </a:ln>
          </p:spPr>
          <p:txBody>
            <a:bodyPr/>
            <a:lstStyle/>
            <a:p>
              <a:endParaRPr lang="en-US">
                <a:solidFill>
                  <a:schemeClr val="bg1">
                    <a:lumMod val="75000"/>
                  </a:schemeClr>
                </a:solidFill>
              </a:endParaRPr>
            </a:p>
          </p:txBody>
        </p:sp>
        <p:sp>
          <p:nvSpPr>
            <p:cNvPr id="50" name="Freeform 24"/>
            <p:cNvSpPr>
              <a:spLocks/>
            </p:cNvSpPr>
            <p:nvPr/>
          </p:nvSpPr>
          <p:spPr bwMode="blackGray">
            <a:xfrm>
              <a:off x="3848" y="3247"/>
              <a:ext cx="363" cy="214"/>
            </a:xfrm>
            <a:custGeom>
              <a:avLst/>
              <a:gdLst>
                <a:gd name="T0" fmla="*/ 0 w 2175"/>
                <a:gd name="T1" fmla="*/ 0 h 1282"/>
                <a:gd name="T2" fmla="*/ 0 w 2175"/>
                <a:gd name="T3" fmla="*/ 0 h 1282"/>
                <a:gd name="T4" fmla="*/ 0 w 2175"/>
                <a:gd name="T5" fmla="*/ 0 h 1282"/>
                <a:gd name="T6" fmla="*/ 0 w 2175"/>
                <a:gd name="T7" fmla="*/ 0 h 1282"/>
                <a:gd name="T8" fmla="*/ 0 w 2175"/>
                <a:gd name="T9" fmla="*/ 0 h 1282"/>
                <a:gd name="T10" fmla="*/ 0 w 2175"/>
                <a:gd name="T11" fmla="*/ 0 h 1282"/>
                <a:gd name="T12" fmla="*/ 0 60000 65536"/>
                <a:gd name="T13" fmla="*/ 0 60000 65536"/>
                <a:gd name="T14" fmla="*/ 0 60000 65536"/>
                <a:gd name="T15" fmla="*/ 0 60000 65536"/>
                <a:gd name="T16" fmla="*/ 0 60000 65536"/>
                <a:gd name="T17" fmla="*/ 0 60000 65536"/>
                <a:gd name="T18" fmla="*/ 0 w 2175"/>
                <a:gd name="T19" fmla="*/ 0 h 1282"/>
                <a:gd name="T20" fmla="*/ 2175 w 2175"/>
                <a:gd name="T21" fmla="*/ 1282 h 1282"/>
              </a:gdLst>
              <a:ahLst/>
              <a:cxnLst>
                <a:cxn ang="T12">
                  <a:pos x="T0" y="T1"/>
                </a:cxn>
                <a:cxn ang="T13">
                  <a:pos x="T2" y="T3"/>
                </a:cxn>
                <a:cxn ang="T14">
                  <a:pos x="T4" y="T5"/>
                </a:cxn>
                <a:cxn ang="T15">
                  <a:pos x="T6" y="T7"/>
                </a:cxn>
                <a:cxn ang="T16">
                  <a:pos x="T8" y="T9"/>
                </a:cxn>
                <a:cxn ang="T17">
                  <a:pos x="T10" y="T11"/>
                </a:cxn>
              </a:cxnLst>
              <a:rect l="T18" t="T19" r="T20" b="T21"/>
              <a:pathLst>
                <a:path w="2175" h="1282">
                  <a:moveTo>
                    <a:pt x="1114" y="1282"/>
                  </a:moveTo>
                  <a:lnTo>
                    <a:pt x="2175" y="667"/>
                  </a:lnTo>
                  <a:lnTo>
                    <a:pt x="1069" y="0"/>
                  </a:lnTo>
                  <a:lnTo>
                    <a:pt x="0" y="622"/>
                  </a:lnTo>
                  <a:lnTo>
                    <a:pt x="1114" y="1282"/>
                  </a:lnTo>
                  <a:close/>
                </a:path>
              </a:pathLst>
            </a:custGeom>
            <a:solidFill>
              <a:srgbClr val="ACB3B3"/>
            </a:solidFill>
            <a:ln w="9525">
              <a:noFill/>
              <a:round/>
              <a:headEnd/>
              <a:tailEnd/>
            </a:ln>
          </p:spPr>
          <p:txBody>
            <a:bodyPr/>
            <a:lstStyle/>
            <a:p>
              <a:endParaRPr lang="en-US">
                <a:solidFill>
                  <a:schemeClr val="bg1">
                    <a:lumMod val="75000"/>
                  </a:schemeClr>
                </a:solidFill>
              </a:endParaRPr>
            </a:p>
          </p:txBody>
        </p:sp>
        <p:sp>
          <p:nvSpPr>
            <p:cNvPr id="51" name="Freeform 25"/>
            <p:cNvSpPr>
              <a:spLocks/>
            </p:cNvSpPr>
            <p:nvPr/>
          </p:nvSpPr>
          <p:spPr bwMode="blackGray">
            <a:xfrm>
              <a:off x="3882" y="3388"/>
              <a:ext cx="151" cy="160"/>
            </a:xfrm>
            <a:custGeom>
              <a:avLst/>
              <a:gdLst>
                <a:gd name="T0" fmla="*/ 0 w 910"/>
                <a:gd name="T1" fmla="*/ 0 h 963"/>
                <a:gd name="T2" fmla="*/ 0 w 910"/>
                <a:gd name="T3" fmla="*/ 0 h 963"/>
                <a:gd name="T4" fmla="*/ 0 w 910"/>
                <a:gd name="T5" fmla="*/ 0 h 963"/>
                <a:gd name="T6" fmla="*/ 0 w 910"/>
                <a:gd name="T7" fmla="*/ 0 h 963"/>
                <a:gd name="T8" fmla="*/ 0 w 910"/>
                <a:gd name="T9" fmla="*/ 0 h 963"/>
                <a:gd name="T10" fmla="*/ 0 w 910"/>
                <a:gd name="T11" fmla="*/ 0 h 963"/>
                <a:gd name="T12" fmla="*/ 0 w 910"/>
                <a:gd name="T13" fmla="*/ 0 h 963"/>
                <a:gd name="T14" fmla="*/ 0 60000 65536"/>
                <a:gd name="T15" fmla="*/ 0 60000 65536"/>
                <a:gd name="T16" fmla="*/ 0 60000 65536"/>
                <a:gd name="T17" fmla="*/ 0 60000 65536"/>
                <a:gd name="T18" fmla="*/ 0 60000 65536"/>
                <a:gd name="T19" fmla="*/ 0 60000 65536"/>
                <a:gd name="T20" fmla="*/ 0 60000 65536"/>
                <a:gd name="T21" fmla="*/ 0 w 910"/>
                <a:gd name="T22" fmla="*/ 0 h 963"/>
                <a:gd name="T23" fmla="*/ 910 w 910"/>
                <a:gd name="T24" fmla="*/ 963 h 9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0" h="963">
                  <a:moveTo>
                    <a:pt x="0" y="0"/>
                  </a:moveTo>
                  <a:lnTo>
                    <a:pt x="910" y="530"/>
                  </a:lnTo>
                  <a:lnTo>
                    <a:pt x="910" y="963"/>
                  </a:lnTo>
                  <a:lnTo>
                    <a:pt x="0" y="432"/>
                  </a:lnTo>
                  <a:lnTo>
                    <a:pt x="0" y="0"/>
                  </a:lnTo>
                  <a:close/>
                </a:path>
              </a:pathLst>
            </a:custGeom>
            <a:solidFill>
              <a:srgbClr val="464D4D"/>
            </a:solidFill>
            <a:ln w="9525">
              <a:noFill/>
              <a:round/>
              <a:headEnd/>
              <a:tailEnd/>
            </a:ln>
          </p:spPr>
          <p:txBody>
            <a:bodyPr/>
            <a:lstStyle/>
            <a:p>
              <a:endParaRPr lang="en-US">
                <a:solidFill>
                  <a:schemeClr val="bg1">
                    <a:lumMod val="75000"/>
                  </a:schemeClr>
                </a:solidFill>
              </a:endParaRPr>
            </a:p>
          </p:txBody>
        </p:sp>
        <p:sp>
          <p:nvSpPr>
            <p:cNvPr id="52" name="Freeform 26"/>
            <p:cNvSpPr>
              <a:spLocks/>
            </p:cNvSpPr>
            <p:nvPr/>
          </p:nvSpPr>
          <p:spPr bwMode="blackGray">
            <a:xfrm>
              <a:off x="3883" y="3390"/>
              <a:ext cx="149" cy="155"/>
            </a:xfrm>
            <a:custGeom>
              <a:avLst/>
              <a:gdLst>
                <a:gd name="T0" fmla="*/ 0 w 896"/>
                <a:gd name="T1" fmla="*/ 0 h 932"/>
                <a:gd name="T2" fmla="*/ 0 w 896"/>
                <a:gd name="T3" fmla="*/ 0 h 932"/>
                <a:gd name="T4" fmla="*/ 0 w 896"/>
                <a:gd name="T5" fmla="*/ 0 h 932"/>
                <a:gd name="T6" fmla="*/ 0 w 896"/>
                <a:gd name="T7" fmla="*/ 0 h 932"/>
                <a:gd name="T8" fmla="*/ 0 w 896"/>
                <a:gd name="T9" fmla="*/ 0 h 932"/>
                <a:gd name="T10" fmla="*/ 0 w 896"/>
                <a:gd name="T11" fmla="*/ 0 h 932"/>
                <a:gd name="T12" fmla="*/ 0 60000 65536"/>
                <a:gd name="T13" fmla="*/ 0 60000 65536"/>
                <a:gd name="T14" fmla="*/ 0 60000 65536"/>
                <a:gd name="T15" fmla="*/ 0 60000 65536"/>
                <a:gd name="T16" fmla="*/ 0 60000 65536"/>
                <a:gd name="T17" fmla="*/ 0 60000 65536"/>
                <a:gd name="T18" fmla="*/ 0 w 896"/>
                <a:gd name="T19" fmla="*/ 0 h 932"/>
                <a:gd name="T20" fmla="*/ 896 w 896"/>
                <a:gd name="T21" fmla="*/ 932 h 932"/>
              </a:gdLst>
              <a:ahLst/>
              <a:cxnLst>
                <a:cxn ang="T12">
                  <a:pos x="T0" y="T1"/>
                </a:cxn>
                <a:cxn ang="T13">
                  <a:pos x="T2" y="T3"/>
                </a:cxn>
                <a:cxn ang="T14">
                  <a:pos x="T4" y="T5"/>
                </a:cxn>
                <a:cxn ang="T15">
                  <a:pos x="T6" y="T7"/>
                </a:cxn>
                <a:cxn ang="T16">
                  <a:pos x="T8" y="T9"/>
                </a:cxn>
                <a:cxn ang="T17">
                  <a:pos x="T10" y="T11"/>
                </a:cxn>
              </a:cxnLst>
              <a:rect l="T18" t="T19" r="T20" b="T21"/>
              <a:pathLst>
                <a:path w="896" h="932">
                  <a:moveTo>
                    <a:pt x="0" y="413"/>
                  </a:moveTo>
                  <a:lnTo>
                    <a:pt x="896" y="932"/>
                  </a:lnTo>
                  <a:lnTo>
                    <a:pt x="896" y="519"/>
                  </a:lnTo>
                  <a:lnTo>
                    <a:pt x="0" y="0"/>
                  </a:lnTo>
                  <a:lnTo>
                    <a:pt x="0" y="413"/>
                  </a:lnTo>
                  <a:close/>
                </a:path>
              </a:pathLst>
            </a:custGeom>
            <a:solidFill>
              <a:srgbClr val="9FA6A6"/>
            </a:solidFill>
            <a:ln w="9525">
              <a:noFill/>
              <a:round/>
              <a:headEnd/>
              <a:tailEnd/>
            </a:ln>
          </p:spPr>
          <p:txBody>
            <a:bodyPr/>
            <a:lstStyle/>
            <a:p>
              <a:endParaRPr lang="en-US">
                <a:solidFill>
                  <a:schemeClr val="bg1">
                    <a:lumMod val="75000"/>
                  </a:schemeClr>
                </a:solidFill>
              </a:endParaRPr>
            </a:p>
          </p:txBody>
        </p:sp>
        <p:sp>
          <p:nvSpPr>
            <p:cNvPr id="53" name="Freeform 27"/>
            <p:cNvSpPr>
              <a:spLocks/>
            </p:cNvSpPr>
            <p:nvPr/>
          </p:nvSpPr>
          <p:spPr bwMode="blackGray">
            <a:xfrm>
              <a:off x="3884" y="3390"/>
              <a:ext cx="70" cy="64"/>
            </a:xfrm>
            <a:custGeom>
              <a:avLst/>
              <a:gdLst>
                <a:gd name="T0" fmla="*/ 0 w 424"/>
                <a:gd name="T1" fmla="*/ 0 h 387"/>
                <a:gd name="T2" fmla="*/ 0 w 424"/>
                <a:gd name="T3" fmla="*/ 0 h 387"/>
                <a:gd name="T4" fmla="*/ 0 w 424"/>
                <a:gd name="T5" fmla="*/ 0 h 387"/>
                <a:gd name="T6" fmla="*/ 0 w 424"/>
                <a:gd name="T7" fmla="*/ 0 h 387"/>
                <a:gd name="T8" fmla="*/ 0 w 424"/>
                <a:gd name="T9" fmla="*/ 0 h 387"/>
                <a:gd name="T10" fmla="*/ 0 w 424"/>
                <a:gd name="T11" fmla="*/ 0 h 387"/>
                <a:gd name="T12" fmla="*/ 0 w 424"/>
                <a:gd name="T13" fmla="*/ 0 h 387"/>
                <a:gd name="T14" fmla="*/ 0 60000 65536"/>
                <a:gd name="T15" fmla="*/ 0 60000 65536"/>
                <a:gd name="T16" fmla="*/ 0 60000 65536"/>
                <a:gd name="T17" fmla="*/ 0 60000 65536"/>
                <a:gd name="T18" fmla="*/ 0 60000 65536"/>
                <a:gd name="T19" fmla="*/ 0 60000 65536"/>
                <a:gd name="T20" fmla="*/ 0 60000 65536"/>
                <a:gd name="T21" fmla="*/ 0 w 424"/>
                <a:gd name="T22" fmla="*/ 0 h 387"/>
                <a:gd name="T23" fmla="*/ 424 w 424"/>
                <a:gd name="T24" fmla="*/ 387 h 3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4" h="387">
                  <a:moveTo>
                    <a:pt x="0" y="140"/>
                  </a:moveTo>
                  <a:lnTo>
                    <a:pt x="424" y="387"/>
                  </a:lnTo>
                  <a:lnTo>
                    <a:pt x="424" y="247"/>
                  </a:lnTo>
                  <a:lnTo>
                    <a:pt x="0" y="0"/>
                  </a:lnTo>
                  <a:lnTo>
                    <a:pt x="0" y="140"/>
                  </a:lnTo>
                  <a:close/>
                </a:path>
              </a:pathLst>
            </a:custGeom>
            <a:solidFill>
              <a:srgbClr val="ACB3B3"/>
            </a:solidFill>
            <a:ln w="9525">
              <a:noFill/>
              <a:round/>
              <a:headEnd/>
              <a:tailEnd/>
            </a:ln>
          </p:spPr>
          <p:txBody>
            <a:bodyPr/>
            <a:lstStyle/>
            <a:p>
              <a:endParaRPr lang="en-US">
                <a:solidFill>
                  <a:schemeClr val="bg1">
                    <a:lumMod val="75000"/>
                  </a:schemeClr>
                </a:solidFill>
              </a:endParaRPr>
            </a:p>
          </p:txBody>
        </p:sp>
        <p:sp>
          <p:nvSpPr>
            <p:cNvPr id="54" name="Freeform 28"/>
            <p:cNvSpPr>
              <a:spLocks/>
            </p:cNvSpPr>
            <p:nvPr/>
          </p:nvSpPr>
          <p:spPr bwMode="blackGray">
            <a:xfrm>
              <a:off x="3884" y="3390"/>
              <a:ext cx="70" cy="64"/>
            </a:xfrm>
            <a:custGeom>
              <a:avLst/>
              <a:gdLst>
                <a:gd name="T0" fmla="*/ 0 w 424"/>
                <a:gd name="T1" fmla="*/ 0 h 387"/>
                <a:gd name="T2" fmla="*/ 0 w 424"/>
                <a:gd name="T3" fmla="*/ 0 h 387"/>
                <a:gd name="T4" fmla="*/ 0 w 424"/>
                <a:gd name="T5" fmla="*/ 0 h 387"/>
                <a:gd name="T6" fmla="*/ 0 w 424"/>
                <a:gd name="T7" fmla="*/ 0 h 387"/>
                <a:gd name="T8" fmla="*/ 0 w 424"/>
                <a:gd name="T9" fmla="*/ 0 h 387"/>
                <a:gd name="T10" fmla="*/ 0 w 424"/>
                <a:gd name="T11" fmla="*/ 0 h 387"/>
                <a:gd name="T12" fmla="*/ 0 60000 65536"/>
                <a:gd name="T13" fmla="*/ 0 60000 65536"/>
                <a:gd name="T14" fmla="*/ 0 60000 65536"/>
                <a:gd name="T15" fmla="*/ 0 60000 65536"/>
                <a:gd name="T16" fmla="*/ 0 60000 65536"/>
                <a:gd name="T17" fmla="*/ 0 60000 65536"/>
                <a:gd name="T18" fmla="*/ 0 w 424"/>
                <a:gd name="T19" fmla="*/ 0 h 387"/>
                <a:gd name="T20" fmla="*/ 424 w 424"/>
                <a:gd name="T21" fmla="*/ 387 h 387"/>
              </a:gdLst>
              <a:ahLst/>
              <a:cxnLst>
                <a:cxn ang="T12">
                  <a:pos x="T0" y="T1"/>
                </a:cxn>
                <a:cxn ang="T13">
                  <a:pos x="T2" y="T3"/>
                </a:cxn>
                <a:cxn ang="T14">
                  <a:pos x="T4" y="T5"/>
                </a:cxn>
                <a:cxn ang="T15">
                  <a:pos x="T6" y="T7"/>
                </a:cxn>
                <a:cxn ang="T16">
                  <a:pos x="T8" y="T9"/>
                </a:cxn>
                <a:cxn ang="T17">
                  <a:pos x="T10" y="T11"/>
                </a:cxn>
              </a:cxnLst>
              <a:rect l="T18" t="T19" r="T20" b="T21"/>
              <a:pathLst>
                <a:path w="424" h="387">
                  <a:moveTo>
                    <a:pt x="0" y="140"/>
                  </a:moveTo>
                  <a:lnTo>
                    <a:pt x="424" y="387"/>
                  </a:lnTo>
                  <a:lnTo>
                    <a:pt x="424" y="247"/>
                  </a:lnTo>
                  <a:lnTo>
                    <a:pt x="0" y="0"/>
                  </a:lnTo>
                  <a:lnTo>
                    <a:pt x="0" y="140"/>
                  </a:lnTo>
                </a:path>
              </a:pathLst>
            </a:custGeom>
            <a:noFill/>
            <a:ln w="0">
              <a:solidFill>
                <a:srgbClr val="464D4D"/>
              </a:solidFill>
              <a:round/>
              <a:headEnd/>
              <a:tailEnd/>
            </a:ln>
          </p:spPr>
          <p:txBody>
            <a:bodyPr/>
            <a:lstStyle/>
            <a:p>
              <a:endParaRPr lang="en-US">
                <a:solidFill>
                  <a:schemeClr val="bg1">
                    <a:lumMod val="75000"/>
                  </a:schemeClr>
                </a:solidFill>
              </a:endParaRPr>
            </a:p>
          </p:txBody>
        </p:sp>
        <p:sp>
          <p:nvSpPr>
            <p:cNvPr id="55" name="Freeform 29"/>
            <p:cNvSpPr>
              <a:spLocks/>
            </p:cNvSpPr>
            <p:nvPr/>
          </p:nvSpPr>
          <p:spPr bwMode="blackGray">
            <a:xfrm>
              <a:off x="3814" y="3366"/>
              <a:ext cx="52" cy="82"/>
            </a:xfrm>
            <a:custGeom>
              <a:avLst/>
              <a:gdLst>
                <a:gd name="T0" fmla="*/ 0 w 311"/>
                <a:gd name="T1" fmla="*/ 0 h 496"/>
                <a:gd name="T2" fmla="*/ 0 w 311"/>
                <a:gd name="T3" fmla="*/ 0 h 496"/>
                <a:gd name="T4" fmla="*/ 0 w 311"/>
                <a:gd name="T5" fmla="*/ 0 h 496"/>
                <a:gd name="T6" fmla="*/ 0 w 311"/>
                <a:gd name="T7" fmla="*/ 0 h 496"/>
                <a:gd name="T8" fmla="*/ 0 w 311"/>
                <a:gd name="T9" fmla="*/ 0 h 496"/>
                <a:gd name="T10" fmla="*/ 0 w 311"/>
                <a:gd name="T11" fmla="*/ 0 h 496"/>
                <a:gd name="T12" fmla="*/ 0 w 311"/>
                <a:gd name="T13" fmla="*/ 0 h 496"/>
                <a:gd name="T14" fmla="*/ 0 60000 65536"/>
                <a:gd name="T15" fmla="*/ 0 60000 65536"/>
                <a:gd name="T16" fmla="*/ 0 60000 65536"/>
                <a:gd name="T17" fmla="*/ 0 60000 65536"/>
                <a:gd name="T18" fmla="*/ 0 60000 65536"/>
                <a:gd name="T19" fmla="*/ 0 60000 65536"/>
                <a:gd name="T20" fmla="*/ 0 60000 65536"/>
                <a:gd name="T21" fmla="*/ 0 w 311"/>
                <a:gd name="T22" fmla="*/ 0 h 496"/>
                <a:gd name="T23" fmla="*/ 311 w 311"/>
                <a:gd name="T24" fmla="*/ 496 h 4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496">
                  <a:moveTo>
                    <a:pt x="0" y="315"/>
                  </a:moveTo>
                  <a:lnTo>
                    <a:pt x="311" y="496"/>
                  </a:lnTo>
                  <a:lnTo>
                    <a:pt x="311" y="178"/>
                  </a:lnTo>
                  <a:lnTo>
                    <a:pt x="2" y="0"/>
                  </a:lnTo>
                  <a:lnTo>
                    <a:pt x="2" y="315"/>
                  </a:lnTo>
                  <a:lnTo>
                    <a:pt x="0" y="315"/>
                  </a:lnTo>
                  <a:close/>
                </a:path>
              </a:pathLst>
            </a:custGeom>
            <a:solidFill>
              <a:srgbClr val="9FA6A6"/>
            </a:solidFill>
            <a:ln w="9525">
              <a:noFill/>
              <a:round/>
              <a:headEnd/>
              <a:tailEnd/>
            </a:ln>
          </p:spPr>
          <p:txBody>
            <a:bodyPr/>
            <a:lstStyle/>
            <a:p>
              <a:endParaRPr lang="en-US">
                <a:solidFill>
                  <a:schemeClr val="bg1">
                    <a:lumMod val="75000"/>
                  </a:schemeClr>
                </a:solidFill>
              </a:endParaRPr>
            </a:p>
          </p:txBody>
        </p:sp>
        <p:sp>
          <p:nvSpPr>
            <p:cNvPr id="56" name="Freeform 30"/>
            <p:cNvSpPr>
              <a:spLocks/>
            </p:cNvSpPr>
            <p:nvPr/>
          </p:nvSpPr>
          <p:spPr bwMode="blackGray">
            <a:xfrm>
              <a:off x="3814" y="3366"/>
              <a:ext cx="52" cy="82"/>
            </a:xfrm>
            <a:custGeom>
              <a:avLst/>
              <a:gdLst>
                <a:gd name="T0" fmla="*/ 0 w 311"/>
                <a:gd name="T1" fmla="*/ 0 h 496"/>
                <a:gd name="T2" fmla="*/ 0 w 311"/>
                <a:gd name="T3" fmla="*/ 0 h 496"/>
                <a:gd name="T4" fmla="*/ 0 w 311"/>
                <a:gd name="T5" fmla="*/ 0 h 496"/>
                <a:gd name="T6" fmla="*/ 0 w 311"/>
                <a:gd name="T7" fmla="*/ 0 h 496"/>
                <a:gd name="T8" fmla="*/ 0 w 311"/>
                <a:gd name="T9" fmla="*/ 0 h 496"/>
                <a:gd name="T10" fmla="*/ 0 w 311"/>
                <a:gd name="T11" fmla="*/ 0 h 496"/>
                <a:gd name="T12" fmla="*/ 0 60000 65536"/>
                <a:gd name="T13" fmla="*/ 0 60000 65536"/>
                <a:gd name="T14" fmla="*/ 0 60000 65536"/>
                <a:gd name="T15" fmla="*/ 0 60000 65536"/>
                <a:gd name="T16" fmla="*/ 0 60000 65536"/>
                <a:gd name="T17" fmla="*/ 0 60000 65536"/>
                <a:gd name="T18" fmla="*/ 0 w 311"/>
                <a:gd name="T19" fmla="*/ 0 h 496"/>
                <a:gd name="T20" fmla="*/ 311 w 311"/>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311" h="496">
                  <a:moveTo>
                    <a:pt x="0" y="315"/>
                  </a:moveTo>
                  <a:lnTo>
                    <a:pt x="311" y="496"/>
                  </a:lnTo>
                  <a:lnTo>
                    <a:pt x="311" y="178"/>
                  </a:lnTo>
                  <a:lnTo>
                    <a:pt x="2" y="0"/>
                  </a:lnTo>
                  <a:lnTo>
                    <a:pt x="2" y="315"/>
                  </a:lnTo>
                </a:path>
              </a:pathLst>
            </a:custGeom>
            <a:noFill/>
            <a:ln w="0">
              <a:solidFill>
                <a:srgbClr val="464D4D"/>
              </a:solidFill>
              <a:round/>
              <a:headEnd/>
              <a:tailEnd/>
            </a:ln>
          </p:spPr>
          <p:txBody>
            <a:bodyPr/>
            <a:lstStyle/>
            <a:p>
              <a:endParaRPr lang="en-US">
                <a:solidFill>
                  <a:schemeClr val="bg1">
                    <a:lumMod val="75000"/>
                  </a:schemeClr>
                </a:solidFill>
              </a:endParaRPr>
            </a:p>
          </p:txBody>
        </p:sp>
        <p:sp>
          <p:nvSpPr>
            <p:cNvPr id="57" name="Freeform 31"/>
            <p:cNvSpPr>
              <a:spLocks/>
            </p:cNvSpPr>
            <p:nvPr/>
          </p:nvSpPr>
          <p:spPr bwMode="blackGray">
            <a:xfrm>
              <a:off x="3814" y="3348"/>
              <a:ext cx="52" cy="47"/>
            </a:xfrm>
            <a:custGeom>
              <a:avLst/>
              <a:gdLst>
                <a:gd name="T0" fmla="*/ 0 w 311"/>
                <a:gd name="T1" fmla="*/ 0 h 284"/>
                <a:gd name="T2" fmla="*/ 0 w 311"/>
                <a:gd name="T3" fmla="*/ 0 h 284"/>
                <a:gd name="T4" fmla="*/ 0 w 311"/>
                <a:gd name="T5" fmla="*/ 0 h 284"/>
                <a:gd name="T6" fmla="*/ 0 w 311"/>
                <a:gd name="T7" fmla="*/ 0 h 284"/>
                <a:gd name="T8" fmla="*/ 0 w 311"/>
                <a:gd name="T9" fmla="*/ 0 h 284"/>
                <a:gd name="T10" fmla="*/ 0 w 311"/>
                <a:gd name="T11" fmla="*/ 0 h 284"/>
                <a:gd name="T12" fmla="*/ 0 w 311"/>
                <a:gd name="T13" fmla="*/ 0 h 284"/>
                <a:gd name="T14" fmla="*/ 0 60000 65536"/>
                <a:gd name="T15" fmla="*/ 0 60000 65536"/>
                <a:gd name="T16" fmla="*/ 0 60000 65536"/>
                <a:gd name="T17" fmla="*/ 0 60000 65536"/>
                <a:gd name="T18" fmla="*/ 0 60000 65536"/>
                <a:gd name="T19" fmla="*/ 0 60000 65536"/>
                <a:gd name="T20" fmla="*/ 0 60000 65536"/>
                <a:gd name="T21" fmla="*/ 0 w 311"/>
                <a:gd name="T22" fmla="*/ 0 h 284"/>
                <a:gd name="T23" fmla="*/ 311 w 311"/>
                <a:gd name="T24" fmla="*/ 284 h 2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84">
                  <a:moveTo>
                    <a:pt x="0" y="0"/>
                  </a:moveTo>
                  <a:lnTo>
                    <a:pt x="311" y="179"/>
                  </a:lnTo>
                  <a:lnTo>
                    <a:pt x="311" y="284"/>
                  </a:lnTo>
                  <a:lnTo>
                    <a:pt x="2" y="106"/>
                  </a:lnTo>
                  <a:lnTo>
                    <a:pt x="2" y="0"/>
                  </a:lnTo>
                  <a:lnTo>
                    <a:pt x="0" y="0"/>
                  </a:lnTo>
                  <a:close/>
                </a:path>
              </a:pathLst>
            </a:custGeom>
            <a:solidFill>
              <a:srgbClr val="B9C0C0"/>
            </a:solidFill>
            <a:ln w="9525">
              <a:noFill/>
              <a:round/>
              <a:headEnd/>
              <a:tailEnd/>
            </a:ln>
          </p:spPr>
          <p:txBody>
            <a:bodyPr/>
            <a:lstStyle/>
            <a:p>
              <a:endParaRPr lang="en-US">
                <a:solidFill>
                  <a:schemeClr val="bg1">
                    <a:lumMod val="75000"/>
                  </a:schemeClr>
                </a:solidFill>
              </a:endParaRPr>
            </a:p>
          </p:txBody>
        </p:sp>
        <p:sp>
          <p:nvSpPr>
            <p:cNvPr id="58" name="Freeform 32"/>
            <p:cNvSpPr>
              <a:spLocks/>
            </p:cNvSpPr>
            <p:nvPr/>
          </p:nvSpPr>
          <p:spPr bwMode="blackGray">
            <a:xfrm>
              <a:off x="3814" y="3348"/>
              <a:ext cx="52" cy="47"/>
            </a:xfrm>
            <a:custGeom>
              <a:avLst/>
              <a:gdLst>
                <a:gd name="T0" fmla="*/ 0 w 311"/>
                <a:gd name="T1" fmla="*/ 0 h 284"/>
                <a:gd name="T2" fmla="*/ 0 w 311"/>
                <a:gd name="T3" fmla="*/ 0 h 284"/>
                <a:gd name="T4" fmla="*/ 0 w 311"/>
                <a:gd name="T5" fmla="*/ 0 h 284"/>
                <a:gd name="T6" fmla="*/ 0 w 311"/>
                <a:gd name="T7" fmla="*/ 0 h 284"/>
                <a:gd name="T8" fmla="*/ 0 w 311"/>
                <a:gd name="T9" fmla="*/ 0 h 284"/>
                <a:gd name="T10" fmla="*/ 0 w 311"/>
                <a:gd name="T11" fmla="*/ 0 h 284"/>
                <a:gd name="T12" fmla="*/ 0 60000 65536"/>
                <a:gd name="T13" fmla="*/ 0 60000 65536"/>
                <a:gd name="T14" fmla="*/ 0 60000 65536"/>
                <a:gd name="T15" fmla="*/ 0 60000 65536"/>
                <a:gd name="T16" fmla="*/ 0 60000 65536"/>
                <a:gd name="T17" fmla="*/ 0 60000 65536"/>
                <a:gd name="T18" fmla="*/ 0 w 311"/>
                <a:gd name="T19" fmla="*/ 0 h 284"/>
                <a:gd name="T20" fmla="*/ 311 w 311"/>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311" h="284">
                  <a:moveTo>
                    <a:pt x="0" y="0"/>
                  </a:moveTo>
                  <a:lnTo>
                    <a:pt x="311" y="179"/>
                  </a:lnTo>
                  <a:lnTo>
                    <a:pt x="311" y="284"/>
                  </a:lnTo>
                  <a:lnTo>
                    <a:pt x="2" y="106"/>
                  </a:lnTo>
                  <a:lnTo>
                    <a:pt x="2" y="0"/>
                  </a:lnTo>
                </a:path>
              </a:pathLst>
            </a:custGeom>
            <a:noFill/>
            <a:ln w="0">
              <a:solidFill>
                <a:srgbClr val="464D4D"/>
              </a:solidFill>
              <a:round/>
              <a:headEnd/>
              <a:tailEnd/>
            </a:ln>
          </p:spPr>
          <p:txBody>
            <a:bodyPr/>
            <a:lstStyle/>
            <a:p>
              <a:endParaRPr lang="en-US">
                <a:solidFill>
                  <a:schemeClr val="bg1">
                    <a:lumMod val="75000"/>
                  </a:schemeClr>
                </a:solidFill>
              </a:endParaRPr>
            </a:p>
          </p:txBody>
        </p:sp>
        <p:sp>
          <p:nvSpPr>
            <p:cNvPr id="59" name="Freeform 33"/>
            <p:cNvSpPr>
              <a:spLocks/>
            </p:cNvSpPr>
            <p:nvPr/>
          </p:nvSpPr>
          <p:spPr bwMode="blackGray">
            <a:xfrm>
              <a:off x="3958" y="3433"/>
              <a:ext cx="75" cy="66"/>
            </a:xfrm>
            <a:custGeom>
              <a:avLst/>
              <a:gdLst>
                <a:gd name="T0" fmla="*/ 0 w 446"/>
                <a:gd name="T1" fmla="*/ 0 h 394"/>
                <a:gd name="T2" fmla="*/ 0 w 446"/>
                <a:gd name="T3" fmla="*/ 0 h 394"/>
                <a:gd name="T4" fmla="*/ 0 w 446"/>
                <a:gd name="T5" fmla="*/ 0 h 394"/>
                <a:gd name="T6" fmla="*/ 0 w 446"/>
                <a:gd name="T7" fmla="*/ 0 h 394"/>
                <a:gd name="T8" fmla="*/ 0 w 446"/>
                <a:gd name="T9" fmla="*/ 0 h 394"/>
                <a:gd name="T10" fmla="*/ 0 w 446"/>
                <a:gd name="T11" fmla="*/ 0 h 394"/>
                <a:gd name="T12" fmla="*/ 0 w 446"/>
                <a:gd name="T13" fmla="*/ 0 h 394"/>
                <a:gd name="T14" fmla="*/ 0 60000 65536"/>
                <a:gd name="T15" fmla="*/ 0 60000 65536"/>
                <a:gd name="T16" fmla="*/ 0 60000 65536"/>
                <a:gd name="T17" fmla="*/ 0 60000 65536"/>
                <a:gd name="T18" fmla="*/ 0 60000 65536"/>
                <a:gd name="T19" fmla="*/ 0 60000 65536"/>
                <a:gd name="T20" fmla="*/ 0 60000 65536"/>
                <a:gd name="T21" fmla="*/ 0 w 446"/>
                <a:gd name="T22" fmla="*/ 0 h 394"/>
                <a:gd name="T23" fmla="*/ 446 w 446"/>
                <a:gd name="T24" fmla="*/ 394 h 3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94">
                  <a:moveTo>
                    <a:pt x="446" y="393"/>
                  </a:moveTo>
                  <a:lnTo>
                    <a:pt x="0" y="136"/>
                  </a:lnTo>
                  <a:lnTo>
                    <a:pt x="0" y="0"/>
                  </a:lnTo>
                  <a:lnTo>
                    <a:pt x="446" y="257"/>
                  </a:lnTo>
                  <a:lnTo>
                    <a:pt x="446" y="394"/>
                  </a:lnTo>
                  <a:lnTo>
                    <a:pt x="446" y="393"/>
                  </a:lnTo>
                  <a:close/>
                </a:path>
              </a:pathLst>
            </a:custGeom>
            <a:solidFill>
              <a:srgbClr val="929999"/>
            </a:solidFill>
            <a:ln w="9525">
              <a:noFill/>
              <a:round/>
              <a:headEnd/>
              <a:tailEnd/>
            </a:ln>
          </p:spPr>
          <p:txBody>
            <a:bodyPr/>
            <a:lstStyle/>
            <a:p>
              <a:endParaRPr lang="en-US">
                <a:solidFill>
                  <a:schemeClr val="bg1">
                    <a:lumMod val="75000"/>
                  </a:schemeClr>
                </a:solidFill>
              </a:endParaRPr>
            </a:p>
          </p:txBody>
        </p:sp>
        <p:sp>
          <p:nvSpPr>
            <p:cNvPr id="61" name="Freeform 34"/>
            <p:cNvSpPr>
              <a:spLocks/>
            </p:cNvSpPr>
            <p:nvPr/>
          </p:nvSpPr>
          <p:spPr bwMode="blackGray">
            <a:xfrm>
              <a:off x="3962" y="3442"/>
              <a:ext cx="67" cy="43"/>
            </a:xfrm>
            <a:custGeom>
              <a:avLst/>
              <a:gdLst>
                <a:gd name="T0" fmla="*/ 0 w 405"/>
                <a:gd name="T1" fmla="*/ 0 h 258"/>
                <a:gd name="T2" fmla="*/ 0 w 405"/>
                <a:gd name="T3" fmla="*/ 0 h 258"/>
                <a:gd name="T4" fmla="*/ 0 w 405"/>
                <a:gd name="T5" fmla="*/ 0 h 258"/>
                <a:gd name="T6" fmla="*/ 0 w 405"/>
                <a:gd name="T7" fmla="*/ 0 h 258"/>
                <a:gd name="T8" fmla="*/ 0 w 405"/>
                <a:gd name="T9" fmla="*/ 0 h 258"/>
                <a:gd name="T10" fmla="*/ 0 w 405"/>
                <a:gd name="T11" fmla="*/ 0 h 258"/>
                <a:gd name="T12" fmla="*/ 0 w 405"/>
                <a:gd name="T13" fmla="*/ 0 h 258"/>
                <a:gd name="T14" fmla="*/ 0 w 405"/>
                <a:gd name="T15" fmla="*/ 0 h 258"/>
                <a:gd name="T16" fmla="*/ 0 w 405"/>
                <a:gd name="T17" fmla="*/ 0 h 258"/>
                <a:gd name="T18" fmla="*/ 0 w 405"/>
                <a:gd name="T19" fmla="*/ 0 h 258"/>
                <a:gd name="T20" fmla="*/ 0 w 405"/>
                <a:gd name="T21" fmla="*/ 0 h 258"/>
                <a:gd name="T22" fmla="*/ 0 w 405"/>
                <a:gd name="T23" fmla="*/ 0 h 258"/>
                <a:gd name="T24" fmla="*/ 0 w 405"/>
                <a:gd name="T25" fmla="*/ 0 h 258"/>
                <a:gd name="T26" fmla="*/ 0 w 405"/>
                <a:gd name="T27" fmla="*/ 0 h 258"/>
                <a:gd name="T28" fmla="*/ 0 w 405"/>
                <a:gd name="T29" fmla="*/ 0 h 258"/>
                <a:gd name="T30" fmla="*/ 0 w 405"/>
                <a:gd name="T31" fmla="*/ 0 h 2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5"/>
                <a:gd name="T49" fmla="*/ 0 h 258"/>
                <a:gd name="T50" fmla="*/ 405 w 405"/>
                <a:gd name="T51" fmla="*/ 258 h 2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5" h="258">
                  <a:moveTo>
                    <a:pt x="0" y="0"/>
                  </a:moveTo>
                  <a:lnTo>
                    <a:pt x="136" y="79"/>
                  </a:lnTo>
                  <a:lnTo>
                    <a:pt x="136" y="61"/>
                  </a:lnTo>
                  <a:lnTo>
                    <a:pt x="148" y="84"/>
                  </a:lnTo>
                  <a:lnTo>
                    <a:pt x="254" y="148"/>
                  </a:lnTo>
                  <a:lnTo>
                    <a:pt x="261" y="133"/>
                  </a:lnTo>
                  <a:lnTo>
                    <a:pt x="261" y="152"/>
                  </a:lnTo>
                  <a:lnTo>
                    <a:pt x="405" y="236"/>
                  </a:lnTo>
                  <a:lnTo>
                    <a:pt x="405" y="258"/>
                  </a:lnTo>
                  <a:lnTo>
                    <a:pt x="250" y="167"/>
                  </a:lnTo>
                  <a:lnTo>
                    <a:pt x="250" y="189"/>
                  </a:lnTo>
                  <a:lnTo>
                    <a:pt x="151" y="133"/>
                  </a:lnTo>
                  <a:lnTo>
                    <a:pt x="151" y="110"/>
                  </a:lnTo>
                  <a:lnTo>
                    <a:pt x="0" y="23"/>
                  </a:lnTo>
                  <a:lnTo>
                    <a:pt x="0" y="0"/>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62" name="Freeform 35"/>
            <p:cNvSpPr>
              <a:spLocks/>
            </p:cNvSpPr>
            <p:nvPr/>
          </p:nvSpPr>
          <p:spPr bwMode="blackGray">
            <a:xfrm>
              <a:off x="3985" y="3463"/>
              <a:ext cx="19" cy="18"/>
            </a:xfrm>
            <a:custGeom>
              <a:avLst/>
              <a:gdLst>
                <a:gd name="T0" fmla="*/ 0 w 116"/>
                <a:gd name="T1" fmla="*/ 0 h 107"/>
                <a:gd name="T2" fmla="*/ 0 w 116"/>
                <a:gd name="T3" fmla="*/ 0 h 107"/>
                <a:gd name="T4" fmla="*/ 0 w 116"/>
                <a:gd name="T5" fmla="*/ 0 h 107"/>
                <a:gd name="T6" fmla="*/ 0 w 116"/>
                <a:gd name="T7" fmla="*/ 0 h 107"/>
                <a:gd name="T8" fmla="*/ 0 w 116"/>
                <a:gd name="T9" fmla="*/ 0 h 107"/>
                <a:gd name="T10" fmla="*/ 0 w 116"/>
                <a:gd name="T11" fmla="*/ 0 h 107"/>
                <a:gd name="T12" fmla="*/ 0 w 116"/>
                <a:gd name="T13" fmla="*/ 0 h 107"/>
                <a:gd name="T14" fmla="*/ 0 60000 65536"/>
                <a:gd name="T15" fmla="*/ 0 60000 65536"/>
                <a:gd name="T16" fmla="*/ 0 60000 65536"/>
                <a:gd name="T17" fmla="*/ 0 60000 65536"/>
                <a:gd name="T18" fmla="*/ 0 60000 65536"/>
                <a:gd name="T19" fmla="*/ 0 60000 65536"/>
                <a:gd name="T20" fmla="*/ 0 60000 65536"/>
                <a:gd name="T21" fmla="*/ 0 w 116"/>
                <a:gd name="T22" fmla="*/ 0 h 107"/>
                <a:gd name="T23" fmla="*/ 116 w 116"/>
                <a:gd name="T24" fmla="*/ 107 h 1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07">
                  <a:moveTo>
                    <a:pt x="116" y="105"/>
                  </a:moveTo>
                  <a:lnTo>
                    <a:pt x="105" y="53"/>
                  </a:lnTo>
                  <a:lnTo>
                    <a:pt x="10" y="0"/>
                  </a:lnTo>
                  <a:lnTo>
                    <a:pt x="0" y="38"/>
                  </a:lnTo>
                  <a:lnTo>
                    <a:pt x="116" y="107"/>
                  </a:lnTo>
                  <a:lnTo>
                    <a:pt x="116" y="105"/>
                  </a:lnTo>
                  <a:close/>
                </a:path>
              </a:pathLst>
            </a:custGeom>
            <a:solidFill>
              <a:srgbClr val="ACB3B3"/>
            </a:solidFill>
            <a:ln w="9525">
              <a:noFill/>
              <a:round/>
              <a:headEnd/>
              <a:tailEnd/>
            </a:ln>
          </p:spPr>
          <p:txBody>
            <a:bodyPr/>
            <a:lstStyle/>
            <a:p>
              <a:endParaRPr lang="en-US">
                <a:solidFill>
                  <a:schemeClr val="bg1">
                    <a:lumMod val="75000"/>
                  </a:schemeClr>
                </a:solidFill>
              </a:endParaRPr>
            </a:p>
          </p:txBody>
        </p:sp>
        <p:sp>
          <p:nvSpPr>
            <p:cNvPr id="63" name="Freeform 36"/>
            <p:cNvSpPr>
              <a:spLocks/>
            </p:cNvSpPr>
            <p:nvPr/>
          </p:nvSpPr>
          <p:spPr bwMode="blackGray">
            <a:xfrm>
              <a:off x="3985" y="3460"/>
              <a:ext cx="3" cy="9"/>
            </a:xfrm>
            <a:custGeom>
              <a:avLst/>
              <a:gdLst>
                <a:gd name="T0" fmla="*/ 0 w 16"/>
                <a:gd name="T1" fmla="*/ 0 h 57"/>
                <a:gd name="T2" fmla="*/ 0 w 16"/>
                <a:gd name="T3" fmla="*/ 0 h 57"/>
                <a:gd name="T4" fmla="*/ 0 w 16"/>
                <a:gd name="T5" fmla="*/ 0 h 57"/>
                <a:gd name="T6" fmla="*/ 0 w 16"/>
                <a:gd name="T7" fmla="*/ 0 h 57"/>
                <a:gd name="T8" fmla="*/ 0 w 16"/>
                <a:gd name="T9" fmla="*/ 0 h 57"/>
                <a:gd name="T10" fmla="*/ 0 w 16"/>
                <a:gd name="T11" fmla="*/ 0 h 57"/>
                <a:gd name="T12" fmla="*/ 0 w 16"/>
                <a:gd name="T13" fmla="*/ 0 h 57"/>
                <a:gd name="T14" fmla="*/ 0 60000 65536"/>
                <a:gd name="T15" fmla="*/ 0 60000 65536"/>
                <a:gd name="T16" fmla="*/ 0 60000 65536"/>
                <a:gd name="T17" fmla="*/ 0 60000 65536"/>
                <a:gd name="T18" fmla="*/ 0 60000 65536"/>
                <a:gd name="T19" fmla="*/ 0 60000 65536"/>
                <a:gd name="T20" fmla="*/ 0 60000 65536"/>
                <a:gd name="T21" fmla="*/ 0 w 16"/>
                <a:gd name="T22" fmla="*/ 0 h 57"/>
                <a:gd name="T23" fmla="*/ 16 w 16"/>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57">
                  <a:moveTo>
                    <a:pt x="0" y="8"/>
                  </a:moveTo>
                  <a:lnTo>
                    <a:pt x="16" y="0"/>
                  </a:lnTo>
                  <a:lnTo>
                    <a:pt x="16" y="19"/>
                  </a:lnTo>
                  <a:lnTo>
                    <a:pt x="1" y="57"/>
                  </a:lnTo>
                  <a:lnTo>
                    <a:pt x="1" y="8"/>
                  </a:lnTo>
                  <a:lnTo>
                    <a:pt x="0" y="8"/>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64" name="Freeform 37"/>
            <p:cNvSpPr>
              <a:spLocks/>
            </p:cNvSpPr>
            <p:nvPr/>
          </p:nvSpPr>
          <p:spPr bwMode="blackGray">
            <a:xfrm>
              <a:off x="3966" y="3454"/>
              <a:ext cx="10" cy="8"/>
            </a:xfrm>
            <a:custGeom>
              <a:avLst/>
              <a:gdLst>
                <a:gd name="T0" fmla="*/ 0 w 56"/>
                <a:gd name="T1" fmla="*/ 0 h 49"/>
                <a:gd name="T2" fmla="*/ 0 w 56"/>
                <a:gd name="T3" fmla="*/ 0 h 49"/>
                <a:gd name="T4" fmla="*/ 0 w 56"/>
                <a:gd name="T5" fmla="*/ 0 h 49"/>
                <a:gd name="T6" fmla="*/ 0 w 56"/>
                <a:gd name="T7" fmla="*/ 0 h 49"/>
                <a:gd name="T8" fmla="*/ 0 w 56"/>
                <a:gd name="T9" fmla="*/ 0 h 49"/>
                <a:gd name="T10" fmla="*/ 0 w 56"/>
                <a:gd name="T11" fmla="*/ 0 h 49"/>
                <a:gd name="T12" fmla="*/ 0 w 56"/>
                <a:gd name="T13" fmla="*/ 0 h 49"/>
                <a:gd name="T14" fmla="*/ 0 w 56"/>
                <a:gd name="T15" fmla="*/ 0 h 49"/>
                <a:gd name="T16" fmla="*/ 0 w 56"/>
                <a:gd name="T17" fmla="*/ 0 h 49"/>
                <a:gd name="T18" fmla="*/ 0 w 56"/>
                <a:gd name="T19" fmla="*/ 0 h 49"/>
                <a:gd name="T20" fmla="*/ 0 w 56"/>
                <a:gd name="T21" fmla="*/ 0 h 49"/>
                <a:gd name="T22" fmla="*/ 0 w 56"/>
                <a:gd name="T23" fmla="*/ 0 h 49"/>
                <a:gd name="T24" fmla="*/ 0 w 56"/>
                <a:gd name="T25" fmla="*/ 0 h 49"/>
                <a:gd name="T26" fmla="*/ 0 w 56"/>
                <a:gd name="T27" fmla="*/ 0 h 49"/>
                <a:gd name="T28" fmla="*/ 0 w 56"/>
                <a:gd name="T29" fmla="*/ 0 h 49"/>
                <a:gd name="T30" fmla="*/ 0 w 56"/>
                <a:gd name="T31" fmla="*/ 0 h 49"/>
                <a:gd name="T32" fmla="*/ 0 w 56"/>
                <a:gd name="T33" fmla="*/ 0 h 49"/>
                <a:gd name="T34" fmla="*/ 0 w 56"/>
                <a:gd name="T35" fmla="*/ 0 h 49"/>
                <a:gd name="T36" fmla="*/ 0 w 56"/>
                <a:gd name="T37" fmla="*/ 0 h 49"/>
                <a:gd name="T38" fmla="*/ 0 w 56"/>
                <a:gd name="T39" fmla="*/ 0 h 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49"/>
                <a:gd name="T62" fmla="*/ 56 w 56"/>
                <a:gd name="T63" fmla="*/ 49 h 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49">
                  <a:moveTo>
                    <a:pt x="11" y="0"/>
                  </a:moveTo>
                  <a:lnTo>
                    <a:pt x="49" y="19"/>
                  </a:lnTo>
                  <a:lnTo>
                    <a:pt x="53" y="23"/>
                  </a:lnTo>
                  <a:lnTo>
                    <a:pt x="53" y="31"/>
                  </a:lnTo>
                  <a:lnTo>
                    <a:pt x="56" y="34"/>
                  </a:lnTo>
                  <a:lnTo>
                    <a:pt x="56" y="42"/>
                  </a:lnTo>
                  <a:lnTo>
                    <a:pt x="56" y="45"/>
                  </a:lnTo>
                  <a:lnTo>
                    <a:pt x="53" y="49"/>
                  </a:lnTo>
                  <a:lnTo>
                    <a:pt x="49" y="49"/>
                  </a:lnTo>
                  <a:lnTo>
                    <a:pt x="11" y="31"/>
                  </a:lnTo>
                  <a:lnTo>
                    <a:pt x="7" y="26"/>
                  </a:lnTo>
                  <a:lnTo>
                    <a:pt x="3" y="19"/>
                  </a:lnTo>
                  <a:lnTo>
                    <a:pt x="0" y="15"/>
                  </a:lnTo>
                  <a:lnTo>
                    <a:pt x="0" y="8"/>
                  </a:lnTo>
                  <a:lnTo>
                    <a:pt x="0" y="3"/>
                  </a:lnTo>
                  <a:lnTo>
                    <a:pt x="3" y="0"/>
                  </a:lnTo>
                  <a:lnTo>
                    <a:pt x="7" y="0"/>
                  </a:lnTo>
                  <a:lnTo>
                    <a:pt x="11" y="0"/>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65" name="Freeform 38"/>
            <p:cNvSpPr>
              <a:spLocks/>
            </p:cNvSpPr>
            <p:nvPr/>
          </p:nvSpPr>
          <p:spPr bwMode="blackGray">
            <a:xfrm>
              <a:off x="4010" y="3479"/>
              <a:ext cx="13" cy="12"/>
            </a:xfrm>
            <a:custGeom>
              <a:avLst/>
              <a:gdLst>
                <a:gd name="T0" fmla="*/ 0 w 75"/>
                <a:gd name="T1" fmla="*/ 0 h 72"/>
                <a:gd name="T2" fmla="*/ 0 w 75"/>
                <a:gd name="T3" fmla="*/ 0 h 72"/>
                <a:gd name="T4" fmla="*/ 0 w 75"/>
                <a:gd name="T5" fmla="*/ 0 h 72"/>
                <a:gd name="T6" fmla="*/ 0 w 75"/>
                <a:gd name="T7" fmla="*/ 0 h 72"/>
                <a:gd name="T8" fmla="*/ 0 w 75"/>
                <a:gd name="T9" fmla="*/ 0 h 72"/>
                <a:gd name="T10" fmla="*/ 0 w 75"/>
                <a:gd name="T11" fmla="*/ 0 h 72"/>
                <a:gd name="T12" fmla="*/ 0 w 75"/>
                <a:gd name="T13" fmla="*/ 0 h 72"/>
                <a:gd name="T14" fmla="*/ 0 w 75"/>
                <a:gd name="T15" fmla="*/ 0 h 72"/>
                <a:gd name="T16" fmla="*/ 0 w 75"/>
                <a:gd name="T17" fmla="*/ 0 h 72"/>
                <a:gd name="T18" fmla="*/ 0 w 75"/>
                <a:gd name="T19" fmla="*/ 0 h 72"/>
                <a:gd name="T20" fmla="*/ 0 w 75"/>
                <a:gd name="T21" fmla="*/ 0 h 72"/>
                <a:gd name="T22" fmla="*/ 0 w 75"/>
                <a:gd name="T23" fmla="*/ 0 h 72"/>
                <a:gd name="T24" fmla="*/ 0 w 75"/>
                <a:gd name="T25" fmla="*/ 0 h 72"/>
                <a:gd name="T26" fmla="*/ 0 w 75"/>
                <a:gd name="T27" fmla="*/ 0 h 72"/>
                <a:gd name="T28" fmla="*/ 0 w 75"/>
                <a:gd name="T29" fmla="*/ 0 h 72"/>
                <a:gd name="T30" fmla="*/ 0 w 75"/>
                <a:gd name="T31" fmla="*/ 0 h 72"/>
                <a:gd name="T32" fmla="*/ 0 w 75"/>
                <a:gd name="T33" fmla="*/ 0 h 72"/>
                <a:gd name="T34" fmla="*/ 0 w 75"/>
                <a:gd name="T35" fmla="*/ 0 h 72"/>
                <a:gd name="T36" fmla="*/ 0 w 75"/>
                <a:gd name="T37" fmla="*/ 0 h 72"/>
                <a:gd name="T38" fmla="*/ 0 w 75"/>
                <a:gd name="T39" fmla="*/ 0 h 72"/>
                <a:gd name="T40" fmla="*/ 0 w 75"/>
                <a:gd name="T41" fmla="*/ 0 h 72"/>
                <a:gd name="T42" fmla="*/ 0 w 75"/>
                <a:gd name="T43" fmla="*/ 0 h 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2"/>
                <a:gd name="T68" fmla="*/ 75 w 75"/>
                <a:gd name="T69" fmla="*/ 72 h 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2">
                  <a:moveTo>
                    <a:pt x="61" y="72"/>
                  </a:moveTo>
                  <a:lnTo>
                    <a:pt x="16" y="42"/>
                  </a:lnTo>
                  <a:lnTo>
                    <a:pt x="8" y="38"/>
                  </a:lnTo>
                  <a:lnTo>
                    <a:pt x="4" y="30"/>
                  </a:lnTo>
                  <a:lnTo>
                    <a:pt x="0" y="23"/>
                  </a:lnTo>
                  <a:lnTo>
                    <a:pt x="0" y="15"/>
                  </a:lnTo>
                  <a:lnTo>
                    <a:pt x="0" y="12"/>
                  </a:lnTo>
                  <a:lnTo>
                    <a:pt x="0" y="4"/>
                  </a:lnTo>
                  <a:lnTo>
                    <a:pt x="4" y="0"/>
                  </a:lnTo>
                  <a:lnTo>
                    <a:pt x="8" y="0"/>
                  </a:lnTo>
                  <a:lnTo>
                    <a:pt x="16" y="0"/>
                  </a:lnTo>
                  <a:lnTo>
                    <a:pt x="61" y="26"/>
                  </a:lnTo>
                  <a:lnTo>
                    <a:pt x="64" y="30"/>
                  </a:lnTo>
                  <a:lnTo>
                    <a:pt x="72" y="38"/>
                  </a:lnTo>
                  <a:lnTo>
                    <a:pt x="75" y="49"/>
                  </a:lnTo>
                  <a:lnTo>
                    <a:pt x="75" y="57"/>
                  </a:lnTo>
                  <a:lnTo>
                    <a:pt x="75" y="65"/>
                  </a:lnTo>
                  <a:lnTo>
                    <a:pt x="72" y="68"/>
                  </a:lnTo>
                  <a:lnTo>
                    <a:pt x="64" y="72"/>
                  </a:lnTo>
                  <a:lnTo>
                    <a:pt x="61" y="72"/>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66" name="Freeform 39"/>
            <p:cNvSpPr>
              <a:spLocks/>
            </p:cNvSpPr>
            <p:nvPr/>
          </p:nvSpPr>
          <p:spPr bwMode="blackGray">
            <a:xfrm>
              <a:off x="3967" y="3455"/>
              <a:ext cx="8" cy="7"/>
            </a:xfrm>
            <a:custGeom>
              <a:avLst/>
              <a:gdLst>
                <a:gd name="T0" fmla="*/ 0 w 50"/>
                <a:gd name="T1" fmla="*/ 0 h 42"/>
                <a:gd name="T2" fmla="*/ 0 w 50"/>
                <a:gd name="T3" fmla="*/ 0 h 42"/>
                <a:gd name="T4" fmla="*/ 0 w 50"/>
                <a:gd name="T5" fmla="*/ 0 h 42"/>
                <a:gd name="T6" fmla="*/ 0 w 50"/>
                <a:gd name="T7" fmla="*/ 0 h 42"/>
                <a:gd name="T8" fmla="*/ 0 w 50"/>
                <a:gd name="T9" fmla="*/ 0 h 42"/>
                <a:gd name="T10" fmla="*/ 0 w 50"/>
                <a:gd name="T11" fmla="*/ 0 h 42"/>
                <a:gd name="T12" fmla="*/ 0 w 50"/>
                <a:gd name="T13" fmla="*/ 0 h 42"/>
                <a:gd name="T14" fmla="*/ 0 w 50"/>
                <a:gd name="T15" fmla="*/ 0 h 42"/>
                <a:gd name="T16" fmla="*/ 0 w 50"/>
                <a:gd name="T17" fmla="*/ 0 h 42"/>
                <a:gd name="T18" fmla="*/ 0 w 50"/>
                <a:gd name="T19" fmla="*/ 0 h 42"/>
                <a:gd name="T20" fmla="*/ 0 w 50"/>
                <a:gd name="T21" fmla="*/ 0 h 42"/>
                <a:gd name="T22" fmla="*/ 0 w 50"/>
                <a:gd name="T23" fmla="*/ 0 h 42"/>
                <a:gd name="T24" fmla="*/ 0 w 50"/>
                <a:gd name="T25" fmla="*/ 0 h 42"/>
                <a:gd name="T26" fmla="*/ 0 w 50"/>
                <a:gd name="T27" fmla="*/ 0 h 42"/>
                <a:gd name="T28" fmla="*/ 0 w 50"/>
                <a:gd name="T29" fmla="*/ 0 h 42"/>
                <a:gd name="T30" fmla="*/ 0 w 50"/>
                <a:gd name="T31" fmla="*/ 0 h 42"/>
                <a:gd name="T32" fmla="*/ 0 w 50"/>
                <a:gd name="T33" fmla="*/ 0 h 42"/>
                <a:gd name="T34" fmla="*/ 0 w 50"/>
                <a:gd name="T35" fmla="*/ 0 h 42"/>
                <a:gd name="T36" fmla="*/ 0 w 50"/>
                <a:gd name="T37" fmla="*/ 0 h 42"/>
                <a:gd name="T38" fmla="*/ 0 w 50"/>
                <a:gd name="T39" fmla="*/ 0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42"/>
                <a:gd name="T62" fmla="*/ 50 w 50"/>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42">
                  <a:moveTo>
                    <a:pt x="8" y="0"/>
                  </a:moveTo>
                  <a:lnTo>
                    <a:pt x="38" y="20"/>
                  </a:lnTo>
                  <a:lnTo>
                    <a:pt x="42" y="23"/>
                  </a:lnTo>
                  <a:lnTo>
                    <a:pt x="46" y="28"/>
                  </a:lnTo>
                  <a:lnTo>
                    <a:pt x="50" y="31"/>
                  </a:lnTo>
                  <a:lnTo>
                    <a:pt x="50" y="34"/>
                  </a:lnTo>
                  <a:lnTo>
                    <a:pt x="50" y="39"/>
                  </a:lnTo>
                  <a:lnTo>
                    <a:pt x="46" y="42"/>
                  </a:lnTo>
                  <a:lnTo>
                    <a:pt x="42" y="42"/>
                  </a:lnTo>
                  <a:lnTo>
                    <a:pt x="38" y="42"/>
                  </a:lnTo>
                  <a:lnTo>
                    <a:pt x="8" y="23"/>
                  </a:lnTo>
                  <a:lnTo>
                    <a:pt x="4" y="20"/>
                  </a:lnTo>
                  <a:lnTo>
                    <a:pt x="4" y="16"/>
                  </a:lnTo>
                  <a:lnTo>
                    <a:pt x="0" y="12"/>
                  </a:lnTo>
                  <a:lnTo>
                    <a:pt x="0" y="8"/>
                  </a:lnTo>
                  <a:lnTo>
                    <a:pt x="0" y="5"/>
                  </a:lnTo>
                  <a:lnTo>
                    <a:pt x="4" y="0"/>
                  </a:lnTo>
                  <a:lnTo>
                    <a:pt x="8" y="0"/>
                  </a:lnTo>
                  <a:close/>
                </a:path>
              </a:pathLst>
            </a:custGeom>
            <a:solidFill>
              <a:srgbClr val="FF7300"/>
            </a:solidFill>
            <a:ln w="9525">
              <a:noFill/>
              <a:round/>
              <a:headEnd/>
              <a:tailEnd/>
            </a:ln>
          </p:spPr>
          <p:txBody>
            <a:bodyPr/>
            <a:lstStyle/>
            <a:p>
              <a:endParaRPr lang="en-US">
                <a:solidFill>
                  <a:schemeClr val="bg1">
                    <a:lumMod val="75000"/>
                  </a:schemeClr>
                </a:solidFill>
              </a:endParaRPr>
            </a:p>
          </p:txBody>
        </p:sp>
        <p:sp>
          <p:nvSpPr>
            <p:cNvPr id="67" name="Freeform 40"/>
            <p:cNvSpPr>
              <a:spLocks/>
            </p:cNvSpPr>
            <p:nvPr/>
          </p:nvSpPr>
          <p:spPr bwMode="blackGray">
            <a:xfrm>
              <a:off x="4011" y="3480"/>
              <a:ext cx="11" cy="10"/>
            </a:xfrm>
            <a:custGeom>
              <a:avLst/>
              <a:gdLst>
                <a:gd name="T0" fmla="*/ 0 w 64"/>
                <a:gd name="T1" fmla="*/ 0 h 58"/>
                <a:gd name="T2" fmla="*/ 0 w 64"/>
                <a:gd name="T3" fmla="*/ 0 h 58"/>
                <a:gd name="T4" fmla="*/ 0 w 64"/>
                <a:gd name="T5" fmla="*/ 0 h 58"/>
                <a:gd name="T6" fmla="*/ 0 w 64"/>
                <a:gd name="T7" fmla="*/ 0 h 58"/>
                <a:gd name="T8" fmla="*/ 0 w 64"/>
                <a:gd name="T9" fmla="*/ 0 h 58"/>
                <a:gd name="T10" fmla="*/ 0 w 64"/>
                <a:gd name="T11" fmla="*/ 0 h 58"/>
                <a:gd name="T12" fmla="*/ 0 w 64"/>
                <a:gd name="T13" fmla="*/ 0 h 58"/>
                <a:gd name="T14" fmla="*/ 0 w 64"/>
                <a:gd name="T15" fmla="*/ 0 h 58"/>
                <a:gd name="T16" fmla="*/ 0 w 64"/>
                <a:gd name="T17" fmla="*/ 0 h 58"/>
                <a:gd name="T18" fmla="*/ 0 w 64"/>
                <a:gd name="T19" fmla="*/ 0 h 58"/>
                <a:gd name="T20" fmla="*/ 0 w 64"/>
                <a:gd name="T21" fmla="*/ 0 h 58"/>
                <a:gd name="T22" fmla="*/ 0 w 64"/>
                <a:gd name="T23" fmla="*/ 0 h 58"/>
                <a:gd name="T24" fmla="*/ 0 w 64"/>
                <a:gd name="T25" fmla="*/ 0 h 58"/>
                <a:gd name="T26" fmla="*/ 0 w 64"/>
                <a:gd name="T27" fmla="*/ 0 h 58"/>
                <a:gd name="T28" fmla="*/ 0 w 64"/>
                <a:gd name="T29" fmla="*/ 0 h 58"/>
                <a:gd name="T30" fmla="*/ 0 w 64"/>
                <a:gd name="T31" fmla="*/ 0 h 58"/>
                <a:gd name="T32" fmla="*/ 0 w 64"/>
                <a:gd name="T33" fmla="*/ 0 h 58"/>
                <a:gd name="T34" fmla="*/ 0 w 64"/>
                <a:gd name="T35" fmla="*/ 0 h 58"/>
                <a:gd name="T36" fmla="*/ 0 w 64"/>
                <a:gd name="T37" fmla="*/ 0 h 58"/>
                <a:gd name="T38" fmla="*/ 0 w 64"/>
                <a:gd name="T39" fmla="*/ 0 h 58"/>
                <a:gd name="T40" fmla="*/ 0 w 64"/>
                <a:gd name="T41" fmla="*/ 0 h 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58"/>
                <a:gd name="T65" fmla="*/ 64 w 64"/>
                <a:gd name="T66" fmla="*/ 58 h 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58">
                  <a:moveTo>
                    <a:pt x="53" y="58"/>
                  </a:moveTo>
                  <a:lnTo>
                    <a:pt x="11" y="35"/>
                  </a:lnTo>
                  <a:lnTo>
                    <a:pt x="8" y="31"/>
                  </a:lnTo>
                  <a:lnTo>
                    <a:pt x="3" y="23"/>
                  </a:lnTo>
                  <a:lnTo>
                    <a:pt x="0" y="19"/>
                  </a:lnTo>
                  <a:lnTo>
                    <a:pt x="0" y="11"/>
                  </a:lnTo>
                  <a:lnTo>
                    <a:pt x="0" y="5"/>
                  </a:lnTo>
                  <a:lnTo>
                    <a:pt x="3" y="0"/>
                  </a:lnTo>
                  <a:lnTo>
                    <a:pt x="8" y="0"/>
                  </a:lnTo>
                  <a:lnTo>
                    <a:pt x="11" y="0"/>
                  </a:lnTo>
                  <a:lnTo>
                    <a:pt x="53" y="23"/>
                  </a:lnTo>
                  <a:lnTo>
                    <a:pt x="56" y="27"/>
                  </a:lnTo>
                  <a:lnTo>
                    <a:pt x="60" y="35"/>
                  </a:lnTo>
                  <a:lnTo>
                    <a:pt x="64" y="42"/>
                  </a:lnTo>
                  <a:lnTo>
                    <a:pt x="64" y="50"/>
                  </a:lnTo>
                  <a:lnTo>
                    <a:pt x="64" y="53"/>
                  </a:lnTo>
                  <a:lnTo>
                    <a:pt x="60" y="58"/>
                  </a:lnTo>
                  <a:lnTo>
                    <a:pt x="56" y="58"/>
                  </a:lnTo>
                  <a:lnTo>
                    <a:pt x="53" y="58"/>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68" name="Freeform 41"/>
            <p:cNvSpPr>
              <a:spLocks/>
            </p:cNvSpPr>
            <p:nvPr/>
          </p:nvSpPr>
          <p:spPr bwMode="blackGray">
            <a:xfrm>
              <a:off x="4011" y="3481"/>
              <a:ext cx="11" cy="9"/>
            </a:xfrm>
            <a:custGeom>
              <a:avLst/>
              <a:gdLst>
                <a:gd name="T0" fmla="*/ 0 w 60"/>
                <a:gd name="T1" fmla="*/ 0 h 50"/>
                <a:gd name="T2" fmla="*/ 0 w 60"/>
                <a:gd name="T3" fmla="*/ 0 h 50"/>
                <a:gd name="T4" fmla="*/ 0 w 60"/>
                <a:gd name="T5" fmla="*/ 0 h 50"/>
                <a:gd name="T6" fmla="*/ 0 w 60"/>
                <a:gd name="T7" fmla="*/ 0 h 50"/>
                <a:gd name="T8" fmla="*/ 0 w 60"/>
                <a:gd name="T9" fmla="*/ 0 h 50"/>
                <a:gd name="T10" fmla="*/ 0 w 60"/>
                <a:gd name="T11" fmla="*/ 0 h 50"/>
                <a:gd name="T12" fmla="*/ 0 w 60"/>
                <a:gd name="T13" fmla="*/ 0 h 50"/>
                <a:gd name="T14" fmla="*/ 0 w 60"/>
                <a:gd name="T15" fmla="*/ 0 h 50"/>
                <a:gd name="T16" fmla="*/ 0 w 60"/>
                <a:gd name="T17" fmla="*/ 0 h 50"/>
                <a:gd name="T18" fmla="*/ 0 w 60"/>
                <a:gd name="T19" fmla="*/ 0 h 50"/>
                <a:gd name="T20" fmla="*/ 0 w 60"/>
                <a:gd name="T21" fmla="*/ 0 h 50"/>
                <a:gd name="T22" fmla="*/ 0 w 60"/>
                <a:gd name="T23" fmla="*/ 0 h 50"/>
                <a:gd name="T24" fmla="*/ 0 w 60"/>
                <a:gd name="T25" fmla="*/ 0 h 50"/>
                <a:gd name="T26" fmla="*/ 0 w 60"/>
                <a:gd name="T27" fmla="*/ 0 h 50"/>
                <a:gd name="T28" fmla="*/ 0 w 60"/>
                <a:gd name="T29" fmla="*/ 0 h 50"/>
                <a:gd name="T30" fmla="*/ 0 w 60"/>
                <a:gd name="T31" fmla="*/ 0 h 50"/>
                <a:gd name="T32" fmla="*/ 0 w 60"/>
                <a:gd name="T33" fmla="*/ 0 h 50"/>
                <a:gd name="T34" fmla="*/ 0 w 60"/>
                <a:gd name="T35" fmla="*/ 0 h 50"/>
                <a:gd name="T36" fmla="*/ 0 w 60"/>
                <a:gd name="T37" fmla="*/ 0 h 50"/>
                <a:gd name="T38" fmla="*/ 0 w 60"/>
                <a:gd name="T39" fmla="*/ 0 h 50"/>
                <a:gd name="T40" fmla="*/ 0 w 60"/>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50"/>
                <a:gd name="T65" fmla="*/ 60 w 6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50">
                  <a:moveTo>
                    <a:pt x="48" y="50"/>
                  </a:moveTo>
                  <a:lnTo>
                    <a:pt x="11" y="27"/>
                  </a:lnTo>
                  <a:lnTo>
                    <a:pt x="8" y="23"/>
                  </a:lnTo>
                  <a:lnTo>
                    <a:pt x="3" y="19"/>
                  </a:lnTo>
                  <a:lnTo>
                    <a:pt x="0" y="11"/>
                  </a:lnTo>
                  <a:lnTo>
                    <a:pt x="0" y="8"/>
                  </a:lnTo>
                  <a:lnTo>
                    <a:pt x="0" y="3"/>
                  </a:lnTo>
                  <a:lnTo>
                    <a:pt x="3" y="0"/>
                  </a:lnTo>
                  <a:lnTo>
                    <a:pt x="8" y="0"/>
                  </a:lnTo>
                  <a:lnTo>
                    <a:pt x="11" y="0"/>
                  </a:lnTo>
                  <a:lnTo>
                    <a:pt x="48" y="23"/>
                  </a:lnTo>
                  <a:lnTo>
                    <a:pt x="53" y="27"/>
                  </a:lnTo>
                  <a:lnTo>
                    <a:pt x="56" y="30"/>
                  </a:lnTo>
                  <a:lnTo>
                    <a:pt x="60" y="37"/>
                  </a:lnTo>
                  <a:lnTo>
                    <a:pt x="60" y="42"/>
                  </a:lnTo>
                  <a:lnTo>
                    <a:pt x="60" y="45"/>
                  </a:lnTo>
                  <a:lnTo>
                    <a:pt x="60" y="50"/>
                  </a:lnTo>
                  <a:lnTo>
                    <a:pt x="56" y="50"/>
                  </a:lnTo>
                  <a:lnTo>
                    <a:pt x="53" y="50"/>
                  </a:lnTo>
                  <a:lnTo>
                    <a:pt x="48" y="50"/>
                  </a:lnTo>
                  <a:close/>
                </a:path>
              </a:pathLst>
            </a:custGeom>
            <a:solidFill>
              <a:srgbClr val="818888"/>
            </a:solidFill>
            <a:ln w="9525">
              <a:noFill/>
              <a:round/>
              <a:headEnd/>
              <a:tailEnd/>
            </a:ln>
          </p:spPr>
          <p:txBody>
            <a:bodyPr/>
            <a:lstStyle/>
            <a:p>
              <a:endParaRPr lang="en-US">
                <a:solidFill>
                  <a:schemeClr val="bg1">
                    <a:lumMod val="75000"/>
                  </a:schemeClr>
                </a:solidFill>
              </a:endParaRPr>
            </a:p>
          </p:txBody>
        </p:sp>
        <p:sp>
          <p:nvSpPr>
            <p:cNvPr id="69" name="Freeform 42"/>
            <p:cNvSpPr>
              <a:spLocks/>
            </p:cNvSpPr>
            <p:nvPr/>
          </p:nvSpPr>
          <p:spPr bwMode="blackGray">
            <a:xfrm>
              <a:off x="3938" y="3459"/>
              <a:ext cx="94" cy="86"/>
            </a:xfrm>
            <a:custGeom>
              <a:avLst/>
              <a:gdLst>
                <a:gd name="T0" fmla="*/ 0 w 564"/>
                <a:gd name="T1" fmla="*/ 0 h 514"/>
                <a:gd name="T2" fmla="*/ 0 w 564"/>
                <a:gd name="T3" fmla="*/ 0 h 514"/>
                <a:gd name="T4" fmla="*/ 0 w 564"/>
                <a:gd name="T5" fmla="*/ 0 h 514"/>
                <a:gd name="T6" fmla="*/ 0 w 564"/>
                <a:gd name="T7" fmla="*/ 0 h 514"/>
                <a:gd name="T8" fmla="*/ 0 w 564"/>
                <a:gd name="T9" fmla="*/ 0 h 514"/>
                <a:gd name="T10" fmla="*/ 0 w 564"/>
                <a:gd name="T11" fmla="*/ 0 h 514"/>
                <a:gd name="T12" fmla="*/ 0 60000 65536"/>
                <a:gd name="T13" fmla="*/ 0 60000 65536"/>
                <a:gd name="T14" fmla="*/ 0 60000 65536"/>
                <a:gd name="T15" fmla="*/ 0 60000 65536"/>
                <a:gd name="T16" fmla="*/ 0 60000 65536"/>
                <a:gd name="T17" fmla="*/ 0 60000 65536"/>
                <a:gd name="T18" fmla="*/ 0 w 564"/>
                <a:gd name="T19" fmla="*/ 0 h 514"/>
                <a:gd name="T20" fmla="*/ 564 w 564"/>
                <a:gd name="T21" fmla="*/ 514 h 514"/>
              </a:gdLst>
              <a:ahLst/>
              <a:cxnLst>
                <a:cxn ang="T12">
                  <a:pos x="T0" y="T1"/>
                </a:cxn>
                <a:cxn ang="T13">
                  <a:pos x="T2" y="T3"/>
                </a:cxn>
                <a:cxn ang="T14">
                  <a:pos x="T4" y="T5"/>
                </a:cxn>
                <a:cxn ang="T15">
                  <a:pos x="T6" y="T7"/>
                </a:cxn>
                <a:cxn ang="T16">
                  <a:pos x="T8" y="T9"/>
                </a:cxn>
                <a:cxn ang="T17">
                  <a:pos x="T10" y="T11"/>
                </a:cxn>
              </a:cxnLst>
              <a:rect l="T18" t="T19" r="T20" b="T21"/>
              <a:pathLst>
                <a:path w="564" h="514">
                  <a:moveTo>
                    <a:pt x="564" y="514"/>
                  </a:moveTo>
                  <a:lnTo>
                    <a:pt x="0" y="189"/>
                  </a:lnTo>
                  <a:lnTo>
                    <a:pt x="0" y="0"/>
                  </a:lnTo>
                  <a:lnTo>
                    <a:pt x="564" y="325"/>
                  </a:lnTo>
                  <a:lnTo>
                    <a:pt x="564" y="514"/>
                  </a:lnTo>
                  <a:close/>
                </a:path>
              </a:pathLst>
            </a:custGeom>
            <a:solidFill>
              <a:srgbClr val="929999"/>
            </a:solidFill>
            <a:ln w="9525">
              <a:noFill/>
              <a:round/>
              <a:headEnd/>
              <a:tailEnd/>
            </a:ln>
          </p:spPr>
          <p:txBody>
            <a:bodyPr/>
            <a:lstStyle/>
            <a:p>
              <a:endParaRPr lang="en-US">
                <a:solidFill>
                  <a:schemeClr val="bg1">
                    <a:lumMod val="75000"/>
                  </a:schemeClr>
                </a:solidFill>
              </a:endParaRPr>
            </a:p>
          </p:txBody>
        </p:sp>
        <p:sp>
          <p:nvSpPr>
            <p:cNvPr id="70" name="Freeform 43"/>
            <p:cNvSpPr>
              <a:spLocks/>
            </p:cNvSpPr>
            <p:nvPr/>
          </p:nvSpPr>
          <p:spPr bwMode="blackGray">
            <a:xfrm>
              <a:off x="3961" y="3474"/>
              <a:ext cx="46" cy="54"/>
            </a:xfrm>
            <a:custGeom>
              <a:avLst/>
              <a:gdLst>
                <a:gd name="T0" fmla="*/ 0 w 276"/>
                <a:gd name="T1" fmla="*/ 0 h 319"/>
                <a:gd name="T2" fmla="*/ 0 w 276"/>
                <a:gd name="T3" fmla="*/ 0 h 319"/>
                <a:gd name="T4" fmla="*/ 0 w 276"/>
                <a:gd name="T5" fmla="*/ 0 h 319"/>
                <a:gd name="T6" fmla="*/ 0 w 276"/>
                <a:gd name="T7" fmla="*/ 0 h 319"/>
                <a:gd name="T8" fmla="*/ 0 w 276"/>
                <a:gd name="T9" fmla="*/ 0 h 319"/>
                <a:gd name="T10" fmla="*/ 0 w 276"/>
                <a:gd name="T11" fmla="*/ 0 h 319"/>
                <a:gd name="T12" fmla="*/ 0 w 276"/>
                <a:gd name="T13" fmla="*/ 0 h 319"/>
                <a:gd name="T14" fmla="*/ 0 60000 65536"/>
                <a:gd name="T15" fmla="*/ 0 60000 65536"/>
                <a:gd name="T16" fmla="*/ 0 60000 65536"/>
                <a:gd name="T17" fmla="*/ 0 60000 65536"/>
                <a:gd name="T18" fmla="*/ 0 60000 65536"/>
                <a:gd name="T19" fmla="*/ 0 60000 65536"/>
                <a:gd name="T20" fmla="*/ 0 60000 65536"/>
                <a:gd name="T21" fmla="*/ 0 w 276"/>
                <a:gd name="T22" fmla="*/ 0 h 319"/>
                <a:gd name="T23" fmla="*/ 276 w 276"/>
                <a:gd name="T24" fmla="*/ 319 h 3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6" h="319">
                  <a:moveTo>
                    <a:pt x="276" y="318"/>
                  </a:moveTo>
                  <a:lnTo>
                    <a:pt x="0" y="160"/>
                  </a:lnTo>
                  <a:lnTo>
                    <a:pt x="0" y="0"/>
                  </a:lnTo>
                  <a:lnTo>
                    <a:pt x="276" y="160"/>
                  </a:lnTo>
                  <a:lnTo>
                    <a:pt x="276" y="319"/>
                  </a:lnTo>
                  <a:lnTo>
                    <a:pt x="276" y="318"/>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71" name="Freeform 44"/>
            <p:cNvSpPr>
              <a:spLocks/>
            </p:cNvSpPr>
            <p:nvPr/>
          </p:nvSpPr>
          <p:spPr bwMode="blackGray">
            <a:xfrm>
              <a:off x="3962" y="3477"/>
              <a:ext cx="43" cy="50"/>
            </a:xfrm>
            <a:custGeom>
              <a:avLst/>
              <a:gdLst>
                <a:gd name="T0" fmla="*/ 0 w 256"/>
                <a:gd name="T1" fmla="*/ 0 h 300"/>
                <a:gd name="T2" fmla="*/ 0 w 256"/>
                <a:gd name="T3" fmla="*/ 0 h 300"/>
                <a:gd name="T4" fmla="*/ 0 w 256"/>
                <a:gd name="T5" fmla="*/ 0 h 300"/>
                <a:gd name="T6" fmla="*/ 0 w 256"/>
                <a:gd name="T7" fmla="*/ 0 h 300"/>
                <a:gd name="T8" fmla="*/ 0 w 256"/>
                <a:gd name="T9" fmla="*/ 0 h 300"/>
                <a:gd name="T10" fmla="*/ 0 w 256"/>
                <a:gd name="T11" fmla="*/ 0 h 300"/>
                <a:gd name="T12" fmla="*/ 0 60000 65536"/>
                <a:gd name="T13" fmla="*/ 0 60000 65536"/>
                <a:gd name="T14" fmla="*/ 0 60000 65536"/>
                <a:gd name="T15" fmla="*/ 0 60000 65536"/>
                <a:gd name="T16" fmla="*/ 0 60000 65536"/>
                <a:gd name="T17" fmla="*/ 0 60000 65536"/>
                <a:gd name="T18" fmla="*/ 0 w 256"/>
                <a:gd name="T19" fmla="*/ 0 h 300"/>
                <a:gd name="T20" fmla="*/ 256 w 25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256" h="300">
                  <a:moveTo>
                    <a:pt x="256" y="300"/>
                  </a:moveTo>
                  <a:lnTo>
                    <a:pt x="0" y="148"/>
                  </a:lnTo>
                  <a:lnTo>
                    <a:pt x="0" y="0"/>
                  </a:lnTo>
                  <a:lnTo>
                    <a:pt x="256" y="153"/>
                  </a:lnTo>
                  <a:lnTo>
                    <a:pt x="256" y="300"/>
                  </a:lnTo>
                  <a:close/>
                </a:path>
              </a:pathLst>
            </a:custGeom>
            <a:solidFill>
              <a:srgbClr val="929999"/>
            </a:solidFill>
            <a:ln w="9525">
              <a:noFill/>
              <a:round/>
              <a:headEnd/>
              <a:tailEnd/>
            </a:ln>
          </p:spPr>
          <p:txBody>
            <a:bodyPr/>
            <a:lstStyle/>
            <a:p>
              <a:endParaRPr lang="en-US">
                <a:solidFill>
                  <a:schemeClr val="bg1">
                    <a:lumMod val="75000"/>
                  </a:schemeClr>
                </a:solidFill>
              </a:endParaRPr>
            </a:p>
          </p:txBody>
        </p:sp>
        <p:sp>
          <p:nvSpPr>
            <p:cNvPr id="72" name="Freeform 45"/>
            <p:cNvSpPr>
              <a:spLocks/>
            </p:cNvSpPr>
            <p:nvPr/>
          </p:nvSpPr>
          <p:spPr bwMode="blackGray">
            <a:xfrm>
              <a:off x="3988" y="3492"/>
              <a:ext cx="17" cy="36"/>
            </a:xfrm>
            <a:custGeom>
              <a:avLst/>
              <a:gdLst>
                <a:gd name="T0" fmla="*/ 0 w 105"/>
                <a:gd name="T1" fmla="*/ 0 h 213"/>
                <a:gd name="T2" fmla="*/ 0 w 105"/>
                <a:gd name="T3" fmla="*/ 0 h 213"/>
                <a:gd name="T4" fmla="*/ 0 w 105"/>
                <a:gd name="T5" fmla="*/ 0 h 213"/>
                <a:gd name="T6" fmla="*/ 0 w 105"/>
                <a:gd name="T7" fmla="*/ 0 h 213"/>
                <a:gd name="T8" fmla="*/ 0 w 105"/>
                <a:gd name="T9" fmla="*/ 0 h 213"/>
                <a:gd name="T10" fmla="*/ 0 w 105"/>
                <a:gd name="T11" fmla="*/ 0 h 213"/>
                <a:gd name="T12" fmla="*/ 0 w 105"/>
                <a:gd name="T13" fmla="*/ 0 h 213"/>
                <a:gd name="T14" fmla="*/ 0 60000 65536"/>
                <a:gd name="T15" fmla="*/ 0 60000 65536"/>
                <a:gd name="T16" fmla="*/ 0 60000 65536"/>
                <a:gd name="T17" fmla="*/ 0 60000 65536"/>
                <a:gd name="T18" fmla="*/ 0 60000 65536"/>
                <a:gd name="T19" fmla="*/ 0 60000 65536"/>
                <a:gd name="T20" fmla="*/ 0 60000 65536"/>
                <a:gd name="T21" fmla="*/ 0 w 105"/>
                <a:gd name="T22" fmla="*/ 0 h 213"/>
                <a:gd name="T23" fmla="*/ 105 w 105"/>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213">
                  <a:moveTo>
                    <a:pt x="105" y="212"/>
                  </a:moveTo>
                  <a:lnTo>
                    <a:pt x="0" y="149"/>
                  </a:lnTo>
                  <a:lnTo>
                    <a:pt x="0" y="0"/>
                  </a:lnTo>
                  <a:lnTo>
                    <a:pt x="105" y="62"/>
                  </a:lnTo>
                  <a:lnTo>
                    <a:pt x="105" y="213"/>
                  </a:lnTo>
                  <a:lnTo>
                    <a:pt x="105" y="212"/>
                  </a:lnTo>
                  <a:close/>
                </a:path>
              </a:pathLst>
            </a:custGeom>
            <a:solidFill>
              <a:srgbClr val="6C7373"/>
            </a:solidFill>
            <a:ln w="9525">
              <a:noFill/>
              <a:round/>
              <a:headEnd/>
              <a:tailEnd/>
            </a:ln>
          </p:spPr>
          <p:txBody>
            <a:bodyPr/>
            <a:lstStyle/>
            <a:p>
              <a:endParaRPr lang="en-US">
                <a:solidFill>
                  <a:schemeClr val="bg1">
                    <a:lumMod val="75000"/>
                  </a:schemeClr>
                </a:solidFill>
              </a:endParaRPr>
            </a:p>
          </p:txBody>
        </p:sp>
        <p:sp>
          <p:nvSpPr>
            <p:cNvPr id="73" name="Freeform 46"/>
            <p:cNvSpPr>
              <a:spLocks/>
            </p:cNvSpPr>
            <p:nvPr/>
          </p:nvSpPr>
          <p:spPr bwMode="blackGray">
            <a:xfrm>
              <a:off x="3988" y="3505"/>
              <a:ext cx="17" cy="22"/>
            </a:xfrm>
            <a:custGeom>
              <a:avLst/>
              <a:gdLst>
                <a:gd name="T0" fmla="*/ 0 w 105"/>
                <a:gd name="T1" fmla="*/ 0 h 129"/>
                <a:gd name="T2" fmla="*/ 0 w 105"/>
                <a:gd name="T3" fmla="*/ 0 h 129"/>
                <a:gd name="T4" fmla="*/ 0 w 105"/>
                <a:gd name="T5" fmla="*/ 0 h 129"/>
                <a:gd name="T6" fmla="*/ 0 w 105"/>
                <a:gd name="T7" fmla="*/ 0 h 129"/>
                <a:gd name="T8" fmla="*/ 0 w 105"/>
                <a:gd name="T9" fmla="*/ 0 h 129"/>
                <a:gd name="T10" fmla="*/ 0 w 105"/>
                <a:gd name="T11" fmla="*/ 0 h 129"/>
                <a:gd name="T12" fmla="*/ 0 60000 65536"/>
                <a:gd name="T13" fmla="*/ 0 60000 65536"/>
                <a:gd name="T14" fmla="*/ 0 60000 65536"/>
                <a:gd name="T15" fmla="*/ 0 60000 65536"/>
                <a:gd name="T16" fmla="*/ 0 60000 65536"/>
                <a:gd name="T17" fmla="*/ 0 60000 65536"/>
                <a:gd name="T18" fmla="*/ 0 w 105"/>
                <a:gd name="T19" fmla="*/ 0 h 129"/>
                <a:gd name="T20" fmla="*/ 105 w 10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05" h="129">
                  <a:moveTo>
                    <a:pt x="105" y="129"/>
                  </a:moveTo>
                  <a:lnTo>
                    <a:pt x="0" y="69"/>
                  </a:lnTo>
                  <a:lnTo>
                    <a:pt x="0" y="0"/>
                  </a:lnTo>
                  <a:lnTo>
                    <a:pt x="105" y="61"/>
                  </a:lnTo>
                  <a:lnTo>
                    <a:pt x="105" y="129"/>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74" name="Freeform 47"/>
            <p:cNvSpPr>
              <a:spLocks/>
            </p:cNvSpPr>
            <p:nvPr/>
          </p:nvSpPr>
          <p:spPr bwMode="blackGray">
            <a:xfrm>
              <a:off x="3988" y="3492"/>
              <a:ext cx="17" cy="25"/>
            </a:xfrm>
            <a:custGeom>
              <a:avLst/>
              <a:gdLst>
                <a:gd name="T0" fmla="*/ 0 w 105"/>
                <a:gd name="T1" fmla="*/ 0 h 149"/>
                <a:gd name="T2" fmla="*/ 0 w 105"/>
                <a:gd name="T3" fmla="*/ 0 h 149"/>
                <a:gd name="T4" fmla="*/ 0 w 105"/>
                <a:gd name="T5" fmla="*/ 0 h 149"/>
                <a:gd name="T6" fmla="*/ 0 w 105"/>
                <a:gd name="T7" fmla="*/ 0 h 149"/>
                <a:gd name="T8" fmla="*/ 0 w 105"/>
                <a:gd name="T9" fmla="*/ 0 h 149"/>
                <a:gd name="T10" fmla="*/ 0 w 105"/>
                <a:gd name="T11" fmla="*/ 0 h 149"/>
                <a:gd name="T12" fmla="*/ 0 w 105"/>
                <a:gd name="T13" fmla="*/ 0 h 149"/>
                <a:gd name="T14" fmla="*/ 0 w 105"/>
                <a:gd name="T15" fmla="*/ 0 h 14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49"/>
                <a:gd name="T26" fmla="*/ 105 w 105"/>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49">
                  <a:moveTo>
                    <a:pt x="0" y="0"/>
                  </a:moveTo>
                  <a:lnTo>
                    <a:pt x="105" y="62"/>
                  </a:lnTo>
                  <a:lnTo>
                    <a:pt x="105" y="91"/>
                  </a:lnTo>
                  <a:lnTo>
                    <a:pt x="19" y="38"/>
                  </a:lnTo>
                  <a:lnTo>
                    <a:pt x="19" y="91"/>
                  </a:lnTo>
                  <a:lnTo>
                    <a:pt x="0" y="149"/>
                  </a:lnTo>
                  <a:lnTo>
                    <a:pt x="0" y="0"/>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75" name="Freeform 48"/>
            <p:cNvSpPr>
              <a:spLocks/>
            </p:cNvSpPr>
            <p:nvPr/>
          </p:nvSpPr>
          <p:spPr bwMode="blackGray">
            <a:xfrm>
              <a:off x="3961" y="3500"/>
              <a:ext cx="46" cy="28"/>
            </a:xfrm>
            <a:custGeom>
              <a:avLst/>
              <a:gdLst>
                <a:gd name="T0" fmla="*/ 0 w 276"/>
                <a:gd name="T1" fmla="*/ 0 h 167"/>
                <a:gd name="T2" fmla="*/ 0 w 276"/>
                <a:gd name="T3" fmla="*/ 0 h 167"/>
                <a:gd name="T4" fmla="*/ 0 w 276"/>
                <a:gd name="T5" fmla="*/ 0 h 167"/>
                <a:gd name="T6" fmla="*/ 0 w 276"/>
                <a:gd name="T7" fmla="*/ 0 h 167"/>
                <a:gd name="T8" fmla="*/ 0 w 276"/>
                <a:gd name="T9" fmla="*/ 0 h 167"/>
                <a:gd name="T10" fmla="*/ 0 w 276"/>
                <a:gd name="T11" fmla="*/ 0 h 167"/>
                <a:gd name="T12" fmla="*/ 0 w 276"/>
                <a:gd name="T13" fmla="*/ 0 h 167"/>
                <a:gd name="T14" fmla="*/ 0 60000 65536"/>
                <a:gd name="T15" fmla="*/ 0 60000 65536"/>
                <a:gd name="T16" fmla="*/ 0 60000 65536"/>
                <a:gd name="T17" fmla="*/ 0 60000 65536"/>
                <a:gd name="T18" fmla="*/ 0 60000 65536"/>
                <a:gd name="T19" fmla="*/ 0 60000 65536"/>
                <a:gd name="T20" fmla="*/ 0 60000 65536"/>
                <a:gd name="T21" fmla="*/ 0 w 276"/>
                <a:gd name="T22" fmla="*/ 0 h 167"/>
                <a:gd name="T23" fmla="*/ 276 w 276"/>
                <a:gd name="T24" fmla="*/ 167 h 1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6" h="167">
                  <a:moveTo>
                    <a:pt x="276" y="166"/>
                  </a:moveTo>
                  <a:lnTo>
                    <a:pt x="0" y="8"/>
                  </a:lnTo>
                  <a:lnTo>
                    <a:pt x="0" y="0"/>
                  </a:lnTo>
                  <a:lnTo>
                    <a:pt x="276" y="159"/>
                  </a:lnTo>
                  <a:lnTo>
                    <a:pt x="276" y="167"/>
                  </a:lnTo>
                  <a:lnTo>
                    <a:pt x="276" y="166"/>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76" name="Freeform 49"/>
            <p:cNvSpPr>
              <a:spLocks/>
            </p:cNvSpPr>
            <p:nvPr/>
          </p:nvSpPr>
          <p:spPr bwMode="blackGray">
            <a:xfrm>
              <a:off x="4017" y="3509"/>
              <a:ext cx="5" cy="6"/>
            </a:xfrm>
            <a:custGeom>
              <a:avLst/>
              <a:gdLst>
                <a:gd name="T0" fmla="*/ 0 w 31"/>
                <a:gd name="T1" fmla="*/ 0 h 39"/>
                <a:gd name="T2" fmla="*/ 0 w 31"/>
                <a:gd name="T3" fmla="*/ 0 h 39"/>
                <a:gd name="T4" fmla="*/ 0 w 31"/>
                <a:gd name="T5" fmla="*/ 0 h 39"/>
                <a:gd name="T6" fmla="*/ 0 w 31"/>
                <a:gd name="T7" fmla="*/ 0 h 39"/>
                <a:gd name="T8" fmla="*/ 0 w 31"/>
                <a:gd name="T9" fmla="*/ 0 h 39"/>
                <a:gd name="T10" fmla="*/ 0 w 31"/>
                <a:gd name="T11" fmla="*/ 0 h 39"/>
                <a:gd name="T12" fmla="*/ 0 w 31"/>
                <a:gd name="T13" fmla="*/ 0 h 39"/>
                <a:gd name="T14" fmla="*/ 0 w 31"/>
                <a:gd name="T15" fmla="*/ 0 h 39"/>
                <a:gd name="T16" fmla="*/ 0 w 31"/>
                <a:gd name="T17" fmla="*/ 0 h 39"/>
                <a:gd name="T18" fmla="*/ 0 w 31"/>
                <a:gd name="T19" fmla="*/ 0 h 39"/>
                <a:gd name="T20" fmla="*/ 0 w 31"/>
                <a:gd name="T21" fmla="*/ 0 h 39"/>
                <a:gd name="T22" fmla="*/ 0 w 31"/>
                <a:gd name="T23" fmla="*/ 0 h 39"/>
                <a:gd name="T24" fmla="*/ 0 w 31"/>
                <a:gd name="T25" fmla="*/ 0 h 39"/>
                <a:gd name="T26" fmla="*/ 0 w 31"/>
                <a:gd name="T27" fmla="*/ 0 h 39"/>
                <a:gd name="T28" fmla="*/ 0 w 31"/>
                <a:gd name="T29" fmla="*/ 0 h 39"/>
                <a:gd name="T30" fmla="*/ 0 w 31"/>
                <a:gd name="T31" fmla="*/ 0 h 39"/>
                <a:gd name="T32" fmla="*/ 0 w 31"/>
                <a:gd name="T33" fmla="*/ 0 h 39"/>
                <a:gd name="T34" fmla="*/ 0 w 31"/>
                <a:gd name="T35" fmla="*/ 0 h 39"/>
                <a:gd name="T36" fmla="*/ 0 w 31"/>
                <a:gd name="T37" fmla="*/ 0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9"/>
                <a:gd name="T59" fmla="*/ 31 w 31"/>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9">
                  <a:moveTo>
                    <a:pt x="15" y="0"/>
                  </a:moveTo>
                  <a:lnTo>
                    <a:pt x="20" y="4"/>
                  </a:lnTo>
                  <a:lnTo>
                    <a:pt x="27" y="12"/>
                  </a:lnTo>
                  <a:lnTo>
                    <a:pt x="31" y="20"/>
                  </a:lnTo>
                  <a:lnTo>
                    <a:pt x="31" y="27"/>
                  </a:lnTo>
                  <a:lnTo>
                    <a:pt x="31" y="35"/>
                  </a:lnTo>
                  <a:lnTo>
                    <a:pt x="27" y="39"/>
                  </a:lnTo>
                  <a:lnTo>
                    <a:pt x="20" y="39"/>
                  </a:lnTo>
                  <a:lnTo>
                    <a:pt x="15" y="39"/>
                  </a:lnTo>
                  <a:lnTo>
                    <a:pt x="13" y="35"/>
                  </a:lnTo>
                  <a:lnTo>
                    <a:pt x="5" y="27"/>
                  </a:lnTo>
                  <a:lnTo>
                    <a:pt x="0" y="20"/>
                  </a:lnTo>
                  <a:lnTo>
                    <a:pt x="0" y="12"/>
                  </a:lnTo>
                  <a:lnTo>
                    <a:pt x="0" y="4"/>
                  </a:lnTo>
                  <a:lnTo>
                    <a:pt x="5" y="1"/>
                  </a:lnTo>
                  <a:lnTo>
                    <a:pt x="13" y="1"/>
                  </a:lnTo>
                  <a:lnTo>
                    <a:pt x="15" y="1"/>
                  </a:lnTo>
                  <a:lnTo>
                    <a:pt x="15" y="0"/>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77" name="Freeform 50"/>
            <p:cNvSpPr>
              <a:spLocks/>
            </p:cNvSpPr>
            <p:nvPr/>
          </p:nvSpPr>
          <p:spPr bwMode="blackGray">
            <a:xfrm>
              <a:off x="4018" y="3510"/>
              <a:ext cx="4" cy="5"/>
            </a:xfrm>
            <a:custGeom>
              <a:avLst/>
              <a:gdLst>
                <a:gd name="T0" fmla="*/ 0 w 23"/>
                <a:gd name="T1" fmla="*/ 0 h 31"/>
                <a:gd name="T2" fmla="*/ 0 w 23"/>
                <a:gd name="T3" fmla="*/ 0 h 31"/>
                <a:gd name="T4" fmla="*/ 0 w 23"/>
                <a:gd name="T5" fmla="*/ 0 h 31"/>
                <a:gd name="T6" fmla="*/ 0 w 23"/>
                <a:gd name="T7" fmla="*/ 0 h 31"/>
                <a:gd name="T8" fmla="*/ 0 w 23"/>
                <a:gd name="T9" fmla="*/ 0 h 31"/>
                <a:gd name="T10" fmla="*/ 0 w 23"/>
                <a:gd name="T11" fmla="*/ 0 h 31"/>
                <a:gd name="T12" fmla="*/ 0 w 23"/>
                <a:gd name="T13" fmla="*/ 0 h 31"/>
                <a:gd name="T14" fmla="*/ 0 w 23"/>
                <a:gd name="T15" fmla="*/ 0 h 31"/>
                <a:gd name="T16" fmla="*/ 0 w 23"/>
                <a:gd name="T17" fmla="*/ 0 h 31"/>
                <a:gd name="T18" fmla="*/ 0 w 23"/>
                <a:gd name="T19" fmla="*/ 0 h 31"/>
                <a:gd name="T20" fmla="*/ 0 w 23"/>
                <a:gd name="T21" fmla="*/ 0 h 31"/>
                <a:gd name="T22" fmla="*/ 0 w 23"/>
                <a:gd name="T23" fmla="*/ 0 h 31"/>
                <a:gd name="T24" fmla="*/ 0 w 23"/>
                <a:gd name="T25" fmla="*/ 0 h 31"/>
                <a:gd name="T26" fmla="*/ 0 w 23"/>
                <a:gd name="T27" fmla="*/ 0 h 31"/>
                <a:gd name="T28" fmla="*/ 0 w 23"/>
                <a:gd name="T29" fmla="*/ 0 h 31"/>
                <a:gd name="T30" fmla="*/ 0 w 23"/>
                <a:gd name="T31" fmla="*/ 0 h 31"/>
                <a:gd name="T32" fmla="*/ 0 w 23"/>
                <a:gd name="T33" fmla="*/ 0 h 31"/>
                <a:gd name="T34" fmla="*/ 0 w 23"/>
                <a:gd name="T35" fmla="*/ 0 h 31"/>
                <a:gd name="T36" fmla="*/ 0 w 23"/>
                <a:gd name="T37" fmla="*/ 0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31"/>
                <a:gd name="T59" fmla="*/ 23 w 23"/>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31">
                  <a:moveTo>
                    <a:pt x="12" y="0"/>
                  </a:moveTo>
                  <a:lnTo>
                    <a:pt x="15" y="4"/>
                  </a:lnTo>
                  <a:lnTo>
                    <a:pt x="19" y="12"/>
                  </a:lnTo>
                  <a:lnTo>
                    <a:pt x="23" y="16"/>
                  </a:lnTo>
                  <a:lnTo>
                    <a:pt x="23" y="23"/>
                  </a:lnTo>
                  <a:lnTo>
                    <a:pt x="23" y="27"/>
                  </a:lnTo>
                  <a:lnTo>
                    <a:pt x="19" y="31"/>
                  </a:lnTo>
                  <a:lnTo>
                    <a:pt x="15" y="31"/>
                  </a:lnTo>
                  <a:lnTo>
                    <a:pt x="12" y="31"/>
                  </a:lnTo>
                  <a:lnTo>
                    <a:pt x="7" y="27"/>
                  </a:lnTo>
                  <a:lnTo>
                    <a:pt x="5" y="19"/>
                  </a:lnTo>
                  <a:lnTo>
                    <a:pt x="0" y="16"/>
                  </a:lnTo>
                  <a:lnTo>
                    <a:pt x="0" y="8"/>
                  </a:lnTo>
                  <a:lnTo>
                    <a:pt x="0" y="4"/>
                  </a:lnTo>
                  <a:lnTo>
                    <a:pt x="5" y="0"/>
                  </a:lnTo>
                  <a:lnTo>
                    <a:pt x="7" y="0"/>
                  </a:lnTo>
                  <a:lnTo>
                    <a:pt x="12" y="0"/>
                  </a:lnTo>
                  <a:close/>
                </a:path>
              </a:pathLst>
            </a:custGeom>
            <a:solidFill>
              <a:srgbClr val="FF7300"/>
            </a:solidFill>
            <a:ln w="9525">
              <a:noFill/>
              <a:round/>
              <a:headEnd/>
              <a:tailEnd/>
            </a:ln>
          </p:spPr>
          <p:txBody>
            <a:bodyPr/>
            <a:lstStyle/>
            <a:p>
              <a:endParaRPr lang="en-US">
                <a:solidFill>
                  <a:schemeClr val="bg1">
                    <a:lumMod val="75000"/>
                  </a:schemeClr>
                </a:solidFill>
              </a:endParaRPr>
            </a:p>
          </p:txBody>
        </p:sp>
        <p:sp>
          <p:nvSpPr>
            <p:cNvPr id="78" name="Freeform 51"/>
            <p:cNvSpPr>
              <a:spLocks/>
            </p:cNvSpPr>
            <p:nvPr/>
          </p:nvSpPr>
          <p:spPr bwMode="blackGray">
            <a:xfrm>
              <a:off x="3942" y="3473"/>
              <a:ext cx="89" cy="58"/>
            </a:xfrm>
            <a:custGeom>
              <a:avLst/>
              <a:gdLst>
                <a:gd name="T0" fmla="*/ 0 w 537"/>
                <a:gd name="T1" fmla="*/ 0 h 350"/>
                <a:gd name="T2" fmla="*/ 0 w 537"/>
                <a:gd name="T3" fmla="*/ 0 h 350"/>
                <a:gd name="T4" fmla="*/ 0 w 537"/>
                <a:gd name="T5" fmla="*/ 0 h 350"/>
                <a:gd name="T6" fmla="*/ 0 w 537"/>
                <a:gd name="T7" fmla="*/ 0 h 350"/>
                <a:gd name="T8" fmla="*/ 0 w 537"/>
                <a:gd name="T9" fmla="*/ 0 h 350"/>
                <a:gd name="T10" fmla="*/ 0 w 537"/>
                <a:gd name="T11" fmla="*/ 0 h 350"/>
                <a:gd name="T12" fmla="*/ 0 w 537"/>
                <a:gd name="T13" fmla="*/ 0 h 350"/>
                <a:gd name="T14" fmla="*/ 0 60000 65536"/>
                <a:gd name="T15" fmla="*/ 0 60000 65536"/>
                <a:gd name="T16" fmla="*/ 0 60000 65536"/>
                <a:gd name="T17" fmla="*/ 0 60000 65536"/>
                <a:gd name="T18" fmla="*/ 0 60000 65536"/>
                <a:gd name="T19" fmla="*/ 0 60000 65536"/>
                <a:gd name="T20" fmla="*/ 0 60000 65536"/>
                <a:gd name="T21" fmla="*/ 0 w 537"/>
                <a:gd name="T22" fmla="*/ 0 h 350"/>
                <a:gd name="T23" fmla="*/ 537 w 537"/>
                <a:gd name="T24" fmla="*/ 350 h 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7" h="350">
                  <a:moveTo>
                    <a:pt x="0" y="0"/>
                  </a:moveTo>
                  <a:lnTo>
                    <a:pt x="537" y="311"/>
                  </a:lnTo>
                  <a:lnTo>
                    <a:pt x="537" y="350"/>
                  </a:lnTo>
                  <a:lnTo>
                    <a:pt x="0" y="39"/>
                  </a:lnTo>
                  <a:lnTo>
                    <a:pt x="0" y="0"/>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79" name="Freeform 52"/>
            <p:cNvSpPr>
              <a:spLocks/>
            </p:cNvSpPr>
            <p:nvPr/>
          </p:nvSpPr>
          <p:spPr bwMode="blackGray">
            <a:xfrm>
              <a:off x="3885" y="3278"/>
              <a:ext cx="243" cy="139"/>
            </a:xfrm>
            <a:custGeom>
              <a:avLst/>
              <a:gdLst>
                <a:gd name="T0" fmla="*/ 0 w 1462"/>
                <a:gd name="T1" fmla="*/ 0 h 834"/>
                <a:gd name="T2" fmla="*/ 0 w 1462"/>
                <a:gd name="T3" fmla="*/ 0 h 834"/>
                <a:gd name="T4" fmla="*/ 0 w 1462"/>
                <a:gd name="T5" fmla="*/ 0 h 834"/>
                <a:gd name="T6" fmla="*/ 0 w 1462"/>
                <a:gd name="T7" fmla="*/ 0 h 834"/>
                <a:gd name="T8" fmla="*/ 0 w 1462"/>
                <a:gd name="T9" fmla="*/ 0 h 834"/>
                <a:gd name="T10" fmla="*/ 0 w 1462"/>
                <a:gd name="T11" fmla="*/ 0 h 834"/>
                <a:gd name="T12" fmla="*/ 0 w 1462"/>
                <a:gd name="T13" fmla="*/ 0 h 834"/>
                <a:gd name="T14" fmla="*/ 0 60000 65536"/>
                <a:gd name="T15" fmla="*/ 0 60000 65536"/>
                <a:gd name="T16" fmla="*/ 0 60000 65536"/>
                <a:gd name="T17" fmla="*/ 0 60000 65536"/>
                <a:gd name="T18" fmla="*/ 0 60000 65536"/>
                <a:gd name="T19" fmla="*/ 0 60000 65536"/>
                <a:gd name="T20" fmla="*/ 0 60000 65536"/>
                <a:gd name="T21" fmla="*/ 0 w 1462"/>
                <a:gd name="T22" fmla="*/ 0 h 834"/>
                <a:gd name="T23" fmla="*/ 1462 w 1462"/>
                <a:gd name="T24" fmla="*/ 834 h 8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2" h="834">
                  <a:moveTo>
                    <a:pt x="699" y="0"/>
                  </a:moveTo>
                  <a:lnTo>
                    <a:pt x="1462" y="440"/>
                  </a:lnTo>
                  <a:lnTo>
                    <a:pt x="748" y="834"/>
                  </a:lnTo>
                  <a:lnTo>
                    <a:pt x="0" y="395"/>
                  </a:lnTo>
                  <a:lnTo>
                    <a:pt x="699" y="0"/>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80" name="Freeform 53"/>
            <p:cNvSpPr>
              <a:spLocks/>
            </p:cNvSpPr>
            <p:nvPr/>
          </p:nvSpPr>
          <p:spPr bwMode="blackGray">
            <a:xfrm>
              <a:off x="3875" y="3344"/>
              <a:ext cx="135" cy="93"/>
            </a:xfrm>
            <a:custGeom>
              <a:avLst/>
              <a:gdLst>
                <a:gd name="T0" fmla="*/ 0 w 808"/>
                <a:gd name="T1" fmla="*/ 0 h 560"/>
                <a:gd name="T2" fmla="*/ 0 w 808"/>
                <a:gd name="T3" fmla="*/ 0 h 560"/>
                <a:gd name="T4" fmla="*/ 0 w 808"/>
                <a:gd name="T5" fmla="*/ 0 h 560"/>
                <a:gd name="T6" fmla="*/ 0 w 808"/>
                <a:gd name="T7" fmla="*/ 0 h 560"/>
                <a:gd name="T8" fmla="*/ 0 w 808"/>
                <a:gd name="T9" fmla="*/ 0 h 560"/>
                <a:gd name="T10" fmla="*/ 0 w 808"/>
                <a:gd name="T11" fmla="*/ 0 h 560"/>
                <a:gd name="T12" fmla="*/ 0 60000 65536"/>
                <a:gd name="T13" fmla="*/ 0 60000 65536"/>
                <a:gd name="T14" fmla="*/ 0 60000 65536"/>
                <a:gd name="T15" fmla="*/ 0 60000 65536"/>
                <a:gd name="T16" fmla="*/ 0 60000 65536"/>
                <a:gd name="T17" fmla="*/ 0 60000 65536"/>
                <a:gd name="T18" fmla="*/ 0 w 808"/>
                <a:gd name="T19" fmla="*/ 0 h 560"/>
                <a:gd name="T20" fmla="*/ 808 w 808"/>
                <a:gd name="T21" fmla="*/ 560 h 560"/>
              </a:gdLst>
              <a:ahLst/>
              <a:cxnLst>
                <a:cxn ang="T12">
                  <a:pos x="T0" y="T1"/>
                </a:cxn>
                <a:cxn ang="T13">
                  <a:pos x="T2" y="T3"/>
                </a:cxn>
                <a:cxn ang="T14">
                  <a:pos x="T4" y="T5"/>
                </a:cxn>
                <a:cxn ang="T15">
                  <a:pos x="T6" y="T7"/>
                </a:cxn>
                <a:cxn ang="T16">
                  <a:pos x="T8" y="T9"/>
                </a:cxn>
                <a:cxn ang="T17">
                  <a:pos x="T10" y="T11"/>
                </a:cxn>
              </a:cxnLst>
              <a:rect l="T18" t="T19" r="T20" b="T21"/>
              <a:pathLst>
                <a:path w="808" h="560">
                  <a:moveTo>
                    <a:pt x="0" y="90"/>
                  </a:moveTo>
                  <a:lnTo>
                    <a:pt x="786" y="560"/>
                  </a:lnTo>
                  <a:lnTo>
                    <a:pt x="808" y="439"/>
                  </a:lnTo>
                  <a:lnTo>
                    <a:pt x="60" y="0"/>
                  </a:lnTo>
                  <a:lnTo>
                    <a:pt x="0" y="90"/>
                  </a:lnTo>
                  <a:close/>
                </a:path>
              </a:pathLst>
            </a:custGeom>
            <a:solidFill>
              <a:srgbClr val="ECF3F3"/>
            </a:solidFill>
            <a:ln w="9525">
              <a:noFill/>
              <a:round/>
              <a:headEnd/>
              <a:tailEnd/>
            </a:ln>
          </p:spPr>
          <p:txBody>
            <a:bodyPr/>
            <a:lstStyle/>
            <a:p>
              <a:endParaRPr lang="en-US">
                <a:solidFill>
                  <a:schemeClr val="bg1">
                    <a:lumMod val="75000"/>
                  </a:schemeClr>
                </a:solidFill>
              </a:endParaRPr>
            </a:p>
          </p:txBody>
        </p:sp>
        <p:sp>
          <p:nvSpPr>
            <p:cNvPr id="81" name="Freeform 54"/>
            <p:cNvSpPr>
              <a:spLocks/>
            </p:cNvSpPr>
            <p:nvPr/>
          </p:nvSpPr>
          <p:spPr bwMode="blackGray">
            <a:xfrm>
              <a:off x="4006" y="3351"/>
              <a:ext cx="131" cy="86"/>
            </a:xfrm>
            <a:custGeom>
              <a:avLst/>
              <a:gdLst>
                <a:gd name="T0" fmla="*/ 0 w 785"/>
                <a:gd name="T1" fmla="*/ 0 h 515"/>
                <a:gd name="T2" fmla="*/ 0 w 785"/>
                <a:gd name="T3" fmla="*/ 0 h 515"/>
                <a:gd name="T4" fmla="*/ 0 w 785"/>
                <a:gd name="T5" fmla="*/ 0 h 515"/>
                <a:gd name="T6" fmla="*/ 0 w 785"/>
                <a:gd name="T7" fmla="*/ 0 h 515"/>
                <a:gd name="T8" fmla="*/ 0 w 785"/>
                <a:gd name="T9" fmla="*/ 0 h 515"/>
                <a:gd name="T10" fmla="*/ 0 w 785"/>
                <a:gd name="T11" fmla="*/ 0 h 515"/>
                <a:gd name="T12" fmla="*/ 0 60000 65536"/>
                <a:gd name="T13" fmla="*/ 0 60000 65536"/>
                <a:gd name="T14" fmla="*/ 0 60000 65536"/>
                <a:gd name="T15" fmla="*/ 0 60000 65536"/>
                <a:gd name="T16" fmla="*/ 0 60000 65536"/>
                <a:gd name="T17" fmla="*/ 0 60000 65536"/>
                <a:gd name="T18" fmla="*/ 0 w 785"/>
                <a:gd name="T19" fmla="*/ 0 h 515"/>
                <a:gd name="T20" fmla="*/ 785 w 785"/>
                <a:gd name="T21" fmla="*/ 515 h 515"/>
              </a:gdLst>
              <a:ahLst/>
              <a:cxnLst>
                <a:cxn ang="T12">
                  <a:pos x="T0" y="T1"/>
                </a:cxn>
                <a:cxn ang="T13">
                  <a:pos x="T2" y="T3"/>
                </a:cxn>
                <a:cxn ang="T14">
                  <a:pos x="T4" y="T5"/>
                </a:cxn>
                <a:cxn ang="T15">
                  <a:pos x="T6" y="T7"/>
                </a:cxn>
                <a:cxn ang="T16">
                  <a:pos x="T8" y="T9"/>
                </a:cxn>
                <a:cxn ang="T17">
                  <a:pos x="T10" y="T11"/>
                </a:cxn>
              </a:cxnLst>
              <a:rect l="T18" t="T19" r="T20" b="T21"/>
              <a:pathLst>
                <a:path w="785" h="515">
                  <a:moveTo>
                    <a:pt x="785" y="71"/>
                  </a:moveTo>
                  <a:lnTo>
                    <a:pt x="0" y="515"/>
                  </a:lnTo>
                  <a:lnTo>
                    <a:pt x="22" y="394"/>
                  </a:lnTo>
                  <a:lnTo>
                    <a:pt x="736" y="0"/>
                  </a:lnTo>
                  <a:lnTo>
                    <a:pt x="785" y="71"/>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82" name="Freeform 55"/>
            <p:cNvSpPr>
              <a:spLocks/>
            </p:cNvSpPr>
            <p:nvPr/>
          </p:nvSpPr>
          <p:spPr bwMode="blackGray">
            <a:xfrm>
              <a:off x="4076" y="3157"/>
              <a:ext cx="145" cy="221"/>
            </a:xfrm>
            <a:custGeom>
              <a:avLst/>
              <a:gdLst>
                <a:gd name="T0" fmla="*/ 0 w 870"/>
                <a:gd name="T1" fmla="*/ 0 h 1331"/>
                <a:gd name="T2" fmla="*/ 0 w 870"/>
                <a:gd name="T3" fmla="*/ 0 h 1331"/>
                <a:gd name="T4" fmla="*/ 0 w 870"/>
                <a:gd name="T5" fmla="*/ 0 h 1331"/>
                <a:gd name="T6" fmla="*/ 0 w 870"/>
                <a:gd name="T7" fmla="*/ 0 h 1331"/>
                <a:gd name="T8" fmla="*/ 0 w 870"/>
                <a:gd name="T9" fmla="*/ 0 h 1331"/>
                <a:gd name="T10" fmla="*/ 0 w 870"/>
                <a:gd name="T11" fmla="*/ 0 h 1331"/>
                <a:gd name="T12" fmla="*/ 0 60000 65536"/>
                <a:gd name="T13" fmla="*/ 0 60000 65536"/>
                <a:gd name="T14" fmla="*/ 0 60000 65536"/>
                <a:gd name="T15" fmla="*/ 0 60000 65536"/>
                <a:gd name="T16" fmla="*/ 0 60000 65536"/>
                <a:gd name="T17" fmla="*/ 0 60000 65536"/>
                <a:gd name="T18" fmla="*/ 0 w 870"/>
                <a:gd name="T19" fmla="*/ 0 h 1331"/>
                <a:gd name="T20" fmla="*/ 870 w 870"/>
                <a:gd name="T21" fmla="*/ 1331 h 1331"/>
              </a:gdLst>
              <a:ahLst/>
              <a:cxnLst>
                <a:cxn ang="T12">
                  <a:pos x="T0" y="T1"/>
                </a:cxn>
                <a:cxn ang="T13">
                  <a:pos x="T2" y="T3"/>
                </a:cxn>
                <a:cxn ang="T14">
                  <a:pos x="T4" y="T5"/>
                </a:cxn>
                <a:cxn ang="T15">
                  <a:pos x="T6" y="T7"/>
                </a:cxn>
                <a:cxn ang="T16">
                  <a:pos x="T8" y="T9"/>
                </a:cxn>
                <a:cxn ang="T17">
                  <a:pos x="T10" y="T11"/>
                </a:cxn>
              </a:cxnLst>
              <a:rect l="T18" t="T19" r="T20" b="T21"/>
              <a:pathLst>
                <a:path w="870" h="1331">
                  <a:moveTo>
                    <a:pt x="34" y="1331"/>
                  </a:moveTo>
                  <a:lnTo>
                    <a:pt x="0" y="300"/>
                  </a:lnTo>
                  <a:lnTo>
                    <a:pt x="847" y="0"/>
                  </a:lnTo>
                  <a:lnTo>
                    <a:pt x="870" y="724"/>
                  </a:lnTo>
                  <a:lnTo>
                    <a:pt x="34" y="1331"/>
                  </a:lnTo>
                  <a:close/>
                </a:path>
              </a:pathLst>
            </a:custGeom>
            <a:solidFill>
              <a:srgbClr val="464D4D"/>
            </a:solidFill>
            <a:ln w="9525">
              <a:noFill/>
              <a:round/>
              <a:headEnd/>
              <a:tailEnd/>
            </a:ln>
          </p:spPr>
          <p:txBody>
            <a:bodyPr/>
            <a:lstStyle/>
            <a:p>
              <a:endParaRPr lang="en-US">
                <a:solidFill>
                  <a:schemeClr val="bg1">
                    <a:lumMod val="75000"/>
                  </a:schemeClr>
                </a:solidFill>
              </a:endParaRPr>
            </a:p>
          </p:txBody>
        </p:sp>
        <p:sp>
          <p:nvSpPr>
            <p:cNvPr id="83" name="Freeform 56"/>
            <p:cNvSpPr>
              <a:spLocks/>
            </p:cNvSpPr>
            <p:nvPr/>
          </p:nvSpPr>
          <p:spPr bwMode="blackGray">
            <a:xfrm>
              <a:off x="3889" y="3059"/>
              <a:ext cx="328" cy="148"/>
            </a:xfrm>
            <a:custGeom>
              <a:avLst/>
              <a:gdLst>
                <a:gd name="T0" fmla="*/ 0 w 1969"/>
                <a:gd name="T1" fmla="*/ 0 h 884"/>
                <a:gd name="T2" fmla="*/ 0 w 1969"/>
                <a:gd name="T3" fmla="*/ 0 h 884"/>
                <a:gd name="T4" fmla="*/ 0 w 1969"/>
                <a:gd name="T5" fmla="*/ 0 h 884"/>
                <a:gd name="T6" fmla="*/ 0 w 1969"/>
                <a:gd name="T7" fmla="*/ 0 h 884"/>
                <a:gd name="T8" fmla="*/ 0 w 1969"/>
                <a:gd name="T9" fmla="*/ 0 h 884"/>
                <a:gd name="T10" fmla="*/ 0 w 1969"/>
                <a:gd name="T11" fmla="*/ 0 h 884"/>
                <a:gd name="T12" fmla="*/ 0 w 1969"/>
                <a:gd name="T13" fmla="*/ 0 h 884"/>
                <a:gd name="T14" fmla="*/ 0 60000 65536"/>
                <a:gd name="T15" fmla="*/ 0 60000 65536"/>
                <a:gd name="T16" fmla="*/ 0 60000 65536"/>
                <a:gd name="T17" fmla="*/ 0 60000 65536"/>
                <a:gd name="T18" fmla="*/ 0 60000 65536"/>
                <a:gd name="T19" fmla="*/ 0 60000 65536"/>
                <a:gd name="T20" fmla="*/ 0 60000 65536"/>
                <a:gd name="T21" fmla="*/ 0 w 1969"/>
                <a:gd name="T22" fmla="*/ 0 h 884"/>
                <a:gd name="T23" fmla="*/ 1969 w 1969"/>
                <a:gd name="T24" fmla="*/ 884 h 8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9" h="884">
                  <a:moveTo>
                    <a:pt x="0" y="212"/>
                  </a:moveTo>
                  <a:lnTo>
                    <a:pt x="1122" y="884"/>
                  </a:lnTo>
                  <a:lnTo>
                    <a:pt x="1969" y="584"/>
                  </a:lnTo>
                  <a:lnTo>
                    <a:pt x="960" y="0"/>
                  </a:lnTo>
                  <a:lnTo>
                    <a:pt x="1" y="212"/>
                  </a:lnTo>
                  <a:lnTo>
                    <a:pt x="0" y="212"/>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84" name="Freeform 57"/>
            <p:cNvSpPr>
              <a:spLocks/>
            </p:cNvSpPr>
            <p:nvPr/>
          </p:nvSpPr>
          <p:spPr bwMode="blackGray">
            <a:xfrm>
              <a:off x="3852" y="3086"/>
              <a:ext cx="239" cy="329"/>
            </a:xfrm>
            <a:custGeom>
              <a:avLst/>
              <a:gdLst>
                <a:gd name="T0" fmla="*/ 0 w 1436"/>
                <a:gd name="T1" fmla="*/ 0 h 1972"/>
                <a:gd name="T2" fmla="*/ 0 w 1436"/>
                <a:gd name="T3" fmla="*/ 0 h 1972"/>
                <a:gd name="T4" fmla="*/ 0 w 1436"/>
                <a:gd name="T5" fmla="*/ 0 h 1972"/>
                <a:gd name="T6" fmla="*/ 0 w 1436"/>
                <a:gd name="T7" fmla="*/ 0 h 1972"/>
                <a:gd name="T8" fmla="*/ 0 w 1436"/>
                <a:gd name="T9" fmla="*/ 0 h 1972"/>
                <a:gd name="T10" fmla="*/ 0 w 1436"/>
                <a:gd name="T11" fmla="*/ 0 h 1972"/>
                <a:gd name="T12" fmla="*/ 0 w 1436"/>
                <a:gd name="T13" fmla="*/ 0 h 1972"/>
                <a:gd name="T14" fmla="*/ 0 w 1436"/>
                <a:gd name="T15" fmla="*/ 0 h 1972"/>
                <a:gd name="T16" fmla="*/ 0 w 1436"/>
                <a:gd name="T17" fmla="*/ 0 h 1972"/>
                <a:gd name="T18" fmla="*/ 0 w 1436"/>
                <a:gd name="T19" fmla="*/ 0 h 1972"/>
                <a:gd name="T20" fmla="*/ 0 w 1436"/>
                <a:gd name="T21" fmla="*/ 0 h 1972"/>
                <a:gd name="T22" fmla="*/ 0 w 1436"/>
                <a:gd name="T23" fmla="*/ 0 h 1972"/>
                <a:gd name="T24" fmla="*/ 0 w 1436"/>
                <a:gd name="T25" fmla="*/ 0 h 1972"/>
                <a:gd name="T26" fmla="*/ 0 w 1436"/>
                <a:gd name="T27" fmla="*/ 0 h 1972"/>
                <a:gd name="T28" fmla="*/ 0 w 1436"/>
                <a:gd name="T29" fmla="*/ 0 h 1972"/>
                <a:gd name="T30" fmla="*/ 0 w 1436"/>
                <a:gd name="T31" fmla="*/ 0 h 1972"/>
                <a:gd name="T32" fmla="*/ 0 w 1436"/>
                <a:gd name="T33" fmla="*/ 0 h 1972"/>
                <a:gd name="T34" fmla="*/ 0 w 1436"/>
                <a:gd name="T35" fmla="*/ 0 h 1972"/>
                <a:gd name="T36" fmla="*/ 0 w 1436"/>
                <a:gd name="T37" fmla="*/ 0 h 1972"/>
                <a:gd name="T38" fmla="*/ 0 w 1436"/>
                <a:gd name="T39" fmla="*/ 0 h 1972"/>
                <a:gd name="T40" fmla="*/ 0 w 1436"/>
                <a:gd name="T41" fmla="*/ 0 h 1972"/>
                <a:gd name="T42" fmla="*/ 0 w 1436"/>
                <a:gd name="T43" fmla="*/ 0 h 19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36"/>
                <a:gd name="T67" fmla="*/ 0 h 1972"/>
                <a:gd name="T68" fmla="*/ 1436 w 1436"/>
                <a:gd name="T69" fmla="*/ 1972 h 19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36" h="1972">
                  <a:moveTo>
                    <a:pt x="1251" y="1972"/>
                  </a:moveTo>
                  <a:lnTo>
                    <a:pt x="1394" y="1884"/>
                  </a:lnTo>
                  <a:lnTo>
                    <a:pt x="1402" y="1873"/>
                  </a:lnTo>
                  <a:lnTo>
                    <a:pt x="1409" y="1857"/>
                  </a:lnTo>
                  <a:lnTo>
                    <a:pt x="1421" y="1839"/>
                  </a:lnTo>
                  <a:lnTo>
                    <a:pt x="1424" y="1828"/>
                  </a:lnTo>
                  <a:lnTo>
                    <a:pt x="1436" y="800"/>
                  </a:lnTo>
                  <a:lnTo>
                    <a:pt x="1428" y="770"/>
                  </a:lnTo>
                  <a:lnTo>
                    <a:pt x="1409" y="731"/>
                  </a:lnTo>
                  <a:lnTo>
                    <a:pt x="1383" y="702"/>
                  </a:lnTo>
                  <a:lnTo>
                    <a:pt x="1357" y="679"/>
                  </a:lnTo>
                  <a:lnTo>
                    <a:pt x="234" y="0"/>
                  </a:lnTo>
                  <a:lnTo>
                    <a:pt x="223" y="0"/>
                  </a:lnTo>
                  <a:lnTo>
                    <a:pt x="196" y="3"/>
                  </a:lnTo>
                  <a:lnTo>
                    <a:pt x="170" y="8"/>
                  </a:lnTo>
                  <a:lnTo>
                    <a:pt x="154" y="8"/>
                  </a:lnTo>
                  <a:lnTo>
                    <a:pt x="0" y="76"/>
                  </a:lnTo>
                  <a:lnTo>
                    <a:pt x="1193" y="766"/>
                  </a:lnTo>
                  <a:lnTo>
                    <a:pt x="1262" y="876"/>
                  </a:lnTo>
                  <a:lnTo>
                    <a:pt x="1251" y="1972"/>
                  </a:lnTo>
                  <a:close/>
                </a:path>
              </a:pathLst>
            </a:custGeom>
            <a:solidFill>
              <a:srgbClr val="B9C0C0"/>
            </a:solidFill>
            <a:ln w="9525">
              <a:noFill/>
              <a:round/>
              <a:headEnd/>
              <a:tailEnd/>
            </a:ln>
          </p:spPr>
          <p:txBody>
            <a:bodyPr/>
            <a:lstStyle/>
            <a:p>
              <a:endParaRPr lang="en-US">
                <a:solidFill>
                  <a:schemeClr val="bg1">
                    <a:lumMod val="75000"/>
                  </a:schemeClr>
                </a:solidFill>
              </a:endParaRPr>
            </a:p>
          </p:txBody>
        </p:sp>
        <p:sp>
          <p:nvSpPr>
            <p:cNvPr id="85" name="Freeform 58"/>
            <p:cNvSpPr>
              <a:spLocks/>
            </p:cNvSpPr>
            <p:nvPr/>
          </p:nvSpPr>
          <p:spPr bwMode="blackGray">
            <a:xfrm>
              <a:off x="4051" y="3200"/>
              <a:ext cx="40" cy="215"/>
            </a:xfrm>
            <a:custGeom>
              <a:avLst/>
              <a:gdLst>
                <a:gd name="T0" fmla="*/ 0 w 243"/>
                <a:gd name="T1" fmla="*/ 0 h 1293"/>
                <a:gd name="T2" fmla="*/ 0 w 243"/>
                <a:gd name="T3" fmla="*/ 0 h 1293"/>
                <a:gd name="T4" fmla="*/ 0 w 243"/>
                <a:gd name="T5" fmla="*/ 0 h 1293"/>
                <a:gd name="T6" fmla="*/ 0 w 243"/>
                <a:gd name="T7" fmla="*/ 0 h 1293"/>
                <a:gd name="T8" fmla="*/ 0 w 243"/>
                <a:gd name="T9" fmla="*/ 0 h 1293"/>
                <a:gd name="T10" fmla="*/ 0 w 243"/>
                <a:gd name="T11" fmla="*/ 0 h 1293"/>
                <a:gd name="T12" fmla="*/ 0 w 243"/>
                <a:gd name="T13" fmla="*/ 0 h 1293"/>
                <a:gd name="T14" fmla="*/ 0 w 243"/>
                <a:gd name="T15" fmla="*/ 0 h 1293"/>
                <a:gd name="T16" fmla="*/ 0 w 243"/>
                <a:gd name="T17" fmla="*/ 0 h 1293"/>
                <a:gd name="T18" fmla="*/ 0 w 243"/>
                <a:gd name="T19" fmla="*/ 0 h 1293"/>
                <a:gd name="T20" fmla="*/ 0 w 243"/>
                <a:gd name="T21" fmla="*/ 0 h 1293"/>
                <a:gd name="T22" fmla="*/ 0 w 243"/>
                <a:gd name="T23" fmla="*/ 0 h 1293"/>
                <a:gd name="T24" fmla="*/ 0 w 243"/>
                <a:gd name="T25" fmla="*/ 0 h 1293"/>
                <a:gd name="T26" fmla="*/ 0 w 243"/>
                <a:gd name="T27" fmla="*/ 0 h 1293"/>
                <a:gd name="T28" fmla="*/ 0 w 243"/>
                <a:gd name="T29" fmla="*/ 0 h 1293"/>
                <a:gd name="T30" fmla="*/ 0 w 243"/>
                <a:gd name="T31" fmla="*/ 0 h 12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3"/>
                <a:gd name="T49" fmla="*/ 0 h 1293"/>
                <a:gd name="T50" fmla="*/ 243 w 243"/>
                <a:gd name="T51" fmla="*/ 1293 h 12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3" h="1293">
                  <a:moveTo>
                    <a:pt x="58" y="1293"/>
                  </a:moveTo>
                  <a:lnTo>
                    <a:pt x="201" y="1205"/>
                  </a:lnTo>
                  <a:lnTo>
                    <a:pt x="209" y="1194"/>
                  </a:lnTo>
                  <a:lnTo>
                    <a:pt x="216" y="1178"/>
                  </a:lnTo>
                  <a:lnTo>
                    <a:pt x="228" y="1160"/>
                  </a:lnTo>
                  <a:lnTo>
                    <a:pt x="231" y="1149"/>
                  </a:lnTo>
                  <a:lnTo>
                    <a:pt x="243" y="121"/>
                  </a:lnTo>
                  <a:lnTo>
                    <a:pt x="235" y="87"/>
                  </a:lnTo>
                  <a:lnTo>
                    <a:pt x="216" y="52"/>
                  </a:lnTo>
                  <a:lnTo>
                    <a:pt x="193" y="23"/>
                  </a:lnTo>
                  <a:lnTo>
                    <a:pt x="164" y="0"/>
                  </a:lnTo>
                  <a:lnTo>
                    <a:pt x="0" y="87"/>
                  </a:lnTo>
                  <a:lnTo>
                    <a:pt x="69" y="197"/>
                  </a:lnTo>
                  <a:lnTo>
                    <a:pt x="58" y="1293"/>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86" name="Freeform 59"/>
            <p:cNvSpPr>
              <a:spLocks/>
            </p:cNvSpPr>
            <p:nvPr/>
          </p:nvSpPr>
          <p:spPr bwMode="blackGray">
            <a:xfrm>
              <a:off x="3849" y="3098"/>
              <a:ext cx="216" cy="318"/>
            </a:xfrm>
            <a:custGeom>
              <a:avLst/>
              <a:gdLst>
                <a:gd name="T0" fmla="*/ 0 w 1296"/>
                <a:gd name="T1" fmla="*/ 0 h 1911"/>
                <a:gd name="T2" fmla="*/ 0 w 1296"/>
                <a:gd name="T3" fmla="*/ 0 h 1911"/>
                <a:gd name="T4" fmla="*/ 0 w 1296"/>
                <a:gd name="T5" fmla="*/ 0 h 1911"/>
                <a:gd name="T6" fmla="*/ 0 w 1296"/>
                <a:gd name="T7" fmla="*/ 0 h 1911"/>
                <a:gd name="T8" fmla="*/ 0 w 1296"/>
                <a:gd name="T9" fmla="*/ 0 h 1911"/>
                <a:gd name="T10" fmla="*/ 0 w 1296"/>
                <a:gd name="T11" fmla="*/ 0 h 1911"/>
                <a:gd name="T12" fmla="*/ 0 w 1296"/>
                <a:gd name="T13" fmla="*/ 0 h 1911"/>
                <a:gd name="T14" fmla="*/ 0 w 1296"/>
                <a:gd name="T15" fmla="*/ 0 h 1911"/>
                <a:gd name="T16" fmla="*/ 0 w 1296"/>
                <a:gd name="T17" fmla="*/ 0 h 1911"/>
                <a:gd name="T18" fmla="*/ 0 w 1296"/>
                <a:gd name="T19" fmla="*/ 0 h 1911"/>
                <a:gd name="T20" fmla="*/ 0 w 1296"/>
                <a:gd name="T21" fmla="*/ 0 h 1911"/>
                <a:gd name="T22" fmla="*/ 0 w 1296"/>
                <a:gd name="T23" fmla="*/ 0 h 1911"/>
                <a:gd name="T24" fmla="*/ 0 w 1296"/>
                <a:gd name="T25" fmla="*/ 0 h 1911"/>
                <a:gd name="T26" fmla="*/ 0 w 1296"/>
                <a:gd name="T27" fmla="*/ 0 h 1911"/>
                <a:gd name="T28" fmla="*/ 0 w 1296"/>
                <a:gd name="T29" fmla="*/ 0 h 1911"/>
                <a:gd name="T30" fmla="*/ 0 w 1296"/>
                <a:gd name="T31" fmla="*/ 0 h 1911"/>
                <a:gd name="T32" fmla="*/ 0 w 1296"/>
                <a:gd name="T33" fmla="*/ 0 h 1911"/>
                <a:gd name="T34" fmla="*/ 0 w 1296"/>
                <a:gd name="T35" fmla="*/ 0 h 1911"/>
                <a:gd name="T36" fmla="*/ 0 w 1296"/>
                <a:gd name="T37" fmla="*/ 0 h 1911"/>
                <a:gd name="T38" fmla="*/ 0 w 1296"/>
                <a:gd name="T39" fmla="*/ 0 h 1911"/>
                <a:gd name="T40" fmla="*/ 0 w 1296"/>
                <a:gd name="T41" fmla="*/ 0 h 1911"/>
                <a:gd name="T42" fmla="*/ 0 w 1296"/>
                <a:gd name="T43" fmla="*/ 0 h 19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96"/>
                <a:gd name="T67" fmla="*/ 0 h 1911"/>
                <a:gd name="T68" fmla="*/ 1296 w 1296"/>
                <a:gd name="T69" fmla="*/ 1911 h 19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96" h="1911">
                  <a:moveTo>
                    <a:pt x="0" y="34"/>
                  </a:moveTo>
                  <a:lnTo>
                    <a:pt x="8" y="15"/>
                  </a:lnTo>
                  <a:lnTo>
                    <a:pt x="30" y="5"/>
                  </a:lnTo>
                  <a:lnTo>
                    <a:pt x="56" y="0"/>
                  </a:lnTo>
                  <a:lnTo>
                    <a:pt x="75" y="5"/>
                  </a:lnTo>
                  <a:lnTo>
                    <a:pt x="1220" y="698"/>
                  </a:lnTo>
                  <a:lnTo>
                    <a:pt x="1243" y="716"/>
                  </a:lnTo>
                  <a:lnTo>
                    <a:pt x="1265" y="744"/>
                  </a:lnTo>
                  <a:lnTo>
                    <a:pt x="1281" y="777"/>
                  </a:lnTo>
                  <a:lnTo>
                    <a:pt x="1288" y="811"/>
                  </a:lnTo>
                  <a:lnTo>
                    <a:pt x="1296" y="1881"/>
                  </a:lnTo>
                  <a:lnTo>
                    <a:pt x="1285" y="1900"/>
                  </a:lnTo>
                  <a:lnTo>
                    <a:pt x="1257" y="1907"/>
                  </a:lnTo>
                  <a:lnTo>
                    <a:pt x="1228" y="1911"/>
                  </a:lnTo>
                  <a:lnTo>
                    <a:pt x="1201" y="1904"/>
                  </a:lnTo>
                  <a:lnTo>
                    <a:pt x="98" y="1248"/>
                  </a:lnTo>
                  <a:lnTo>
                    <a:pt x="72" y="1221"/>
                  </a:lnTo>
                  <a:lnTo>
                    <a:pt x="53" y="1191"/>
                  </a:lnTo>
                  <a:lnTo>
                    <a:pt x="42" y="1157"/>
                  </a:lnTo>
                  <a:lnTo>
                    <a:pt x="38" y="1126"/>
                  </a:lnTo>
                  <a:lnTo>
                    <a:pt x="0" y="34"/>
                  </a:lnTo>
                  <a:close/>
                </a:path>
              </a:pathLst>
            </a:custGeom>
            <a:solidFill>
              <a:srgbClr val="D2D9D9"/>
            </a:solidFill>
            <a:ln w="9525">
              <a:noFill/>
              <a:round/>
              <a:headEnd/>
              <a:tailEnd/>
            </a:ln>
          </p:spPr>
          <p:txBody>
            <a:bodyPr/>
            <a:lstStyle/>
            <a:p>
              <a:endParaRPr lang="en-US">
                <a:solidFill>
                  <a:schemeClr val="bg1">
                    <a:lumMod val="75000"/>
                  </a:schemeClr>
                </a:solidFill>
              </a:endParaRPr>
            </a:p>
          </p:txBody>
        </p:sp>
        <p:sp>
          <p:nvSpPr>
            <p:cNvPr id="87" name="Freeform 60"/>
            <p:cNvSpPr>
              <a:spLocks/>
            </p:cNvSpPr>
            <p:nvPr/>
          </p:nvSpPr>
          <p:spPr bwMode="blackGray">
            <a:xfrm>
              <a:off x="3855" y="3111"/>
              <a:ext cx="194" cy="303"/>
            </a:xfrm>
            <a:custGeom>
              <a:avLst/>
              <a:gdLst>
                <a:gd name="T0" fmla="*/ 0 w 1167"/>
                <a:gd name="T1" fmla="*/ 0 h 1820"/>
                <a:gd name="T2" fmla="*/ 0 w 1167"/>
                <a:gd name="T3" fmla="*/ 0 h 1820"/>
                <a:gd name="T4" fmla="*/ 0 w 1167"/>
                <a:gd name="T5" fmla="*/ 0 h 1820"/>
                <a:gd name="T6" fmla="*/ 0 w 1167"/>
                <a:gd name="T7" fmla="*/ 0 h 1820"/>
                <a:gd name="T8" fmla="*/ 0 w 1167"/>
                <a:gd name="T9" fmla="*/ 0 h 1820"/>
                <a:gd name="T10" fmla="*/ 0 w 1167"/>
                <a:gd name="T11" fmla="*/ 0 h 1820"/>
                <a:gd name="T12" fmla="*/ 0 w 1167"/>
                <a:gd name="T13" fmla="*/ 0 h 1820"/>
                <a:gd name="T14" fmla="*/ 0 w 1167"/>
                <a:gd name="T15" fmla="*/ 0 h 1820"/>
                <a:gd name="T16" fmla="*/ 0 w 1167"/>
                <a:gd name="T17" fmla="*/ 0 h 1820"/>
                <a:gd name="T18" fmla="*/ 0 w 1167"/>
                <a:gd name="T19" fmla="*/ 0 h 1820"/>
                <a:gd name="T20" fmla="*/ 0 w 1167"/>
                <a:gd name="T21" fmla="*/ 0 h 1820"/>
                <a:gd name="T22" fmla="*/ 0 w 1167"/>
                <a:gd name="T23" fmla="*/ 0 h 1820"/>
                <a:gd name="T24" fmla="*/ 0 w 1167"/>
                <a:gd name="T25" fmla="*/ 0 h 1820"/>
                <a:gd name="T26" fmla="*/ 0 w 1167"/>
                <a:gd name="T27" fmla="*/ 0 h 1820"/>
                <a:gd name="T28" fmla="*/ 0 w 1167"/>
                <a:gd name="T29" fmla="*/ 0 h 1820"/>
                <a:gd name="T30" fmla="*/ 0 w 1167"/>
                <a:gd name="T31" fmla="*/ 0 h 1820"/>
                <a:gd name="T32" fmla="*/ 0 w 1167"/>
                <a:gd name="T33" fmla="*/ 0 h 1820"/>
                <a:gd name="T34" fmla="*/ 0 w 1167"/>
                <a:gd name="T35" fmla="*/ 0 h 1820"/>
                <a:gd name="T36" fmla="*/ 0 w 1167"/>
                <a:gd name="T37" fmla="*/ 0 h 1820"/>
                <a:gd name="T38" fmla="*/ 0 w 1167"/>
                <a:gd name="T39" fmla="*/ 0 h 1820"/>
                <a:gd name="T40" fmla="*/ 0 w 1167"/>
                <a:gd name="T41" fmla="*/ 0 h 18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67"/>
                <a:gd name="T64" fmla="*/ 0 h 1820"/>
                <a:gd name="T65" fmla="*/ 1167 w 1167"/>
                <a:gd name="T66" fmla="*/ 1820 h 18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67" h="1820">
                  <a:moveTo>
                    <a:pt x="1159" y="697"/>
                  </a:moveTo>
                  <a:lnTo>
                    <a:pt x="1084" y="660"/>
                  </a:lnTo>
                  <a:lnTo>
                    <a:pt x="1008" y="618"/>
                  </a:lnTo>
                  <a:lnTo>
                    <a:pt x="933" y="576"/>
                  </a:lnTo>
                  <a:lnTo>
                    <a:pt x="857" y="538"/>
                  </a:lnTo>
                  <a:lnTo>
                    <a:pt x="783" y="497"/>
                  </a:lnTo>
                  <a:lnTo>
                    <a:pt x="706" y="455"/>
                  </a:lnTo>
                  <a:lnTo>
                    <a:pt x="635" y="410"/>
                  </a:lnTo>
                  <a:lnTo>
                    <a:pt x="563" y="368"/>
                  </a:lnTo>
                  <a:lnTo>
                    <a:pt x="488" y="322"/>
                  </a:lnTo>
                  <a:lnTo>
                    <a:pt x="416" y="281"/>
                  </a:lnTo>
                  <a:lnTo>
                    <a:pt x="348" y="235"/>
                  </a:lnTo>
                  <a:lnTo>
                    <a:pt x="276" y="189"/>
                  </a:lnTo>
                  <a:lnTo>
                    <a:pt x="204" y="144"/>
                  </a:lnTo>
                  <a:lnTo>
                    <a:pt x="136" y="95"/>
                  </a:lnTo>
                  <a:lnTo>
                    <a:pt x="68" y="49"/>
                  </a:lnTo>
                  <a:lnTo>
                    <a:pt x="0" y="0"/>
                  </a:lnTo>
                  <a:lnTo>
                    <a:pt x="41" y="1133"/>
                  </a:lnTo>
                  <a:lnTo>
                    <a:pt x="1167" y="1820"/>
                  </a:lnTo>
                  <a:lnTo>
                    <a:pt x="1159" y="697"/>
                  </a:lnTo>
                  <a:close/>
                </a:path>
              </a:pathLst>
            </a:custGeom>
            <a:solidFill>
              <a:srgbClr val="6C7373"/>
            </a:solidFill>
            <a:ln w="9525">
              <a:noFill/>
              <a:round/>
              <a:headEnd/>
              <a:tailEnd/>
            </a:ln>
          </p:spPr>
          <p:txBody>
            <a:bodyPr/>
            <a:lstStyle/>
            <a:p>
              <a:endParaRPr lang="en-US">
                <a:solidFill>
                  <a:schemeClr val="bg1">
                    <a:lumMod val="75000"/>
                  </a:schemeClr>
                </a:solidFill>
              </a:endParaRPr>
            </a:p>
          </p:txBody>
        </p:sp>
        <p:sp>
          <p:nvSpPr>
            <p:cNvPr id="88" name="Freeform 61"/>
            <p:cNvSpPr>
              <a:spLocks/>
            </p:cNvSpPr>
            <p:nvPr/>
          </p:nvSpPr>
          <p:spPr bwMode="blackGray">
            <a:xfrm>
              <a:off x="3852" y="3111"/>
              <a:ext cx="197" cy="303"/>
            </a:xfrm>
            <a:custGeom>
              <a:avLst/>
              <a:gdLst>
                <a:gd name="T0" fmla="*/ 0 w 1185"/>
                <a:gd name="T1" fmla="*/ 0 h 1820"/>
                <a:gd name="T2" fmla="*/ 0 w 1185"/>
                <a:gd name="T3" fmla="*/ 0 h 1820"/>
                <a:gd name="T4" fmla="*/ 0 w 1185"/>
                <a:gd name="T5" fmla="*/ 0 h 1820"/>
                <a:gd name="T6" fmla="*/ 0 w 1185"/>
                <a:gd name="T7" fmla="*/ 0 h 1820"/>
                <a:gd name="T8" fmla="*/ 0 w 1185"/>
                <a:gd name="T9" fmla="*/ 0 h 1820"/>
                <a:gd name="T10" fmla="*/ 0 w 1185"/>
                <a:gd name="T11" fmla="*/ 0 h 1820"/>
                <a:gd name="T12" fmla="*/ 0 w 1185"/>
                <a:gd name="T13" fmla="*/ 0 h 1820"/>
                <a:gd name="T14" fmla="*/ 0 w 1185"/>
                <a:gd name="T15" fmla="*/ 0 h 1820"/>
                <a:gd name="T16" fmla="*/ 0 w 1185"/>
                <a:gd name="T17" fmla="*/ 0 h 1820"/>
                <a:gd name="T18" fmla="*/ 0 w 1185"/>
                <a:gd name="T19" fmla="*/ 0 h 1820"/>
                <a:gd name="T20" fmla="*/ 0 w 1185"/>
                <a:gd name="T21" fmla="*/ 0 h 1820"/>
                <a:gd name="T22" fmla="*/ 0 w 1185"/>
                <a:gd name="T23" fmla="*/ 0 h 1820"/>
                <a:gd name="T24" fmla="*/ 0 w 1185"/>
                <a:gd name="T25" fmla="*/ 0 h 1820"/>
                <a:gd name="T26" fmla="*/ 0 w 1185"/>
                <a:gd name="T27" fmla="*/ 0 h 1820"/>
                <a:gd name="T28" fmla="*/ 0 w 1185"/>
                <a:gd name="T29" fmla="*/ 0 h 1820"/>
                <a:gd name="T30" fmla="*/ 0 w 1185"/>
                <a:gd name="T31" fmla="*/ 0 h 1820"/>
                <a:gd name="T32" fmla="*/ 0 w 1185"/>
                <a:gd name="T33" fmla="*/ 0 h 1820"/>
                <a:gd name="T34" fmla="*/ 0 w 1185"/>
                <a:gd name="T35" fmla="*/ 0 h 1820"/>
                <a:gd name="T36" fmla="*/ 0 w 1185"/>
                <a:gd name="T37" fmla="*/ 0 h 1820"/>
                <a:gd name="T38" fmla="*/ 0 w 1185"/>
                <a:gd name="T39" fmla="*/ 0 h 1820"/>
                <a:gd name="T40" fmla="*/ 0 w 1185"/>
                <a:gd name="T41" fmla="*/ 0 h 1820"/>
                <a:gd name="T42" fmla="*/ 0 w 1185"/>
                <a:gd name="T43" fmla="*/ 0 h 1820"/>
                <a:gd name="T44" fmla="*/ 0 w 1185"/>
                <a:gd name="T45" fmla="*/ 0 h 1820"/>
                <a:gd name="T46" fmla="*/ 0 w 1185"/>
                <a:gd name="T47" fmla="*/ 0 h 1820"/>
                <a:gd name="T48" fmla="*/ 0 w 1185"/>
                <a:gd name="T49" fmla="*/ 0 h 1820"/>
                <a:gd name="T50" fmla="*/ 0 w 1185"/>
                <a:gd name="T51" fmla="*/ 0 h 1820"/>
                <a:gd name="T52" fmla="*/ 0 w 1185"/>
                <a:gd name="T53" fmla="*/ 0 h 18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85"/>
                <a:gd name="T82" fmla="*/ 0 h 1820"/>
                <a:gd name="T83" fmla="*/ 1185 w 1185"/>
                <a:gd name="T84" fmla="*/ 1820 h 18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85" h="1820">
                  <a:moveTo>
                    <a:pt x="1177" y="697"/>
                  </a:moveTo>
                  <a:lnTo>
                    <a:pt x="1106" y="656"/>
                  </a:lnTo>
                  <a:lnTo>
                    <a:pt x="1034" y="610"/>
                  </a:lnTo>
                  <a:lnTo>
                    <a:pt x="962" y="568"/>
                  </a:lnTo>
                  <a:lnTo>
                    <a:pt x="888" y="523"/>
                  </a:lnTo>
                  <a:lnTo>
                    <a:pt x="816" y="481"/>
                  </a:lnTo>
                  <a:lnTo>
                    <a:pt x="743" y="436"/>
                  </a:lnTo>
                  <a:lnTo>
                    <a:pt x="672" y="394"/>
                  </a:lnTo>
                  <a:lnTo>
                    <a:pt x="600" y="349"/>
                  </a:lnTo>
                  <a:lnTo>
                    <a:pt x="528" y="303"/>
                  </a:lnTo>
                  <a:lnTo>
                    <a:pt x="456" y="262"/>
                  </a:lnTo>
                  <a:lnTo>
                    <a:pt x="381" y="215"/>
                  </a:lnTo>
                  <a:lnTo>
                    <a:pt x="308" y="175"/>
                  </a:lnTo>
                  <a:lnTo>
                    <a:pt x="237" y="129"/>
                  </a:lnTo>
                  <a:lnTo>
                    <a:pt x="165" y="87"/>
                  </a:lnTo>
                  <a:lnTo>
                    <a:pt x="90" y="42"/>
                  </a:lnTo>
                  <a:lnTo>
                    <a:pt x="18" y="0"/>
                  </a:lnTo>
                  <a:lnTo>
                    <a:pt x="0" y="281"/>
                  </a:lnTo>
                  <a:lnTo>
                    <a:pt x="0" y="568"/>
                  </a:lnTo>
                  <a:lnTo>
                    <a:pt x="18" y="854"/>
                  </a:lnTo>
                  <a:lnTo>
                    <a:pt x="59" y="1133"/>
                  </a:lnTo>
                  <a:lnTo>
                    <a:pt x="1185" y="1820"/>
                  </a:lnTo>
                  <a:lnTo>
                    <a:pt x="1140" y="1547"/>
                  </a:lnTo>
                  <a:lnTo>
                    <a:pt x="1122" y="1267"/>
                  </a:lnTo>
                  <a:lnTo>
                    <a:pt x="1137" y="983"/>
                  </a:lnTo>
                  <a:lnTo>
                    <a:pt x="1177" y="697"/>
                  </a:lnTo>
                  <a:close/>
                </a:path>
              </a:pathLst>
            </a:custGeom>
            <a:solidFill>
              <a:srgbClr val="DFE6E6"/>
            </a:solidFill>
            <a:ln w="9525">
              <a:noFill/>
              <a:round/>
              <a:headEnd/>
              <a:tailEnd/>
            </a:ln>
          </p:spPr>
          <p:txBody>
            <a:bodyPr/>
            <a:lstStyle/>
            <a:p>
              <a:endParaRPr lang="en-US">
                <a:solidFill>
                  <a:schemeClr val="bg1">
                    <a:lumMod val="75000"/>
                  </a:schemeClr>
                </a:solidFill>
              </a:endParaRPr>
            </a:p>
          </p:txBody>
        </p:sp>
        <p:sp>
          <p:nvSpPr>
            <p:cNvPr id="89" name="Freeform 62"/>
            <p:cNvSpPr>
              <a:spLocks/>
            </p:cNvSpPr>
            <p:nvPr/>
          </p:nvSpPr>
          <p:spPr bwMode="blackGray">
            <a:xfrm>
              <a:off x="3852" y="3111"/>
              <a:ext cx="197" cy="303"/>
            </a:xfrm>
            <a:custGeom>
              <a:avLst/>
              <a:gdLst>
                <a:gd name="T0" fmla="*/ 0 w 1185"/>
                <a:gd name="T1" fmla="*/ 0 h 1820"/>
                <a:gd name="T2" fmla="*/ 0 w 1185"/>
                <a:gd name="T3" fmla="*/ 0 h 1820"/>
                <a:gd name="T4" fmla="*/ 0 w 1185"/>
                <a:gd name="T5" fmla="*/ 0 h 1820"/>
                <a:gd name="T6" fmla="*/ 0 w 1185"/>
                <a:gd name="T7" fmla="*/ 0 h 1820"/>
                <a:gd name="T8" fmla="*/ 0 w 1185"/>
                <a:gd name="T9" fmla="*/ 0 h 1820"/>
                <a:gd name="T10" fmla="*/ 0 w 1185"/>
                <a:gd name="T11" fmla="*/ 0 h 1820"/>
                <a:gd name="T12" fmla="*/ 0 w 1185"/>
                <a:gd name="T13" fmla="*/ 0 h 1820"/>
                <a:gd name="T14" fmla="*/ 0 w 1185"/>
                <a:gd name="T15" fmla="*/ 0 h 1820"/>
                <a:gd name="T16" fmla="*/ 0 w 1185"/>
                <a:gd name="T17" fmla="*/ 0 h 1820"/>
                <a:gd name="T18" fmla="*/ 0 w 1185"/>
                <a:gd name="T19" fmla="*/ 0 h 1820"/>
                <a:gd name="T20" fmla="*/ 0 w 1185"/>
                <a:gd name="T21" fmla="*/ 0 h 1820"/>
                <a:gd name="T22" fmla="*/ 0 w 1185"/>
                <a:gd name="T23" fmla="*/ 0 h 1820"/>
                <a:gd name="T24" fmla="*/ 0 w 1185"/>
                <a:gd name="T25" fmla="*/ 0 h 1820"/>
                <a:gd name="T26" fmla="*/ 0 w 1185"/>
                <a:gd name="T27" fmla="*/ 0 h 1820"/>
                <a:gd name="T28" fmla="*/ 0 w 1185"/>
                <a:gd name="T29" fmla="*/ 0 h 1820"/>
                <a:gd name="T30" fmla="*/ 0 w 1185"/>
                <a:gd name="T31" fmla="*/ 0 h 1820"/>
                <a:gd name="T32" fmla="*/ 0 w 1185"/>
                <a:gd name="T33" fmla="*/ 0 h 1820"/>
                <a:gd name="T34" fmla="*/ 0 w 1185"/>
                <a:gd name="T35" fmla="*/ 0 h 1820"/>
                <a:gd name="T36" fmla="*/ 0 w 1185"/>
                <a:gd name="T37" fmla="*/ 0 h 1820"/>
                <a:gd name="T38" fmla="*/ 0 w 1185"/>
                <a:gd name="T39" fmla="*/ 0 h 1820"/>
                <a:gd name="T40" fmla="*/ 0 w 1185"/>
                <a:gd name="T41" fmla="*/ 0 h 1820"/>
                <a:gd name="T42" fmla="*/ 0 w 1185"/>
                <a:gd name="T43" fmla="*/ 0 h 1820"/>
                <a:gd name="T44" fmla="*/ 0 w 1185"/>
                <a:gd name="T45" fmla="*/ 0 h 1820"/>
                <a:gd name="T46" fmla="*/ 0 w 1185"/>
                <a:gd name="T47" fmla="*/ 0 h 1820"/>
                <a:gd name="T48" fmla="*/ 0 w 1185"/>
                <a:gd name="T49" fmla="*/ 0 h 1820"/>
                <a:gd name="T50" fmla="*/ 0 w 1185"/>
                <a:gd name="T51" fmla="*/ 0 h 1820"/>
                <a:gd name="T52" fmla="*/ 0 w 1185"/>
                <a:gd name="T53" fmla="*/ 0 h 1820"/>
                <a:gd name="T54" fmla="*/ 0 w 1185"/>
                <a:gd name="T55" fmla="*/ 0 h 1820"/>
                <a:gd name="T56" fmla="*/ 0 w 1185"/>
                <a:gd name="T57" fmla="*/ 0 h 1820"/>
                <a:gd name="T58" fmla="*/ 0 w 1185"/>
                <a:gd name="T59" fmla="*/ 0 h 1820"/>
                <a:gd name="T60" fmla="*/ 0 w 1185"/>
                <a:gd name="T61" fmla="*/ 0 h 1820"/>
                <a:gd name="T62" fmla="*/ 0 w 1185"/>
                <a:gd name="T63" fmla="*/ 0 h 1820"/>
                <a:gd name="T64" fmla="*/ 0 w 1185"/>
                <a:gd name="T65" fmla="*/ 0 h 1820"/>
                <a:gd name="T66" fmla="*/ 0 w 1185"/>
                <a:gd name="T67" fmla="*/ 0 h 1820"/>
                <a:gd name="T68" fmla="*/ 0 w 1185"/>
                <a:gd name="T69" fmla="*/ 0 h 1820"/>
                <a:gd name="T70" fmla="*/ 0 w 1185"/>
                <a:gd name="T71" fmla="*/ 0 h 1820"/>
                <a:gd name="T72" fmla="*/ 0 w 1185"/>
                <a:gd name="T73" fmla="*/ 0 h 1820"/>
                <a:gd name="T74" fmla="*/ 0 w 1185"/>
                <a:gd name="T75" fmla="*/ 0 h 1820"/>
                <a:gd name="T76" fmla="*/ 0 w 1185"/>
                <a:gd name="T77" fmla="*/ 0 h 1820"/>
                <a:gd name="T78" fmla="*/ 0 w 1185"/>
                <a:gd name="T79" fmla="*/ 0 h 1820"/>
                <a:gd name="T80" fmla="*/ 0 w 1185"/>
                <a:gd name="T81" fmla="*/ 0 h 1820"/>
                <a:gd name="T82" fmla="*/ 0 w 1185"/>
                <a:gd name="T83" fmla="*/ 0 h 18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85"/>
                <a:gd name="T127" fmla="*/ 0 h 1820"/>
                <a:gd name="T128" fmla="*/ 1185 w 1185"/>
                <a:gd name="T129" fmla="*/ 1820 h 18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85" h="1820">
                  <a:moveTo>
                    <a:pt x="1177" y="697"/>
                  </a:moveTo>
                  <a:lnTo>
                    <a:pt x="1098" y="664"/>
                  </a:lnTo>
                  <a:lnTo>
                    <a:pt x="1019" y="630"/>
                  </a:lnTo>
                  <a:lnTo>
                    <a:pt x="941" y="591"/>
                  </a:lnTo>
                  <a:lnTo>
                    <a:pt x="864" y="557"/>
                  </a:lnTo>
                  <a:lnTo>
                    <a:pt x="788" y="515"/>
                  </a:lnTo>
                  <a:lnTo>
                    <a:pt x="713" y="478"/>
                  </a:lnTo>
                  <a:lnTo>
                    <a:pt x="637" y="436"/>
                  </a:lnTo>
                  <a:lnTo>
                    <a:pt x="565" y="394"/>
                  </a:lnTo>
                  <a:lnTo>
                    <a:pt x="493" y="349"/>
                  </a:lnTo>
                  <a:lnTo>
                    <a:pt x="422" y="307"/>
                  </a:lnTo>
                  <a:lnTo>
                    <a:pt x="350" y="258"/>
                  </a:lnTo>
                  <a:lnTo>
                    <a:pt x="283" y="209"/>
                  </a:lnTo>
                  <a:lnTo>
                    <a:pt x="214" y="159"/>
                  </a:lnTo>
                  <a:lnTo>
                    <a:pt x="146" y="110"/>
                  </a:lnTo>
                  <a:lnTo>
                    <a:pt x="82" y="57"/>
                  </a:lnTo>
                  <a:lnTo>
                    <a:pt x="18" y="0"/>
                  </a:lnTo>
                  <a:lnTo>
                    <a:pt x="0" y="281"/>
                  </a:lnTo>
                  <a:lnTo>
                    <a:pt x="0" y="568"/>
                  </a:lnTo>
                  <a:lnTo>
                    <a:pt x="18" y="854"/>
                  </a:lnTo>
                  <a:lnTo>
                    <a:pt x="59" y="1133"/>
                  </a:lnTo>
                  <a:lnTo>
                    <a:pt x="109" y="1183"/>
                  </a:lnTo>
                  <a:lnTo>
                    <a:pt x="162" y="1236"/>
                  </a:lnTo>
                  <a:lnTo>
                    <a:pt x="218" y="1281"/>
                  </a:lnTo>
                  <a:lnTo>
                    <a:pt x="279" y="1331"/>
                  </a:lnTo>
                  <a:lnTo>
                    <a:pt x="343" y="1377"/>
                  </a:lnTo>
                  <a:lnTo>
                    <a:pt x="411" y="1422"/>
                  </a:lnTo>
                  <a:lnTo>
                    <a:pt x="483" y="1464"/>
                  </a:lnTo>
                  <a:lnTo>
                    <a:pt x="555" y="1506"/>
                  </a:lnTo>
                  <a:lnTo>
                    <a:pt x="631" y="1547"/>
                  </a:lnTo>
                  <a:lnTo>
                    <a:pt x="705" y="1588"/>
                  </a:lnTo>
                  <a:lnTo>
                    <a:pt x="785" y="1630"/>
                  </a:lnTo>
                  <a:lnTo>
                    <a:pt x="864" y="1669"/>
                  </a:lnTo>
                  <a:lnTo>
                    <a:pt x="944" y="1706"/>
                  </a:lnTo>
                  <a:lnTo>
                    <a:pt x="1023" y="1744"/>
                  </a:lnTo>
                  <a:lnTo>
                    <a:pt x="1106" y="1782"/>
                  </a:lnTo>
                  <a:lnTo>
                    <a:pt x="1185" y="1820"/>
                  </a:lnTo>
                  <a:lnTo>
                    <a:pt x="1140" y="1547"/>
                  </a:lnTo>
                  <a:lnTo>
                    <a:pt x="1122" y="1267"/>
                  </a:lnTo>
                  <a:lnTo>
                    <a:pt x="1137" y="983"/>
                  </a:lnTo>
                  <a:lnTo>
                    <a:pt x="1177" y="697"/>
                  </a:lnTo>
                  <a:close/>
                </a:path>
              </a:pathLst>
            </a:custGeom>
            <a:solidFill>
              <a:srgbClr val="ACB3B3"/>
            </a:solidFill>
            <a:ln w="9525">
              <a:noFill/>
              <a:round/>
              <a:headEnd/>
              <a:tailEnd/>
            </a:ln>
          </p:spPr>
          <p:txBody>
            <a:bodyPr/>
            <a:lstStyle/>
            <a:p>
              <a:endParaRPr lang="en-US">
                <a:solidFill>
                  <a:schemeClr val="bg1">
                    <a:lumMod val="75000"/>
                  </a:schemeClr>
                </a:solidFill>
              </a:endParaRPr>
            </a:p>
          </p:txBody>
        </p:sp>
        <p:sp>
          <p:nvSpPr>
            <p:cNvPr id="90" name="Freeform 63"/>
            <p:cNvSpPr>
              <a:spLocks/>
            </p:cNvSpPr>
            <p:nvPr/>
          </p:nvSpPr>
          <p:spPr bwMode="blackGray">
            <a:xfrm>
              <a:off x="3870" y="3151"/>
              <a:ext cx="146" cy="224"/>
            </a:xfrm>
            <a:custGeom>
              <a:avLst/>
              <a:gdLst>
                <a:gd name="T0" fmla="*/ 0 w 873"/>
                <a:gd name="T1" fmla="*/ 0 h 1342"/>
                <a:gd name="T2" fmla="*/ 0 w 873"/>
                <a:gd name="T3" fmla="*/ 0 h 1342"/>
                <a:gd name="T4" fmla="*/ 0 w 873"/>
                <a:gd name="T5" fmla="*/ 0 h 1342"/>
                <a:gd name="T6" fmla="*/ 0 w 873"/>
                <a:gd name="T7" fmla="*/ 0 h 1342"/>
                <a:gd name="T8" fmla="*/ 0 w 873"/>
                <a:gd name="T9" fmla="*/ 0 h 1342"/>
                <a:gd name="T10" fmla="*/ 0 w 873"/>
                <a:gd name="T11" fmla="*/ 0 h 1342"/>
                <a:gd name="T12" fmla="*/ 0 w 873"/>
                <a:gd name="T13" fmla="*/ 0 h 1342"/>
                <a:gd name="T14" fmla="*/ 0 w 873"/>
                <a:gd name="T15" fmla="*/ 0 h 1342"/>
                <a:gd name="T16" fmla="*/ 0 w 873"/>
                <a:gd name="T17" fmla="*/ 0 h 1342"/>
                <a:gd name="T18" fmla="*/ 0 w 873"/>
                <a:gd name="T19" fmla="*/ 0 h 1342"/>
                <a:gd name="T20" fmla="*/ 0 w 873"/>
                <a:gd name="T21" fmla="*/ 0 h 1342"/>
                <a:gd name="T22" fmla="*/ 0 w 873"/>
                <a:gd name="T23" fmla="*/ 0 h 1342"/>
                <a:gd name="T24" fmla="*/ 0 w 873"/>
                <a:gd name="T25" fmla="*/ 0 h 1342"/>
                <a:gd name="T26" fmla="*/ 0 w 873"/>
                <a:gd name="T27" fmla="*/ 0 h 1342"/>
                <a:gd name="T28" fmla="*/ 0 w 873"/>
                <a:gd name="T29" fmla="*/ 0 h 1342"/>
                <a:gd name="T30" fmla="*/ 0 w 873"/>
                <a:gd name="T31" fmla="*/ 0 h 1342"/>
                <a:gd name="T32" fmla="*/ 0 w 873"/>
                <a:gd name="T33" fmla="*/ 0 h 1342"/>
                <a:gd name="T34" fmla="*/ 0 w 873"/>
                <a:gd name="T35" fmla="*/ 0 h 1342"/>
                <a:gd name="T36" fmla="*/ 0 w 873"/>
                <a:gd name="T37" fmla="*/ 0 h 1342"/>
                <a:gd name="T38" fmla="*/ 0 w 873"/>
                <a:gd name="T39" fmla="*/ 0 h 1342"/>
                <a:gd name="T40" fmla="*/ 0 w 873"/>
                <a:gd name="T41" fmla="*/ 0 h 1342"/>
                <a:gd name="T42" fmla="*/ 0 w 873"/>
                <a:gd name="T43" fmla="*/ 0 h 1342"/>
                <a:gd name="T44" fmla="*/ 0 w 873"/>
                <a:gd name="T45" fmla="*/ 0 h 1342"/>
                <a:gd name="T46" fmla="*/ 0 w 873"/>
                <a:gd name="T47" fmla="*/ 0 h 1342"/>
                <a:gd name="T48" fmla="*/ 0 w 873"/>
                <a:gd name="T49" fmla="*/ 0 h 1342"/>
                <a:gd name="T50" fmla="*/ 0 w 873"/>
                <a:gd name="T51" fmla="*/ 0 h 1342"/>
                <a:gd name="T52" fmla="*/ 0 w 873"/>
                <a:gd name="T53" fmla="*/ 0 h 1342"/>
                <a:gd name="T54" fmla="*/ 0 w 873"/>
                <a:gd name="T55" fmla="*/ 0 h 1342"/>
                <a:gd name="T56" fmla="*/ 0 w 873"/>
                <a:gd name="T57" fmla="*/ 0 h 1342"/>
                <a:gd name="T58" fmla="*/ 0 w 873"/>
                <a:gd name="T59" fmla="*/ 0 h 1342"/>
                <a:gd name="T60" fmla="*/ 0 w 873"/>
                <a:gd name="T61" fmla="*/ 0 h 1342"/>
                <a:gd name="T62" fmla="*/ 0 w 873"/>
                <a:gd name="T63" fmla="*/ 0 h 1342"/>
                <a:gd name="T64" fmla="*/ 0 w 873"/>
                <a:gd name="T65" fmla="*/ 0 h 1342"/>
                <a:gd name="T66" fmla="*/ 0 w 873"/>
                <a:gd name="T67" fmla="*/ 0 h 1342"/>
                <a:gd name="T68" fmla="*/ 0 w 873"/>
                <a:gd name="T69" fmla="*/ 0 h 1342"/>
                <a:gd name="T70" fmla="*/ 0 w 873"/>
                <a:gd name="T71" fmla="*/ 0 h 1342"/>
                <a:gd name="T72" fmla="*/ 0 w 873"/>
                <a:gd name="T73" fmla="*/ 0 h 1342"/>
                <a:gd name="T74" fmla="*/ 0 w 873"/>
                <a:gd name="T75" fmla="*/ 0 h 1342"/>
                <a:gd name="T76" fmla="*/ 0 w 873"/>
                <a:gd name="T77" fmla="*/ 0 h 1342"/>
                <a:gd name="T78" fmla="*/ 0 w 873"/>
                <a:gd name="T79" fmla="*/ 0 h 1342"/>
                <a:gd name="T80" fmla="*/ 0 w 873"/>
                <a:gd name="T81" fmla="*/ 0 h 1342"/>
                <a:gd name="T82" fmla="*/ 0 w 873"/>
                <a:gd name="T83" fmla="*/ 0 h 134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73"/>
                <a:gd name="T127" fmla="*/ 0 h 1342"/>
                <a:gd name="T128" fmla="*/ 873 w 873"/>
                <a:gd name="T129" fmla="*/ 1342 h 134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73" h="1342">
                  <a:moveTo>
                    <a:pt x="869" y="515"/>
                  </a:moveTo>
                  <a:lnTo>
                    <a:pt x="813" y="492"/>
                  </a:lnTo>
                  <a:lnTo>
                    <a:pt x="752" y="466"/>
                  </a:lnTo>
                  <a:lnTo>
                    <a:pt x="696" y="439"/>
                  </a:lnTo>
                  <a:lnTo>
                    <a:pt x="639" y="413"/>
                  </a:lnTo>
                  <a:lnTo>
                    <a:pt x="582" y="383"/>
                  </a:lnTo>
                  <a:lnTo>
                    <a:pt x="529" y="357"/>
                  </a:lnTo>
                  <a:lnTo>
                    <a:pt x="473" y="326"/>
                  </a:lnTo>
                  <a:lnTo>
                    <a:pt x="420" y="292"/>
                  </a:lnTo>
                  <a:lnTo>
                    <a:pt x="367" y="262"/>
                  </a:lnTo>
                  <a:lnTo>
                    <a:pt x="314" y="226"/>
                  </a:lnTo>
                  <a:lnTo>
                    <a:pt x="261" y="193"/>
                  </a:lnTo>
                  <a:lnTo>
                    <a:pt x="212" y="155"/>
                  </a:lnTo>
                  <a:lnTo>
                    <a:pt x="163" y="121"/>
                  </a:lnTo>
                  <a:lnTo>
                    <a:pt x="114" y="79"/>
                  </a:lnTo>
                  <a:lnTo>
                    <a:pt x="65" y="42"/>
                  </a:lnTo>
                  <a:lnTo>
                    <a:pt x="15" y="0"/>
                  </a:lnTo>
                  <a:lnTo>
                    <a:pt x="0" y="208"/>
                  </a:lnTo>
                  <a:lnTo>
                    <a:pt x="5" y="421"/>
                  </a:lnTo>
                  <a:lnTo>
                    <a:pt x="15" y="629"/>
                  </a:lnTo>
                  <a:lnTo>
                    <a:pt x="45" y="834"/>
                  </a:lnTo>
                  <a:lnTo>
                    <a:pt x="84" y="872"/>
                  </a:lnTo>
                  <a:lnTo>
                    <a:pt x="122" y="910"/>
                  </a:lnTo>
                  <a:lnTo>
                    <a:pt x="163" y="944"/>
                  </a:lnTo>
                  <a:lnTo>
                    <a:pt x="209" y="978"/>
                  </a:lnTo>
                  <a:lnTo>
                    <a:pt x="257" y="1012"/>
                  </a:lnTo>
                  <a:lnTo>
                    <a:pt x="307" y="1046"/>
                  </a:lnTo>
                  <a:lnTo>
                    <a:pt x="360" y="1080"/>
                  </a:lnTo>
                  <a:lnTo>
                    <a:pt x="412" y="1110"/>
                  </a:lnTo>
                  <a:lnTo>
                    <a:pt x="465" y="1141"/>
                  </a:lnTo>
                  <a:lnTo>
                    <a:pt x="522" y="1171"/>
                  </a:lnTo>
                  <a:lnTo>
                    <a:pt x="578" y="1202"/>
                  </a:lnTo>
                  <a:lnTo>
                    <a:pt x="639" y="1233"/>
                  </a:lnTo>
                  <a:lnTo>
                    <a:pt x="696" y="1259"/>
                  </a:lnTo>
                  <a:lnTo>
                    <a:pt x="757" y="1289"/>
                  </a:lnTo>
                  <a:lnTo>
                    <a:pt x="813" y="1315"/>
                  </a:lnTo>
                  <a:lnTo>
                    <a:pt x="873" y="1342"/>
                  </a:lnTo>
                  <a:lnTo>
                    <a:pt x="839" y="1141"/>
                  </a:lnTo>
                  <a:lnTo>
                    <a:pt x="829" y="936"/>
                  </a:lnTo>
                  <a:lnTo>
                    <a:pt x="839" y="728"/>
                  </a:lnTo>
                  <a:lnTo>
                    <a:pt x="869" y="515"/>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91" name="Freeform 64"/>
            <p:cNvSpPr>
              <a:spLocks/>
            </p:cNvSpPr>
            <p:nvPr/>
          </p:nvSpPr>
          <p:spPr bwMode="blackGray">
            <a:xfrm>
              <a:off x="4061" y="3220"/>
              <a:ext cx="30" cy="195"/>
            </a:xfrm>
            <a:custGeom>
              <a:avLst/>
              <a:gdLst>
                <a:gd name="T0" fmla="*/ 0 w 185"/>
                <a:gd name="T1" fmla="*/ 0 h 1172"/>
                <a:gd name="T2" fmla="*/ 0 w 185"/>
                <a:gd name="T3" fmla="*/ 0 h 1172"/>
                <a:gd name="T4" fmla="*/ 0 w 185"/>
                <a:gd name="T5" fmla="*/ 0 h 1172"/>
                <a:gd name="T6" fmla="*/ 0 w 185"/>
                <a:gd name="T7" fmla="*/ 0 h 1172"/>
                <a:gd name="T8" fmla="*/ 0 w 185"/>
                <a:gd name="T9" fmla="*/ 0 h 1172"/>
                <a:gd name="T10" fmla="*/ 0 w 185"/>
                <a:gd name="T11" fmla="*/ 0 h 1172"/>
                <a:gd name="T12" fmla="*/ 0 w 185"/>
                <a:gd name="T13" fmla="*/ 0 h 1172"/>
                <a:gd name="T14" fmla="*/ 0 w 185"/>
                <a:gd name="T15" fmla="*/ 0 h 1172"/>
                <a:gd name="T16" fmla="*/ 0 w 185"/>
                <a:gd name="T17" fmla="*/ 0 h 1172"/>
                <a:gd name="T18" fmla="*/ 0 w 185"/>
                <a:gd name="T19" fmla="*/ 0 h 1172"/>
                <a:gd name="T20" fmla="*/ 0 w 185"/>
                <a:gd name="T21" fmla="*/ 0 h 1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172"/>
                <a:gd name="T35" fmla="*/ 185 w 185"/>
                <a:gd name="T36" fmla="*/ 1172 h 1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172">
                  <a:moveTo>
                    <a:pt x="0" y="1172"/>
                  </a:moveTo>
                  <a:lnTo>
                    <a:pt x="143" y="1084"/>
                  </a:lnTo>
                  <a:lnTo>
                    <a:pt x="151" y="1073"/>
                  </a:lnTo>
                  <a:lnTo>
                    <a:pt x="158" y="1057"/>
                  </a:lnTo>
                  <a:lnTo>
                    <a:pt x="170" y="1039"/>
                  </a:lnTo>
                  <a:lnTo>
                    <a:pt x="173" y="1028"/>
                  </a:lnTo>
                  <a:lnTo>
                    <a:pt x="185" y="0"/>
                  </a:lnTo>
                  <a:lnTo>
                    <a:pt x="11" y="76"/>
                  </a:lnTo>
                  <a:lnTo>
                    <a:pt x="0" y="1172"/>
                  </a:lnTo>
                  <a:close/>
                </a:path>
              </a:pathLst>
            </a:custGeom>
            <a:solidFill>
              <a:srgbClr val="5F6666"/>
            </a:solidFill>
            <a:ln w="9525">
              <a:noFill/>
              <a:round/>
              <a:headEnd/>
              <a:tailEnd/>
            </a:ln>
          </p:spPr>
          <p:txBody>
            <a:bodyPr/>
            <a:lstStyle/>
            <a:p>
              <a:endParaRPr lang="en-US">
                <a:solidFill>
                  <a:schemeClr val="bg1">
                    <a:lumMod val="75000"/>
                  </a:schemeClr>
                </a:solidFill>
              </a:endParaRPr>
            </a:p>
          </p:txBody>
        </p:sp>
        <p:sp>
          <p:nvSpPr>
            <p:cNvPr id="92" name="Freeform 65"/>
            <p:cNvSpPr>
              <a:spLocks/>
            </p:cNvSpPr>
            <p:nvPr/>
          </p:nvSpPr>
          <p:spPr bwMode="blackGray">
            <a:xfrm>
              <a:off x="3667" y="3453"/>
              <a:ext cx="339" cy="207"/>
            </a:xfrm>
            <a:custGeom>
              <a:avLst/>
              <a:gdLst>
                <a:gd name="T0" fmla="*/ 0 w 2036"/>
                <a:gd name="T1" fmla="*/ 0 h 1237"/>
                <a:gd name="T2" fmla="*/ 0 w 2036"/>
                <a:gd name="T3" fmla="*/ 0 h 1237"/>
                <a:gd name="T4" fmla="*/ 0 w 2036"/>
                <a:gd name="T5" fmla="*/ 0 h 1237"/>
                <a:gd name="T6" fmla="*/ 0 w 2036"/>
                <a:gd name="T7" fmla="*/ 0 h 1237"/>
                <a:gd name="T8" fmla="*/ 0 w 2036"/>
                <a:gd name="T9" fmla="*/ 0 h 1237"/>
                <a:gd name="T10" fmla="*/ 0 w 2036"/>
                <a:gd name="T11" fmla="*/ 0 h 1237"/>
                <a:gd name="T12" fmla="*/ 0 w 2036"/>
                <a:gd name="T13" fmla="*/ 0 h 1237"/>
                <a:gd name="T14" fmla="*/ 0 60000 65536"/>
                <a:gd name="T15" fmla="*/ 0 60000 65536"/>
                <a:gd name="T16" fmla="*/ 0 60000 65536"/>
                <a:gd name="T17" fmla="*/ 0 60000 65536"/>
                <a:gd name="T18" fmla="*/ 0 60000 65536"/>
                <a:gd name="T19" fmla="*/ 0 60000 65536"/>
                <a:gd name="T20" fmla="*/ 0 60000 65536"/>
                <a:gd name="T21" fmla="*/ 0 w 2036"/>
                <a:gd name="T22" fmla="*/ 0 h 1237"/>
                <a:gd name="T23" fmla="*/ 2036 w 2036"/>
                <a:gd name="T24" fmla="*/ 1237 h 12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6" h="1237">
                  <a:moveTo>
                    <a:pt x="0" y="334"/>
                  </a:moveTo>
                  <a:lnTo>
                    <a:pt x="1492" y="1237"/>
                  </a:lnTo>
                  <a:lnTo>
                    <a:pt x="2036" y="866"/>
                  </a:lnTo>
                  <a:lnTo>
                    <a:pt x="541" y="0"/>
                  </a:lnTo>
                  <a:lnTo>
                    <a:pt x="0" y="335"/>
                  </a:lnTo>
                  <a:lnTo>
                    <a:pt x="0" y="334"/>
                  </a:lnTo>
                  <a:close/>
                </a:path>
              </a:pathLst>
            </a:custGeom>
            <a:solidFill>
              <a:srgbClr val="ECF3F3"/>
            </a:solidFill>
            <a:ln w="9525">
              <a:noFill/>
              <a:round/>
              <a:headEnd/>
              <a:tailEnd/>
            </a:ln>
          </p:spPr>
          <p:txBody>
            <a:bodyPr/>
            <a:lstStyle/>
            <a:p>
              <a:endParaRPr lang="en-US">
                <a:solidFill>
                  <a:schemeClr val="bg1">
                    <a:lumMod val="75000"/>
                  </a:schemeClr>
                </a:solidFill>
              </a:endParaRPr>
            </a:p>
          </p:txBody>
        </p:sp>
        <p:sp>
          <p:nvSpPr>
            <p:cNvPr id="93" name="Freeform 66"/>
            <p:cNvSpPr>
              <a:spLocks/>
            </p:cNvSpPr>
            <p:nvPr/>
          </p:nvSpPr>
          <p:spPr bwMode="blackGray">
            <a:xfrm>
              <a:off x="3681" y="3461"/>
              <a:ext cx="311" cy="190"/>
            </a:xfrm>
            <a:custGeom>
              <a:avLst/>
              <a:gdLst>
                <a:gd name="T0" fmla="*/ 0 w 1870"/>
                <a:gd name="T1" fmla="*/ 0 h 1137"/>
                <a:gd name="T2" fmla="*/ 0 w 1870"/>
                <a:gd name="T3" fmla="*/ 0 h 1137"/>
                <a:gd name="T4" fmla="*/ 0 w 1870"/>
                <a:gd name="T5" fmla="*/ 0 h 1137"/>
                <a:gd name="T6" fmla="*/ 0 w 1870"/>
                <a:gd name="T7" fmla="*/ 0 h 1137"/>
                <a:gd name="T8" fmla="*/ 0 w 1870"/>
                <a:gd name="T9" fmla="*/ 0 h 1137"/>
                <a:gd name="T10" fmla="*/ 0 w 1870"/>
                <a:gd name="T11" fmla="*/ 0 h 1137"/>
                <a:gd name="T12" fmla="*/ 0 w 1870"/>
                <a:gd name="T13" fmla="*/ 0 h 1137"/>
                <a:gd name="T14" fmla="*/ 0 60000 65536"/>
                <a:gd name="T15" fmla="*/ 0 60000 65536"/>
                <a:gd name="T16" fmla="*/ 0 60000 65536"/>
                <a:gd name="T17" fmla="*/ 0 60000 65536"/>
                <a:gd name="T18" fmla="*/ 0 60000 65536"/>
                <a:gd name="T19" fmla="*/ 0 60000 65536"/>
                <a:gd name="T20" fmla="*/ 0 60000 65536"/>
                <a:gd name="T21" fmla="*/ 0 w 1870"/>
                <a:gd name="T22" fmla="*/ 0 h 1137"/>
                <a:gd name="T23" fmla="*/ 1870 w 1870"/>
                <a:gd name="T24" fmla="*/ 1137 h 1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0" h="1137">
                  <a:moveTo>
                    <a:pt x="0" y="295"/>
                  </a:moveTo>
                  <a:lnTo>
                    <a:pt x="1386" y="1137"/>
                  </a:lnTo>
                  <a:lnTo>
                    <a:pt x="1870" y="807"/>
                  </a:lnTo>
                  <a:lnTo>
                    <a:pt x="480" y="0"/>
                  </a:lnTo>
                  <a:lnTo>
                    <a:pt x="0" y="295"/>
                  </a:lnTo>
                  <a:close/>
                </a:path>
              </a:pathLst>
            </a:custGeom>
            <a:solidFill>
              <a:srgbClr val="ECF3F3"/>
            </a:solidFill>
            <a:ln w="9525">
              <a:noFill/>
              <a:round/>
              <a:headEnd/>
              <a:tailEnd/>
            </a:ln>
          </p:spPr>
          <p:txBody>
            <a:bodyPr/>
            <a:lstStyle/>
            <a:p>
              <a:endParaRPr lang="en-US">
                <a:solidFill>
                  <a:schemeClr val="bg1">
                    <a:lumMod val="75000"/>
                  </a:schemeClr>
                </a:solidFill>
              </a:endParaRPr>
            </a:p>
          </p:txBody>
        </p:sp>
        <p:sp>
          <p:nvSpPr>
            <p:cNvPr id="94" name="Freeform 67"/>
            <p:cNvSpPr>
              <a:spLocks/>
            </p:cNvSpPr>
            <p:nvPr/>
          </p:nvSpPr>
          <p:spPr bwMode="blackGray">
            <a:xfrm>
              <a:off x="3681" y="3510"/>
              <a:ext cx="231" cy="143"/>
            </a:xfrm>
            <a:custGeom>
              <a:avLst/>
              <a:gdLst>
                <a:gd name="T0" fmla="*/ 0 w 1386"/>
                <a:gd name="T1" fmla="*/ 0 h 857"/>
                <a:gd name="T2" fmla="*/ 0 w 1386"/>
                <a:gd name="T3" fmla="*/ 0 h 857"/>
                <a:gd name="T4" fmla="*/ 0 w 1386"/>
                <a:gd name="T5" fmla="*/ 0 h 857"/>
                <a:gd name="T6" fmla="*/ 0 w 1386"/>
                <a:gd name="T7" fmla="*/ 0 h 857"/>
                <a:gd name="T8" fmla="*/ 0 w 1386"/>
                <a:gd name="T9" fmla="*/ 0 h 857"/>
                <a:gd name="T10" fmla="*/ 0 w 1386"/>
                <a:gd name="T11" fmla="*/ 0 h 857"/>
                <a:gd name="T12" fmla="*/ 0 w 1386"/>
                <a:gd name="T13" fmla="*/ 0 h 857"/>
                <a:gd name="T14" fmla="*/ 0 60000 65536"/>
                <a:gd name="T15" fmla="*/ 0 60000 65536"/>
                <a:gd name="T16" fmla="*/ 0 60000 65536"/>
                <a:gd name="T17" fmla="*/ 0 60000 65536"/>
                <a:gd name="T18" fmla="*/ 0 60000 65536"/>
                <a:gd name="T19" fmla="*/ 0 60000 65536"/>
                <a:gd name="T20" fmla="*/ 0 60000 65536"/>
                <a:gd name="T21" fmla="*/ 0 w 1386"/>
                <a:gd name="T22" fmla="*/ 0 h 857"/>
                <a:gd name="T23" fmla="*/ 1386 w 1386"/>
                <a:gd name="T24" fmla="*/ 857 h 8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6" h="857">
                  <a:moveTo>
                    <a:pt x="0" y="0"/>
                  </a:moveTo>
                  <a:lnTo>
                    <a:pt x="1386" y="842"/>
                  </a:lnTo>
                  <a:lnTo>
                    <a:pt x="1386" y="857"/>
                  </a:lnTo>
                  <a:lnTo>
                    <a:pt x="4" y="23"/>
                  </a:lnTo>
                  <a:lnTo>
                    <a:pt x="0" y="0"/>
                  </a:lnTo>
                  <a:close/>
                </a:path>
              </a:pathLst>
            </a:custGeom>
            <a:solidFill>
              <a:srgbClr val="6C7373"/>
            </a:solidFill>
            <a:ln w="9525">
              <a:noFill/>
              <a:round/>
              <a:headEnd/>
              <a:tailEnd/>
            </a:ln>
          </p:spPr>
          <p:txBody>
            <a:bodyPr/>
            <a:lstStyle/>
            <a:p>
              <a:endParaRPr lang="en-US">
                <a:solidFill>
                  <a:schemeClr val="bg1">
                    <a:lumMod val="75000"/>
                  </a:schemeClr>
                </a:solidFill>
              </a:endParaRPr>
            </a:p>
          </p:txBody>
        </p:sp>
        <p:sp>
          <p:nvSpPr>
            <p:cNvPr id="95" name="Freeform 68"/>
            <p:cNvSpPr>
              <a:spLocks/>
            </p:cNvSpPr>
            <p:nvPr/>
          </p:nvSpPr>
          <p:spPr bwMode="blackGray">
            <a:xfrm>
              <a:off x="3912" y="3596"/>
              <a:ext cx="80" cy="57"/>
            </a:xfrm>
            <a:custGeom>
              <a:avLst/>
              <a:gdLst>
                <a:gd name="T0" fmla="*/ 0 w 480"/>
                <a:gd name="T1" fmla="*/ 0 h 345"/>
                <a:gd name="T2" fmla="*/ 0 w 480"/>
                <a:gd name="T3" fmla="*/ 0 h 345"/>
                <a:gd name="T4" fmla="*/ 0 w 480"/>
                <a:gd name="T5" fmla="*/ 0 h 345"/>
                <a:gd name="T6" fmla="*/ 0 w 480"/>
                <a:gd name="T7" fmla="*/ 0 h 345"/>
                <a:gd name="T8" fmla="*/ 0 w 480"/>
                <a:gd name="T9" fmla="*/ 0 h 345"/>
                <a:gd name="T10" fmla="*/ 0 w 480"/>
                <a:gd name="T11" fmla="*/ 0 h 345"/>
                <a:gd name="T12" fmla="*/ 0 w 480"/>
                <a:gd name="T13" fmla="*/ 0 h 345"/>
                <a:gd name="T14" fmla="*/ 0 60000 65536"/>
                <a:gd name="T15" fmla="*/ 0 60000 65536"/>
                <a:gd name="T16" fmla="*/ 0 60000 65536"/>
                <a:gd name="T17" fmla="*/ 0 60000 65536"/>
                <a:gd name="T18" fmla="*/ 0 60000 65536"/>
                <a:gd name="T19" fmla="*/ 0 60000 65536"/>
                <a:gd name="T20" fmla="*/ 0 60000 65536"/>
                <a:gd name="T21" fmla="*/ 0 w 480"/>
                <a:gd name="T22" fmla="*/ 0 h 345"/>
                <a:gd name="T23" fmla="*/ 480 w 480"/>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345">
                  <a:moveTo>
                    <a:pt x="480" y="0"/>
                  </a:moveTo>
                  <a:lnTo>
                    <a:pt x="0" y="330"/>
                  </a:lnTo>
                  <a:lnTo>
                    <a:pt x="0" y="345"/>
                  </a:lnTo>
                  <a:lnTo>
                    <a:pt x="480" y="22"/>
                  </a:lnTo>
                  <a:lnTo>
                    <a:pt x="480" y="0"/>
                  </a:lnTo>
                  <a:close/>
                </a:path>
              </a:pathLst>
            </a:custGeom>
            <a:solidFill>
              <a:srgbClr val="2C3333"/>
            </a:solidFill>
            <a:ln w="9525">
              <a:noFill/>
              <a:round/>
              <a:headEnd/>
              <a:tailEnd/>
            </a:ln>
          </p:spPr>
          <p:txBody>
            <a:bodyPr/>
            <a:lstStyle/>
            <a:p>
              <a:endParaRPr lang="en-US">
                <a:solidFill>
                  <a:schemeClr val="bg1">
                    <a:lumMod val="75000"/>
                  </a:schemeClr>
                </a:solidFill>
              </a:endParaRPr>
            </a:p>
          </p:txBody>
        </p:sp>
        <p:sp>
          <p:nvSpPr>
            <p:cNvPr id="96" name="Freeform 69"/>
            <p:cNvSpPr>
              <a:spLocks/>
            </p:cNvSpPr>
            <p:nvPr/>
          </p:nvSpPr>
          <p:spPr bwMode="blackGray">
            <a:xfrm>
              <a:off x="3667" y="3509"/>
              <a:ext cx="249" cy="159"/>
            </a:xfrm>
            <a:custGeom>
              <a:avLst/>
              <a:gdLst>
                <a:gd name="T0" fmla="*/ 0 w 1492"/>
                <a:gd name="T1" fmla="*/ 0 h 957"/>
                <a:gd name="T2" fmla="*/ 0 w 1492"/>
                <a:gd name="T3" fmla="*/ 0 h 957"/>
                <a:gd name="T4" fmla="*/ 0 w 1492"/>
                <a:gd name="T5" fmla="*/ 0 h 957"/>
                <a:gd name="T6" fmla="*/ 0 w 1492"/>
                <a:gd name="T7" fmla="*/ 0 h 957"/>
                <a:gd name="T8" fmla="*/ 0 w 1492"/>
                <a:gd name="T9" fmla="*/ 0 h 957"/>
                <a:gd name="T10" fmla="*/ 0 w 1492"/>
                <a:gd name="T11" fmla="*/ 0 h 957"/>
                <a:gd name="T12" fmla="*/ 0 w 1492"/>
                <a:gd name="T13" fmla="*/ 0 h 957"/>
                <a:gd name="T14" fmla="*/ 0 60000 65536"/>
                <a:gd name="T15" fmla="*/ 0 60000 65536"/>
                <a:gd name="T16" fmla="*/ 0 60000 65536"/>
                <a:gd name="T17" fmla="*/ 0 60000 65536"/>
                <a:gd name="T18" fmla="*/ 0 60000 65536"/>
                <a:gd name="T19" fmla="*/ 0 60000 65536"/>
                <a:gd name="T20" fmla="*/ 0 60000 65536"/>
                <a:gd name="T21" fmla="*/ 0 w 1492"/>
                <a:gd name="T22" fmla="*/ 0 h 957"/>
                <a:gd name="T23" fmla="*/ 1492 w 1492"/>
                <a:gd name="T24" fmla="*/ 957 h 9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92" h="957">
                  <a:moveTo>
                    <a:pt x="0" y="0"/>
                  </a:moveTo>
                  <a:lnTo>
                    <a:pt x="1492" y="903"/>
                  </a:lnTo>
                  <a:lnTo>
                    <a:pt x="1492" y="957"/>
                  </a:lnTo>
                  <a:lnTo>
                    <a:pt x="5" y="53"/>
                  </a:lnTo>
                  <a:lnTo>
                    <a:pt x="0" y="1"/>
                  </a:lnTo>
                  <a:lnTo>
                    <a:pt x="0" y="0"/>
                  </a:lnTo>
                  <a:close/>
                </a:path>
              </a:pathLst>
            </a:custGeom>
            <a:solidFill>
              <a:srgbClr val="6C7373"/>
            </a:solidFill>
            <a:ln w="9525">
              <a:noFill/>
              <a:round/>
              <a:headEnd/>
              <a:tailEnd/>
            </a:ln>
          </p:spPr>
          <p:txBody>
            <a:bodyPr/>
            <a:lstStyle/>
            <a:p>
              <a:endParaRPr lang="en-US">
                <a:solidFill>
                  <a:schemeClr val="bg1">
                    <a:lumMod val="75000"/>
                  </a:schemeClr>
                </a:solidFill>
              </a:endParaRPr>
            </a:p>
          </p:txBody>
        </p:sp>
        <p:sp>
          <p:nvSpPr>
            <p:cNvPr id="97" name="Freeform 70"/>
            <p:cNvSpPr>
              <a:spLocks/>
            </p:cNvSpPr>
            <p:nvPr/>
          </p:nvSpPr>
          <p:spPr bwMode="blackGray">
            <a:xfrm>
              <a:off x="3916" y="3598"/>
              <a:ext cx="90" cy="70"/>
            </a:xfrm>
            <a:custGeom>
              <a:avLst/>
              <a:gdLst>
                <a:gd name="T0" fmla="*/ 0 w 544"/>
                <a:gd name="T1" fmla="*/ 0 h 426"/>
                <a:gd name="T2" fmla="*/ 0 w 544"/>
                <a:gd name="T3" fmla="*/ 0 h 426"/>
                <a:gd name="T4" fmla="*/ 0 w 544"/>
                <a:gd name="T5" fmla="*/ 0 h 426"/>
                <a:gd name="T6" fmla="*/ 0 w 544"/>
                <a:gd name="T7" fmla="*/ 0 h 426"/>
                <a:gd name="T8" fmla="*/ 0 w 544"/>
                <a:gd name="T9" fmla="*/ 0 h 426"/>
                <a:gd name="T10" fmla="*/ 0 w 544"/>
                <a:gd name="T11" fmla="*/ 0 h 426"/>
                <a:gd name="T12" fmla="*/ 0 w 544"/>
                <a:gd name="T13" fmla="*/ 0 h 426"/>
                <a:gd name="T14" fmla="*/ 0 60000 65536"/>
                <a:gd name="T15" fmla="*/ 0 60000 65536"/>
                <a:gd name="T16" fmla="*/ 0 60000 65536"/>
                <a:gd name="T17" fmla="*/ 0 60000 65536"/>
                <a:gd name="T18" fmla="*/ 0 60000 65536"/>
                <a:gd name="T19" fmla="*/ 0 60000 65536"/>
                <a:gd name="T20" fmla="*/ 0 60000 65536"/>
                <a:gd name="T21" fmla="*/ 0 w 544"/>
                <a:gd name="T22" fmla="*/ 0 h 426"/>
                <a:gd name="T23" fmla="*/ 544 w 544"/>
                <a:gd name="T24" fmla="*/ 426 h 4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26">
                  <a:moveTo>
                    <a:pt x="544" y="0"/>
                  </a:moveTo>
                  <a:lnTo>
                    <a:pt x="0" y="372"/>
                  </a:lnTo>
                  <a:lnTo>
                    <a:pt x="0" y="426"/>
                  </a:lnTo>
                  <a:lnTo>
                    <a:pt x="544" y="114"/>
                  </a:lnTo>
                  <a:lnTo>
                    <a:pt x="544" y="1"/>
                  </a:lnTo>
                  <a:lnTo>
                    <a:pt x="544" y="0"/>
                  </a:lnTo>
                  <a:close/>
                </a:path>
              </a:pathLst>
            </a:custGeom>
            <a:solidFill>
              <a:srgbClr val="2C3333"/>
            </a:solidFill>
            <a:ln w="9525">
              <a:noFill/>
              <a:round/>
              <a:headEnd/>
              <a:tailEnd/>
            </a:ln>
          </p:spPr>
          <p:txBody>
            <a:bodyPr/>
            <a:lstStyle/>
            <a:p>
              <a:endParaRPr lang="en-US">
                <a:solidFill>
                  <a:schemeClr val="bg1">
                    <a:lumMod val="75000"/>
                  </a:schemeClr>
                </a:solidFill>
              </a:endParaRPr>
            </a:p>
          </p:txBody>
        </p:sp>
        <p:sp>
          <p:nvSpPr>
            <p:cNvPr id="98" name="Freeform 71"/>
            <p:cNvSpPr>
              <a:spLocks/>
            </p:cNvSpPr>
            <p:nvPr/>
          </p:nvSpPr>
          <p:spPr bwMode="blackGray">
            <a:xfrm>
              <a:off x="3692" y="3478"/>
              <a:ext cx="273" cy="167"/>
            </a:xfrm>
            <a:custGeom>
              <a:avLst/>
              <a:gdLst>
                <a:gd name="T0" fmla="*/ 0 w 1636"/>
                <a:gd name="T1" fmla="*/ 0 h 1005"/>
                <a:gd name="T2" fmla="*/ 0 w 1636"/>
                <a:gd name="T3" fmla="*/ 0 h 1005"/>
                <a:gd name="T4" fmla="*/ 0 w 1636"/>
                <a:gd name="T5" fmla="*/ 0 h 1005"/>
                <a:gd name="T6" fmla="*/ 0 w 1636"/>
                <a:gd name="T7" fmla="*/ 0 h 1005"/>
                <a:gd name="T8" fmla="*/ 0 w 1636"/>
                <a:gd name="T9" fmla="*/ 0 h 1005"/>
                <a:gd name="T10" fmla="*/ 0 w 1636"/>
                <a:gd name="T11" fmla="*/ 0 h 1005"/>
                <a:gd name="T12" fmla="*/ 0 w 1636"/>
                <a:gd name="T13" fmla="*/ 0 h 1005"/>
                <a:gd name="T14" fmla="*/ 0 w 1636"/>
                <a:gd name="T15" fmla="*/ 0 h 1005"/>
                <a:gd name="T16" fmla="*/ 0 w 1636"/>
                <a:gd name="T17" fmla="*/ 0 h 1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36"/>
                <a:gd name="T28" fmla="*/ 0 h 1005"/>
                <a:gd name="T29" fmla="*/ 1636 w 1636"/>
                <a:gd name="T30" fmla="*/ 1005 h 10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36" h="1005">
                  <a:moveTo>
                    <a:pt x="15" y="205"/>
                  </a:moveTo>
                  <a:lnTo>
                    <a:pt x="0" y="220"/>
                  </a:lnTo>
                  <a:lnTo>
                    <a:pt x="1304" y="1005"/>
                  </a:lnTo>
                  <a:lnTo>
                    <a:pt x="1636" y="796"/>
                  </a:lnTo>
                  <a:lnTo>
                    <a:pt x="1622" y="766"/>
                  </a:lnTo>
                  <a:lnTo>
                    <a:pt x="337" y="0"/>
                  </a:lnTo>
                  <a:lnTo>
                    <a:pt x="16" y="205"/>
                  </a:lnTo>
                  <a:lnTo>
                    <a:pt x="15" y="205"/>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99" name="Freeform 72"/>
            <p:cNvSpPr>
              <a:spLocks/>
            </p:cNvSpPr>
            <p:nvPr/>
          </p:nvSpPr>
          <p:spPr bwMode="blackGray">
            <a:xfrm>
              <a:off x="3756" y="3465"/>
              <a:ext cx="186" cy="114"/>
            </a:xfrm>
            <a:custGeom>
              <a:avLst/>
              <a:gdLst>
                <a:gd name="T0" fmla="*/ 0 w 1114"/>
                <a:gd name="T1" fmla="*/ 0 h 679"/>
                <a:gd name="T2" fmla="*/ 0 w 1114"/>
                <a:gd name="T3" fmla="*/ 0 h 679"/>
                <a:gd name="T4" fmla="*/ 0 w 1114"/>
                <a:gd name="T5" fmla="*/ 0 h 679"/>
                <a:gd name="T6" fmla="*/ 0 w 1114"/>
                <a:gd name="T7" fmla="*/ 0 h 679"/>
                <a:gd name="T8" fmla="*/ 0 w 1114"/>
                <a:gd name="T9" fmla="*/ 0 h 679"/>
                <a:gd name="T10" fmla="*/ 0 w 1114"/>
                <a:gd name="T11" fmla="*/ 0 h 679"/>
                <a:gd name="T12" fmla="*/ 0 w 1114"/>
                <a:gd name="T13" fmla="*/ 0 h 679"/>
                <a:gd name="T14" fmla="*/ 0 w 1114"/>
                <a:gd name="T15" fmla="*/ 0 h 679"/>
                <a:gd name="T16" fmla="*/ 0 60000 65536"/>
                <a:gd name="T17" fmla="*/ 0 60000 65536"/>
                <a:gd name="T18" fmla="*/ 0 60000 65536"/>
                <a:gd name="T19" fmla="*/ 0 60000 65536"/>
                <a:gd name="T20" fmla="*/ 0 60000 65536"/>
                <a:gd name="T21" fmla="*/ 0 60000 65536"/>
                <a:gd name="T22" fmla="*/ 0 60000 65536"/>
                <a:gd name="T23" fmla="*/ 0 60000 65536"/>
                <a:gd name="T24" fmla="*/ 0 w 1114"/>
                <a:gd name="T25" fmla="*/ 0 h 679"/>
                <a:gd name="T26" fmla="*/ 1114 w 1114"/>
                <a:gd name="T27" fmla="*/ 679 h 6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14" h="679">
                  <a:moveTo>
                    <a:pt x="18" y="30"/>
                  </a:moveTo>
                  <a:lnTo>
                    <a:pt x="0" y="50"/>
                  </a:lnTo>
                  <a:lnTo>
                    <a:pt x="1061" y="679"/>
                  </a:lnTo>
                  <a:lnTo>
                    <a:pt x="1114" y="640"/>
                  </a:lnTo>
                  <a:lnTo>
                    <a:pt x="1103" y="618"/>
                  </a:lnTo>
                  <a:lnTo>
                    <a:pt x="68" y="0"/>
                  </a:lnTo>
                  <a:lnTo>
                    <a:pt x="18" y="30"/>
                  </a:lnTo>
                  <a:close/>
                </a:path>
              </a:pathLst>
            </a:custGeom>
            <a:solidFill>
              <a:srgbClr val="131A1A"/>
            </a:solidFill>
            <a:ln w="9525">
              <a:noFill/>
              <a:round/>
              <a:headEnd/>
              <a:tailEnd/>
            </a:ln>
          </p:spPr>
          <p:txBody>
            <a:bodyPr/>
            <a:lstStyle/>
            <a:p>
              <a:endParaRPr lang="en-US">
                <a:solidFill>
                  <a:schemeClr val="bg1">
                    <a:lumMod val="75000"/>
                  </a:schemeClr>
                </a:solidFill>
              </a:endParaRPr>
            </a:p>
          </p:txBody>
        </p:sp>
        <p:sp>
          <p:nvSpPr>
            <p:cNvPr id="100" name="Freeform 73"/>
            <p:cNvSpPr>
              <a:spLocks/>
            </p:cNvSpPr>
            <p:nvPr/>
          </p:nvSpPr>
          <p:spPr bwMode="blackGray">
            <a:xfrm>
              <a:off x="3739" y="3478"/>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1"/>
                  </a:lnTo>
                  <a:lnTo>
                    <a:pt x="50" y="0"/>
                  </a:lnTo>
                  <a:lnTo>
                    <a:pt x="95" y="26"/>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01" name="Freeform 74"/>
            <p:cNvSpPr>
              <a:spLocks/>
            </p:cNvSpPr>
            <p:nvPr/>
          </p:nvSpPr>
          <p:spPr bwMode="blackGray">
            <a:xfrm>
              <a:off x="3758" y="3466"/>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02" name="Freeform 75"/>
            <p:cNvSpPr>
              <a:spLocks/>
            </p:cNvSpPr>
            <p:nvPr/>
          </p:nvSpPr>
          <p:spPr bwMode="blackGray">
            <a:xfrm>
              <a:off x="3727" y="3485"/>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6"/>
                  </a:moveTo>
                  <a:lnTo>
                    <a:pt x="0" y="30"/>
                  </a:lnTo>
                  <a:lnTo>
                    <a:pt x="49" y="0"/>
                  </a:lnTo>
                  <a:lnTo>
                    <a:pt x="95" y="27"/>
                  </a:lnTo>
                  <a:lnTo>
                    <a:pt x="45" y="57"/>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03" name="Freeform 76"/>
            <p:cNvSpPr>
              <a:spLocks/>
            </p:cNvSpPr>
            <p:nvPr/>
          </p:nvSpPr>
          <p:spPr bwMode="blackGray">
            <a:xfrm>
              <a:off x="3716" y="3492"/>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04" name="Freeform 77"/>
            <p:cNvSpPr>
              <a:spLocks/>
            </p:cNvSpPr>
            <p:nvPr/>
          </p:nvSpPr>
          <p:spPr bwMode="blackGray">
            <a:xfrm>
              <a:off x="3705" y="3499"/>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0"/>
                  </a:lnTo>
                  <a:lnTo>
                    <a:pt x="50" y="0"/>
                  </a:lnTo>
                  <a:lnTo>
                    <a:pt x="95" y="26"/>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05" name="Freeform 78"/>
            <p:cNvSpPr>
              <a:spLocks/>
            </p:cNvSpPr>
            <p:nvPr/>
          </p:nvSpPr>
          <p:spPr bwMode="blackGray">
            <a:xfrm>
              <a:off x="3693" y="3507"/>
              <a:ext cx="16" cy="9"/>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30"/>
                  </a:lnTo>
                  <a:lnTo>
                    <a:pt x="49" y="0"/>
                  </a:lnTo>
                  <a:lnTo>
                    <a:pt x="95"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06" name="Freeform 79"/>
            <p:cNvSpPr>
              <a:spLocks/>
            </p:cNvSpPr>
            <p:nvPr/>
          </p:nvSpPr>
          <p:spPr bwMode="blackGray">
            <a:xfrm>
              <a:off x="3749" y="3484"/>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6"/>
                  </a:moveTo>
                  <a:lnTo>
                    <a:pt x="0" y="30"/>
                  </a:lnTo>
                  <a:lnTo>
                    <a:pt x="50" y="0"/>
                  </a:lnTo>
                  <a:lnTo>
                    <a:pt x="95" y="27"/>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07" name="Freeform 80"/>
            <p:cNvSpPr>
              <a:spLocks/>
            </p:cNvSpPr>
            <p:nvPr/>
          </p:nvSpPr>
          <p:spPr bwMode="blackGray">
            <a:xfrm>
              <a:off x="3768" y="3472"/>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9"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08" name="Freeform 81"/>
            <p:cNvSpPr>
              <a:spLocks/>
            </p:cNvSpPr>
            <p:nvPr/>
          </p:nvSpPr>
          <p:spPr bwMode="blackGray">
            <a:xfrm>
              <a:off x="3738" y="3491"/>
              <a:ext cx="15" cy="9"/>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w 93"/>
                <a:gd name="T13" fmla="*/ 0 h 57"/>
                <a:gd name="T14" fmla="*/ 0 60000 65536"/>
                <a:gd name="T15" fmla="*/ 0 60000 65536"/>
                <a:gd name="T16" fmla="*/ 0 60000 65536"/>
                <a:gd name="T17" fmla="*/ 0 60000 65536"/>
                <a:gd name="T18" fmla="*/ 0 60000 65536"/>
                <a:gd name="T19" fmla="*/ 0 60000 65536"/>
                <a:gd name="T20" fmla="*/ 0 60000 65536"/>
                <a:gd name="T21" fmla="*/ 0 w 93"/>
                <a:gd name="T22" fmla="*/ 0 h 57"/>
                <a:gd name="T23" fmla="*/ 93 w 93"/>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7">
                  <a:moveTo>
                    <a:pt x="45" y="56"/>
                  </a:moveTo>
                  <a:lnTo>
                    <a:pt x="0" y="30"/>
                  </a:lnTo>
                  <a:lnTo>
                    <a:pt x="48" y="0"/>
                  </a:lnTo>
                  <a:lnTo>
                    <a:pt x="93" y="27"/>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09" name="Freeform 82"/>
            <p:cNvSpPr>
              <a:spLocks/>
            </p:cNvSpPr>
            <p:nvPr/>
          </p:nvSpPr>
          <p:spPr bwMode="blackGray">
            <a:xfrm>
              <a:off x="3726" y="3498"/>
              <a:ext cx="16"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5" y="58"/>
                  </a:moveTo>
                  <a:lnTo>
                    <a:pt x="0" y="30"/>
                  </a:lnTo>
                  <a:lnTo>
                    <a:pt x="50" y="0"/>
                  </a:lnTo>
                  <a:lnTo>
                    <a:pt x="95" y="27"/>
                  </a:lnTo>
                  <a:lnTo>
                    <a:pt x="46" y="58"/>
                  </a:lnTo>
                  <a:lnTo>
                    <a:pt x="45" y="58"/>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10" name="Freeform 83"/>
            <p:cNvSpPr>
              <a:spLocks/>
            </p:cNvSpPr>
            <p:nvPr/>
          </p:nvSpPr>
          <p:spPr bwMode="blackGray">
            <a:xfrm>
              <a:off x="3715" y="3505"/>
              <a:ext cx="15"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6"/>
                  </a:moveTo>
                  <a:lnTo>
                    <a:pt x="0" y="30"/>
                  </a:lnTo>
                  <a:lnTo>
                    <a:pt x="49" y="0"/>
                  </a:lnTo>
                  <a:lnTo>
                    <a:pt x="94" y="26"/>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11" name="Freeform 84"/>
            <p:cNvSpPr>
              <a:spLocks/>
            </p:cNvSpPr>
            <p:nvPr/>
          </p:nvSpPr>
          <p:spPr bwMode="blackGray">
            <a:xfrm>
              <a:off x="3703" y="3512"/>
              <a:ext cx="16"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30"/>
                  </a:lnTo>
                  <a:lnTo>
                    <a:pt x="49" y="0"/>
                  </a:lnTo>
                  <a:lnTo>
                    <a:pt x="95" y="27"/>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12" name="Freeform 85"/>
            <p:cNvSpPr>
              <a:spLocks/>
            </p:cNvSpPr>
            <p:nvPr/>
          </p:nvSpPr>
          <p:spPr bwMode="blackGray">
            <a:xfrm>
              <a:off x="3759" y="3490"/>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50" y="0"/>
                  </a:lnTo>
                  <a:lnTo>
                    <a:pt x="95" y="27"/>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13" name="Freeform 86"/>
            <p:cNvSpPr>
              <a:spLocks/>
            </p:cNvSpPr>
            <p:nvPr/>
          </p:nvSpPr>
          <p:spPr bwMode="blackGray">
            <a:xfrm>
              <a:off x="3778" y="3478"/>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6" y="56"/>
                  </a:moveTo>
                  <a:lnTo>
                    <a:pt x="0" y="30"/>
                  </a:lnTo>
                  <a:lnTo>
                    <a:pt x="49" y="0"/>
                  </a:lnTo>
                  <a:lnTo>
                    <a:pt x="94" y="27"/>
                  </a:lnTo>
                  <a:lnTo>
                    <a:pt x="46"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14" name="Freeform 87"/>
            <p:cNvSpPr>
              <a:spLocks/>
            </p:cNvSpPr>
            <p:nvPr/>
          </p:nvSpPr>
          <p:spPr bwMode="blackGray">
            <a:xfrm>
              <a:off x="3748" y="3497"/>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6"/>
                  </a:lnTo>
                  <a:lnTo>
                    <a:pt x="47"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15" name="Freeform 88"/>
            <p:cNvSpPr>
              <a:spLocks/>
            </p:cNvSpPr>
            <p:nvPr/>
          </p:nvSpPr>
          <p:spPr bwMode="blackGray">
            <a:xfrm>
              <a:off x="3736" y="3504"/>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6"/>
                  </a:moveTo>
                  <a:lnTo>
                    <a:pt x="0" y="31"/>
                  </a:lnTo>
                  <a:lnTo>
                    <a:pt x="48" y="0"/>
                  </a:lnTo>
                  <a:lnTo>
                    <a:pt x="94" y="27"/>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16" name="Freeform 89"/>
            <p:cNvSpPr>
              <a:spLocks/>
            </p:cNvSpPr>
            <p:nvPr/>
          </p:nvSpPr>
          <p:spPr bwMode="blackGray">
            <a:xfrm>
              <a:off x="3726" y="3512"/>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9"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17" name="Freeform 90"/>
            <p:cNvSpPr>
              <a:spLocks/>
            </p:cNvSpPr>
            <p:nvPr/>
          </p:nvSpPr>
          <p:spPr bwMode="blackGray">
            <a:xfrm>
              <a:off x="3770" y="3496"/>
              <a:ext cx="16" cy="10"/>
            </a:xfrm>
            <a:custGeom>
              <a:avLst/>
              <a:gdLst>
                <a:gd name="T0" fmla="*/ 0 w 96"/>
                <a:gd name="T1" fmla="*/ 0 h 58"/>
                <a:gd name="T2" fmla="*/ 0 w 96"/>
                <a:gd name="T3" fmla="*/ 0 h 58"/>
                <a:gd name="T4" fmla="*/ 0 w 96"/>
                <a:gd name="T5" fmla="*/ 0 h 58"/>
                <a:gd name="T6" fmla="*/ 0 w 96"/>
                <a:gd name="T7" fmla="*/ 0 h 58"/>
                <a:gd name="T8" fmla="*/ 0 w 96"/>
                <a:gd name="T9" fmla="*/ 0 h 58"/>
                <a:gd name="T10" fmla="*/ 0 w 96"/>
                <a:gd name="T11" fmla="*/ 0 h 58"/>
                <a:gd name="T12" fmla="*/ 0 w 96"/>
                <a:gd name="T13" fmla="*/ 0 h 58"/>
                <a:gd name="T14" fmla="*/ 0 60000 65536"/>
                <a:gd name="T15" fmla="*/ 0 60000 65536"/>
                <a:gd name="T16" fmla="*/ 0 60000 65536"/>
                <a:gd name="T17" fmla="*/ 0 60000 65536"/>
                <a:gd name="T18" fmla="*/ 0 60000 65536"/>
                <a:gd name="T19" fmla="*/ 0 60000 65536"/>
                <a:gd name="T20" fmla="*/ 0 60000 65536"/>
                <a:gd name="T21" fmla="*/ 0 w 96"/>
                <a:gd name="T22" fmla="*/ 0 h 58"/>
                <a:gd name="T23" fmla="*/ 96 w 9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58">
                  <a:moveTo>
                    <a:pt x="46" y="57"/>
                  </a:moveTo>
                  <a:lnTo>
                    <a:pt x="0" y="31"/>
                  </a:lnTo>
                  <a:lnTo>
                    <a:pt x="50" y="0"/>
                  </a:lnTo>
                  <a:lnTo>
                    <a:pt x="96" y="28"/>
                  </a:lnTo>
                  <a:lnTo>
                    <a:pt x="46" y="58"/>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18" name="Freeform 91"/>
            <p:cNvSpPr>
              <a:spLocks/>
            </p:cNvSpPr>
            <p:nvPr/>
          </p:nvSpPr>
          <p:spPr bwMode="blackGray">
            <a:xfrm>
              <a:off x="3789" y="3485"/>
              <a:ext cx="15"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6"/>
                  </a:lnTo>
                  <a:lnTo>
                    <a:pt x="46"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19" name="Freeform 92"/>
            <p:cNvSpPr>
              <a:spLocks/>
            </p:cNvSpPr>
            <p:nvPr/>
          </p:nvSpPr>
          <p:spPr bwMode="blackGray">
            <a:xfrm>
              <a:off x="3758" y="3503"/>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6" y="57"/>
                  </a:moveTo>
                  <a:lnTo>
                    <a:pt x="0" y="31"/>
                  </a:lnTo>
                  <a:lnTo>
                    <a:pt x="49" y="0"/>
                  </a:lnTo>
                  <a:lnTo>
                    <a:pt x="94" y="28"/>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20" name="Freeform 93"/>
            <p:cNvSpPr>
              <a:spLocks/>
            </p:cNvSpPr>
            <p:nvPr/>
          </p:nvSpPr>
          <p:spPr bwMode="blackGray">
            <a:xfrm>
              <a:off x="3747" y="3510"/>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1"/>
                  </a:lnTo>
                  <a:lnTo>
                    <a:pt x="50" y="0"/>
                  </a:lnTo>
                  <a:lnTo>
                    <a:pt x="95"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21" name="Freeform 94"/>
            <p:cNvSpPr>
              <a:spLocks/>
            </p:cNvSpPr>
            <p:nvPr/>
          </p:nvSpPr>
          <p:spPr bwMode="blackGray">
            <a:xfrm>
              <a:off x="3736" y="3517"/>
              <a:ext cx="15"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6" y="57"/>
                  </a:moveTo>
                  <a:lnTo>
                    <a:pt x="0" y="31"/>
                  </a:lnTo>
                  <a:lnTo>
                    <a:pt x="49" y="0"/>
                  </a:lnTo>
                  <a:lnTo>
                    <a:pt x="94" y="26"/>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22" name="Freeform 95"/>
            <p:cNvSpPr>
              <a:spLocks/>
            </p:cNvSpPr>
            <p:nvPr/>
          </p:nvSpPr>
          <p:spPr bwMode="blackGray">
            <a:xfrm>
              <a:off x="3724" y="3525"/>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23" name="Freeform 96"/>
            <p:cNvSpPr>
              <a:spLocks/>
            </p:cNvSpPr>
            <p:nvPr/>
          </p:nvSpPr>
          <p:spPr bwMode="blackGray">
            <a:xfrm>
              <a:off x="3780" y="3502"/>
              <a:ext cx="15"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29"/>
                  </a:lnTo>
                  <a:lnTo>
                    <a:pt x="50" y="0"/>
                  </a:lnTo>
                  <a:lnTo>
                    <a:pt x="95"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24" name="Freeform 97"/>
            <p:cNvSpPr>
              <a:spLocks/>
            </p:cNvSpPr>
            <p:nvPr/>
          </p:nvSpPr>
          <p:spPr bwMode="blackGray">
            <a:xfrm>
              <a:off x="3799" y="3490"/>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1"/>
                  </a:lnTo>
                  <a:lnTo>
                    <a:pt x="48" y="0"/>
                  </a:lnTo>
                  <a:lnTo>
                    <a:pt x="95"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25" name="Freeform 98"/>
            <p:cNvSpPr>
              <a:spLocks/>
            </p:cNvSpPr>
            <p:nvPr/>
          </p:nvSpPr>
          <p:spPr bwMode="blackGray">
            <a:xfrm>
              <a:off x="3768" y="3510"/>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9"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26" name="Freeform 99"/>
            <p:cNvSpPr>
              <a:spLocks/>
            </p:cNvSpPr>
            <p:nvPr/>
          </p:nvSpPr>
          <p:spPr bwMode="blackGray">
            <a:xfrm>
              <a:off x="3757" y="3517"/>
              <a:ext cx="16" cy="9"/>
            </a:xfrm>
            <a:custGeom>
              <a:avLst/>
              <a:gdLst>
                <a:gd name="T0" fmla="*/ 0 w 93"/>
                <a:gd name="T1" fmla="*/ 0 h 56"/>
                <a:gd name="T2" fmla="*/ 0 w 93"/>
                <a:gd name="T3" fmla="*/ 0 h 56"/>
                <a:gd name="T4" fmla="*/ 0 w 93"/>
                <a:gd name="T5" fmla="*/ 0 h 56"/>
                <a:gd name="T6" fmla="*/ 0 w 93"/>
                <a:gd name="T7" fmla="*/ 0 h 56"/>
                <a:gd name="T8" fmla="*/ 0 w 93"/>
                <a:gd name="T9" fmla="*/ 0 h 56"/>
                <a:gd name="T10" fmla="*/ 0 w 93"/>
                <a:gd name="T11" fmla="*/ 0 h 56"/>
                <a:gd name="T12" fmla="*/ 0 w 93"/>
                <a:gd name="T13" fmla="*/ 0 h 56"/>
                <a:gd name="T14" fmla="*/ 0 60000 65536"/>
                <a:gd name="T15" fmla="*/ 0 60000 65536"/>
                <a:gd name="T16" fmla="*/ 0 60000 65536"/>
                <a:gd name="T17" fmla="*/ 0 60000 65536"/>
                <a:gd name="T18" fmla="*/ 0 60000 65536"/>
                <a:gd name="T19" fmla="*/ 0 60000 65536"/>
                <a:gd name="T20" fmla="*/ 0 60000 65536"/>
                <a:gd name="T21" fmla="*/ 0 w 93"/>
                <a:gd name="T22" fmla="*/ 0 h 56"/>
                <a:gd name="T23" fmla="*/ 93 w 93"/>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6">
                  <a:moveTo>
                    <a:pt x="45" y="55"/>
                  </a:moveTo>
                  <a:lnTo>
                    <a:pt x="0" y="29"/>
                  </a:lnTo>
                  <a:lnTo>
                    <a:pt x="48" y="0"/>
                  </a:lnTo>
                  <a:lnTo>
                    <a:pt x="93" y="26"/>
                  </a:lnTo>
                  <a:lnTo>
                    <a:pt x="45" y="56"/>
                  </a:lnTo>
                  <a:lnTo>
                    <a:pt x="45" y="55"/>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27" name="Freeform 100"/>
            <p:cNvSpPr>
              <a:spLocks/>
            </p:cNvSpPr>
            <p:nvPr/>
          </p:nvSpPr>
          <p:spPr bwMode="blackGray">
            <a:xfrm>
              <a:off x="3746" y="3524"/>
              <a:ext cx="15" cy="9"/>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5" y="57"/>
                  </a:moveTo>
                  <a:lnTo>
                    <a:pt x="0" y="31"/>
                  </a:lnTo>
                  <a:lnTo>
                    <a:pt x="50" y="0"/>
                  </a:lnTo>
                  <a:lnTo>
                    <a:pt x="95" y="28"/>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28" name="Freeform 101"/>
            <p:cNvSpPr>
              <a:spLocks/>
            </p:cNvSpPr>
            <p:nvPr/>
          </p:nvSpPr>
          <p:spPr bwMode="blackGray">
            <a:xfrm>
              <a:off x="3734" y="3531"/>
              <a:ext cx="16" cy="9"/>
            </a:xfrm>
            <a:custGeom>
              <a:avLst/>
              <a:gdLst>
                <a:gd name="T0" fmla="*/ 0 w 93"/>
                <a:gd name="T1" fmla="*/ 0 h 58"/>
                <a:gd name="T2" fmla="*/ 0 w 93"/>
                <a:gd name="T3" fmla="*/ 0 h 58"/>
                <a:gd name="T4" fmla="*/ 0 w 93"/>
                <a:gd name="T5" fmla="*/ 0 h 58"/>
                <a:gd name="T6" fmla="*/ 0 w 93"/>
                <a:gd name="T7" fmla="*/ 0 h 58"/>
                <a:gd name="T8" fmla="*/ 0 w 93"/>
                <a:gd name="T9" fmla="*/ 0 h 58"/>
                <a:gd name="T10" fmla="*/ 0 w 93"/>
                <a:gd name="T11" fmla="*/ 0 h 58"/>
                <a:gd name="T12" fmla="*/ 0 w 93"/>
                <a:gd name="T13" fmla="*/ 0 h 58"/>
                <a:gd name="T14" fmla="*/ 0 60000 65536"/>
                <a:gd name="T15" fmla="*/ 0 60000 65536"/>
                <a:gd name="T16" fmla="*/ 0 60000 65536"/>
                <a:gd name="T17" fmla="*/ 0 60000 65536"/>
                <a:gd name="T18" fmla="*/ 0 60000 65536"/>
                <a:gd name="T19" fmla="*/ 0 60000 65536"/>
                <a:gd name="T20" fmla="*/ 0 60000 65536"/>
                <a:gd name="T21" fmla="*/ 0 w 93"/>
                <a:gd name="T22" fmla="*/ 0 h 58"/>
                <a:gd name="T23" fmla="*/ 93 w 93"/>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8">
                  <a:moveTo>
                    <a:pt x="45" y="57"/>
                  </a:moveTo>
                  <a:lnTo>
                    <a:pt x="0" y="31"/>
                  </a:lnTo>
                  <a:lnTo>
                    <a:pt x="49" y="0"/>
                  </a:lnTo>
                  <a:lnTo>
                    <a:pt x="93" y="27"/>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29" name="Freeform 102"/>
            <p:cNvSpPr>
              <a:spLocks/>
            </p:cNvSpPr>
            <p:nvPr/>
          </p:nvSpPr>
          <p:spPr bwMode="blackGray">
            <a:xfrm>
              <a:off x="3790" y="3508"/>
              <a:ext cx="16"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60000 65536"/>
                <a:gd name="T13" fmla="*/ 0 60000 65536"/>
                <a:gd name="T14" fmla="*/ 0 60000 65536"/>
                <a:gd name="T15" fmla="*/ 0 60000 65536"/>
                <a:gd name="T16" fmla="*/ 0 60000 65536"/>
                <a:gd name="T17" fmla="*/ 0 60000 65536"/>
                <a:gd name="T18" fmla="*/ 0 w 95"/>
                <a:gd name="T19" fmla="*/ 0 h 56"/>
                <a:gd name="T20" fmla="*/ 95 w 9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5" h="56">
                  <a:moveTo>
                    <a:pt x="45" y="56"/>
                  </a:moveTo>
                  <a:lnTo>
                    <a:pt x="0" y="30"/>
                  </a:lnTo>
                  <a:lnTo>
                    <a:pt x="50" y="0"/>
                  </a:lnTo>
                  <a:lnTo>
                    <a:pt x="95"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0" name="Freeform 103"/>
            <p:cNvSpPr>
              <a:spLocks/>
            </p:cNvSpPr>
            <p:nvPr/>
          </p:nvSpPr>
          <p:spPr bwMode="blackGray">
            <a:xfrm>
              <a:off x="3809" y="3496"/>
              <a:ext cx="16" cy="10"/>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9" y="0"/>
                  </a:lnTo>
                  <a:lnTo>
                    <a:pt x="94" y="28"/>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1" name="Freeform 104"/>
            <p:cNvSpPr>
              <a:spLocks/>
            </p:cNvSpPr>
            <p:nvPr/>
          </p:nvSpPr>
          <p:spPr bwMode="blackGray">
            <a:xfrm>
              <a:off x="3779" y="3515"/>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60000 65536"/>
                <a:gd name="T13" fmla="*/ 0 60000 65536"/>
                <a:gd name="T14" fmla="*/ 0 60000 65536"/>
                <a:gd name="T15" fmla="*/ 0 60000 65536"/>
                <a:gd name="T16" fmla="*/ 0 60000 65536"/>
                <a:gd name="T17" fmla="*/ 0 60000 65536"/>
                <a:gd name="T18" fmla="*/ 0 w 94"/>
                <a:gd name="T19" fmla="*/ 0 h 56"/>
                <a:gd name="T20" fmla="*/ 94 w 9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4" h="56">
                  <a:moveTo>
                    <a:pt x="45" y="56"/>
                  </a:moveTo>
                  <a:lnTo>
                    <a:pt x="0" y="30"/>
                  </a:lnTo>
                  <a:lnTo>
                    <a:pt x="48"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2" name="Freeform 105"/>
            <p:cNvSpPr>
              <a:spLocks/>
            </p:cNvSpPr>
            <p:nvPr/>
          </p:nvSpPr>
          <p:spPr bwMode="blackGray">
            <a:xfrm>
              <a:off x="3768" y="3523"/>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9"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3" name="Freeform 106"/>
            <p:cNvSpPr>
              <a:spLocks/>
            </p:cNvSpPr>
            <p:nvPr/>
          </p:nvSpPr>
          <p:spPr bwMode="blackGray">
            <a:xfrm>
              <a:off x="3756" y="3530"/>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4" name="Freeform 107"/>
            <p:cNvSpPr>
              <a:spLocks/>
            </p:cNvSpPr>
            <p:nvPr/>
          </p:nvSpPr>
          <p:spPr bwMode="blackGray">
            <a:xfrm>
              <a:off x="3745" y="3537"/>
              <a:ext cx="16"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8"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5" name="Freeform 108"/>
            <p:cNvSpPr>
              <a:spLocks/>
            </p:cNvSpPr>
            <p:nvPr/>
          </p:nvSpPr>
          <p:spPr bwMode="blackGray">
            <a:xfrm>
              <a:off x="3801" y="3515"/>
              <a:ext cx="15"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6" name="Freeform 109"/>
            <p:cNvSpPr>
              <a:spLocks/>
            </p:cNvSpPr>
            <p:nvPr/>
          </p:nvSpPr>
          <p:spPr bwMode="blackGray">
            <a:xfrm>
              <a:off x="3819" y="3503"/>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49" y="0"/>
                  </a:lnTo>
                  <a:lnTo>
                    <a:pt x="95" y="26"/>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7" name="Freeform 110"/>
            <p:cNvSpPr>
              <a:spLocks/>
            </p:cNvSpPr>
            <p:nvPr/>
          </p:nvSpPr>
          <p:spPr bwMode="blackGray">
            <a:xfrm>
              <a:off x="3789" y="3522"/>
              <a:ext cx="16" cy="9"/>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60000 65536"/>
                <a:gd name="T13" fmla="*/ 0 60000 65536"/>
                <a:gd name="T14" fmla="*/ 0 60000 65536"/>
                <a:gd name="T15" fmla="*/ 0 60000 65536"/>
                <a:gd name="T16" fmla="*/ 0 60000 65536"/>
                <a:gd name="T17" fmla="*/ 0 60000 65536"/>
                <a:gd name="T18" fmla="*/ 0 w 94"/>
                <a:gd name="T19" fmla="*/ 0 h 58"/>
                <a:gd name="T20" fmla="*/ 94 w 94"/>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94" h="58">
                  <a:moveTo>
                    <a:pt x="45" y="58"/>
                  </a:moveTo>
                  <a:lnTo>
                    <a:pt x="0" y="31"/>
                  </a:lnTo>
                  <a:lnTo>
                    <a:pt x="48" y="0"/>
                  </a:lnTo>
                  <a:lnTo>
                    <a:pt x="94" y="27"/>
                  </a:lnTo>
                  <a:lnTo>
                    <a:pt x="45" y="58"/>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8" name="Freeform 111"/>
            <p:cNvSpPr>
              <a:spLocks/>
            </p:cNvSpPr>
            <p:nvPr/>
          </p:nvSpPr>
          <p:spPr bwMode="blackGray">
            <a:xfrm>
              <a:off x="3778" y="3529"/>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6" y="57"/>
                  </a:moveTo>
                  <a:lnTo>
                    <a:pt x="0" y="31"/>
                  </a:lnTo>
                  <a:lnTo>
                    <a:pt x="49" y="0"/>
                  </a:lnTo>
                  <a:lnTo>
                    <a:pt x="94" y="27"/>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39" name="Freeform 112"/>
            <p:cNvSpPr>
              <a:spLocks/>
            </p:cNvSpPr>
            <p:nvPr/>
          </p:nvSpPr>
          <p:spPr bwMode="blackGray">
            <a:xfrm>
              <a:off x="3767" y="3536"/>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6"/>
                  </a:moveTo>
                  <a:lnTo>
                    <a:pt x="0" y="30"/>
                  </a:lnTo>
                  <a:lnTo>
                    <a:pt x="49" y="0"/>
                  </a:lnTo>
                  <a:lnTo>
                    <a:pt x="95" y="26"/>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0" name="Freeform 113"/>
            <p:cNvSpPr>
              <a:spLocks/>
            </p:cNvSpPr>
            <p:nvPr/>
          </p:nvSpPr>
          <p:spPr bwMode="blackGray">
            <a:xfrm>
              <a:off x="3755" y="3543"/>
              <a:ext cx="16" cy="10"/>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60000 65536"/>
                <a:gd name="T13" fmla="*/ 0 60000 65536"/>
                <a:gd name="T14" fmla="*/ 0 60000 65536"/>
                <a:gd name="T15" fmla="*/ 0 60000 65536"/>
                <a:gd name="T16" fmla="*/ 0 60000 65536"/>
                <a:gd name="T17" fmla="*/ 0 60000 65536"/>
                <a:gd name="T18" fmla="*/ 0 w 93"/>
                <a:gd name="T19" fmla="*/ 0 h 57"/>
                <a:gd name="T20" fmla="*/ 93 w 93"/>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3" h="57">
                  <a:moveTo>
                    <a:pt x="45" y="57"/>
                  </a:moveTo>
                  <a:lnTo>
                    <a:pt x="0" y="31"/>
                  </a:lnTo>
                  <a:lnTo>
                    <a:pt x="48" y="0"/>
                  </a:lnTo>
                  <a:lnTo>
                    <a:pt x="93"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1" name="Freeform 114"/>
            <p:cNvSpPr>
              <a:spLocks/>
            </p:cNvSpPr>
            <p:nvPr/>
          </p:nvSpPr>
          <p:spPr bwMode="blackGray">
            <a:xfrm>
              <a:off x="3811" y="3521"/>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0"/>
                  </a:lnTo>
                  <a:lnTo>
                    <a:pt x="49"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2" name="Freeform 115"/>
            <p:cNvSpPr>
              <a:spLocks/>
            </p:cNvSpPr>
            <p:nvPr/>
          </p:nvSpPr>
          <p:spPr bwMode="blackGray">
            <a:xfrm>
              <a:off x="3830" y="3509"/>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6"/>
                  </a:moveTo>
                  <a:lnTo>
                    <a:pt x="0" y="30"/>
                  </a:lnTo>
                  <a:lnTo>
                    <a:pt x="49" y="0"/>
                  </a:lnTo>
                  <a:lnTo>
                    <a:pt x="94" y="26"/>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3" name="Freeform 116"/>
            <p:cNvSpPr>
              <a:spLocks/>
            </p:cNvSpPr>
            <p:nvPr/>
          </p:nvSpPr>
          <p:spPr bwMode="blackGray">
            <a:xfrm>
              <a:off x="3800" y="3528"/>
              <a:ext cx="16" cy="10"/>
            </a:xfrm>
            <a:custGeom>
              <a:avLst/>
              <a:gdLst>
                <a:gd name="T0" fmla="*/ 0 w 93"/>
                <a:gd name="T1" fmla="*/ 0 h 56"/>
                <a:gd name="T2" fmla="*/ 0 w 93"/>
                <a:gd name="T3" fmla="*/ 0 h 56"/>
                <a:gd name="T4" fmla="*/ 0 w 93"/>
                <a:gd name="T5" fmla="*/ 0 h 56"/>
                <a:gd name="T6" fmla="*/ 0 w 93"/>
                <a:gd name="T7" fmla="*/ 0 h 56"/>
                <a:gd name="T8" fmla="*/ 0 w 93"/>
                <a:gd name="T9" fmla="*/ 0 h 56"/>
                <a:gd name="T10" fmla="*/ 0 w 93"/>
                <a:gd name="T11" fmla="*/ 0 h 56"/>
                <a:gd name="T12" fmla="*/ 0 w 93"/>
                <a:gd name="T13" fmla="*/ 0 h 56"/>
                <a:gd name="T14" fmla="*/ 0 60000 65536"/>
                <a:gd name="T15" fmla="*/ 0 60000 65536"/>
                <a:gd name="T16" fmla="*/ 0 60000 65536"/>
                <a:gd name="T17" fmla="*/ 0 60000 65536"/>
                <a:gd name="T18" fmla="*/ 0 60000 65536"/>
                <a:gd name="T19" fmla="*/ 0 60000 65536"/>
                <a:gd name="T20" fmla="*/ 0 60000 65536"/>
                <a:gd name="T21" fmla="*/ 0 w 93"/>
                <a:gd name="T22" fmla="*/ 0 h 56"/>
                <a:gd name="T23" fmla="*/ 93 w 93"/>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6">
                  <a:moveTo>
                    <a:pt x="45" y="56"/>
                  </a:moveTo>
                  <a:lnTo>
                    <a:pt x="0" y="30"/>
                  </a:lnTo>
                  <a:lnTo>
                    <a:pt x="48" y="0"/>
                  </a:lnTo>
                  <a:lnTo>
                    <a:pt x="93"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4" name="Freeform 117"/>
            <p:cNvSpPr>
              <a:spLocks/>
            </p:cNvSpPr>
            <p:nvPr/>
          </p:nvSpPr>
          <p:spPr bwMode="blackGray">
            <a:xfrm>
              <a:off x="3789" y="3535"/>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7"/>
                  </a:lnTo>
                  <a:lnTo>
                    <a:pt x="46"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5" name="Freeform 118"/>
            <p:cNvSpPr>
              <a:spLocks/>
            </p:cNvSpPr>
            <p:nvPr/>
          </p:nvSpPr>
          <p:spPr bwMode="blackGray">
            <a:xfrm>
              <a:off x="3777" y="3542"/>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6" y="56"/>
                  </a:moveTo>
                  <a:lnTo>
                    <a:pt x="0" y="30"/>
                  </a:lnTo>
                  <a:lnTo>
                    <a:pt x="50" y="0"/>
                  </a:lnTo>
                  <a:lnTo>
                    <a:pt x="94" y="26"/>
                  </a:lnTo>
                  <a:lnTo>
                    <a:pt x="46" y="57"/>
                  </a:lnTo>
                  <a:lnTo>
                    <a:pt x="46"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6" name="Freeform 119"/>
            <p:cNvSpPr>
              <a:spLocks/>
            </p:cNvSpPr>
            <p:nvPr/>
          </p:nvSpPr>
          <p:spPr bwMode="blackGray">
            <a:xfrm>
              <a:off x="3766" y="3550"/>
              <a:ext cx="16" cy="9"/>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4" y="56"/>
                  </a:moveTo>
                  <a:lnTo>
                    <a:pt x="0" y="30"/>
                  </a:lnTo>
                  <a:lnTo>
                    <a:pt x="48" y="0"/>
                  </a:lnTo>
                  <a:lnTo>
                    <a:pt x="95" y="26"/>
                  </a:lnTo>
                  <a:lnTo>
                    <a:pt x="45" y="56"/>
                  </a:lnTo>
                  <a:lnTo>
                    <a:pt x="44"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7" name="Freeform 120"/>
            <p:cNvSpPr>
              <a:spLocks/>
            </p:cNvSpPr>
            <p:nvPr/>
          </p:nvSpPr>
          <p:spPr bwMode="blackGray">
            <a:xfrm>
              <a:off x="3821" y="3527"/>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6"/>
                  </a:moveTo>
                  <a:lnTo>
                    <a:pt x="0" y="30"/>
                  </a:lnTo>
                  <a:lnTo>
                    <a:pt x="49" y="0"/>
                  </a:lnTo>
                  <a:lnTo>
                    <a:pt x="94" y="27"/>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8" name="Freeform 121"/>
            <p:cNvSpPr>
              <a:spLocks/>
            </p:cNvSpPr>
            <p:nvPr/>
          </p:nvSpPr>
          <p:spPr bwMode="blackGray">
            <a:xfrm>
              <a:off x="3840" y="3515"/>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49" name="Freeform 122"/>
            <p:cNvSpPr>
              <a:spLocks/>
            </p:cNvSpPr>
            <p:nvPr/>
          </p:nvSpPr>
          <p:spPr bwMode="blackGray">
            <a:xfrm>
              <a:off x="3810" y="3534"/>
              <a:ext cx="16"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0" name="Freeform 123"/>
            <p:cNvSpPr>
              <a:spLocks/>
            </p:cNvSpPr>
            <p:nvPr/>
          </p:nvSpPr>
          <p:spPr bwMode="blackGray">
            <a:xfrm>
              <a:off x="3799" y="3541"/>
              <a:ext cx="15"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60000 65536"/>
                <a:gd name="T13" fmla="*/ 0 60000 65536"/>
                <a:gd name="T14" fmla="*/ 0 60000 65536"/>
                <a:gd name="T15" fmla="*/ 0 60000 65536"/>
                <a:gd name="T16" fmla="*/ 0 60000 65536"/>
                <a:gd name="T17" fmla="*/ 0 60000 65536"/>
                <a:gd name="T18" fmla="*/ 0 w 95"/>
                <a:gd name="T19" fmla="*/ 0 h 58"/>
                <a:gd name="T20" fmla="*/ 95 w 95"/>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95" h="58">
                  <a:moveTo>
                    <a:pt x="45" y="58"/>
                  </a:moveTo>
                  <a:lnTo>
                    <a:pt x="0" y="30"/>
                  </a:lnTo>
                  <a:lnTo>
                    <a:pt x="48" y="0"/>
                  </a:lnTo>
                  <a:lnTo>
                    <a:pt x="95" y="27"/>
                  </a:lnTo>
                  <a:lnTo>
                    <a:pt x="45" y="58"/>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1" name="Freeform 124"/>
            <p:cNvSpPr>
              <a:spLocks/>
            </p:cNvSpPr>
            <p:nvPr/>
          </p:nvSpPr>
          <p:spPr bwMode="blackGray">
            <a:xfrm>
              <a:off x="3787" y="3548"/>
              <a:ext cx="16"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30"/>
                  </a:lnTo>
                  <a:lnTo>
                    <a:pt x="50" y="0"/>
                  </a:lnTo>
                  <a:lnTo>
                    <a:pt x="95" y="26"/>
                  </a:lnTo>
                  <a:lnTo>
                    <a:pt x="46" y="5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2" name="Freeform 125"/>
            <p:cNvSpPr>
              <a:spLocks/>
            </p:cNvSpPr>
            <p:nvPr/>
          </p:nvSpPr>
          <p:spPr bwMode="blackGray">
            <a:xfrm>
              <a:off x="3776" y="3555"/>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3" name="Freeform 126"/>
            <p:cNvSpPr>
              <a:spLocks/>
            </p:cNvSpPr>
            <p:nvPr/>
          </p:nvSpPr>
          <p:spPr bwMode="blackGray">
            <a:xfrm>
              <a:off x="3831" y="3533"/>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4" name="Freeform 127"/>
            <p:cNvSpPr>
              <a:spLocks/>
            </p:cNvSpPr>
            <p:nvPr/>
          </p:nvSpPr>
          <p:spPr bwMode="blackGray">
            <a:xfrm>
              <a:off x="3850" y="3521"/>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8"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5" name="Freeform 128"/>
            <p:cNvSpPr>
              <a:spLocks/>
            </p:cNvSpPr>
            <p:nvPr/>
          </p:nvSpPr>
          <p:spPr bwMode="blackGray">
            <a:xfrm>
              <a:off x="3820" y="3540"/>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29"/>
                  </a:lnTo>
                  <a:lnTo>
                    <a:pt x="49"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6" name="Freeform 129"/>
            <p:cNvSpPr>
              <a:spLocks/>
            </p:cNvSpPr>
            <p:nvPr/>
          </p:nvSpPr>
          <p:spPr bwMode="blackGray">
            <a:xfrm>
              <a:off x="3809" y="3547"/>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8"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7" name="Freeform 130"/>
            <p:cNvSpPr>
              <a:spLocks/>
            </p:cNvSpPr>
            <p:nvPr/>
          </p:nvSpPr>
          <p:spPr bwMode="blackGray">
            <a:xfrm>
              <a:off x="3797" y="3555"/>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0"/>
                  </a:lnTo>
                  <a:lnTo>
                    <a:pt x="48" y="0"/>
                  </a:lnTo>
                  <a:lnTo>
                    <a:pt x="95" y="26"/>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8" name="Freeform 131"/>
            <p:cNvSpPr>
              <a:spLocks/>
            </p:cNvSpPr>
            <p:nvPr/>
          </p:nvSpPr>
          <p:spPr bwMode="blackGray">
            <a:xfrm>
              <a:off x="3787" y="3562"/>
              <a:ext cx="15"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60000 65536"/>
                <a:gd name="T13" fmla="*/ 0 60000 65536"/>
                <a:gd name="T14" fmla="*/ 0 60000 65536"/>
                <a:gd name="T15" fmla="*/ 0 60000 65536"/>
                <a:gd name="T16" fmla="*/ 0 60000 65536"/>
                <a:gd name="T17" fmla="*/ 0 60000 65536"/>
                <a:gd name="T18" fmla="*/ 0 w 94"/>
                <a:gd name="T19" fmla="*/ 0 h 56"/>
                <a:gd name="T20" fmla="*/ 94 w 9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4" h="56">
                  <a:moveTo>
                    <a:pt x="45" y="56"/>
                  </a:moveTo>
                  <a:lnTo>
                    <a:pt x="0" y="29"/>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59" name="Freeform 132"/>
            <p:cNvSpPr>
              <a:spLocks/>
            </p:cNvSpPr>
            <p:nvPr/>
          </p:nvSpPr>
          <p:spPr bwMode="blackGray">
            <a:xfrm>
              <a:off x="3842" y="3539"/>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6"/>
                  </a:lnTo>
                  <a:lnTo>
                    <a:pt x="46"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60" name="Freeform 133"/>
            <p:cNvSpPr>
              <a:spLocks/>
            </p:cNvSpPr>
            <p:nvPr/>
          </p:nvSpPr>
          <p:spPr bwMode="blackGray">
            <a:xfrm>
              <a:off x="3861" y="3528"/>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48"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61" name="Freeform 134"/>
            <p:cNvSpPr>
              <a:spLocks/>
            </p:cNvSpPr>
            <p:nvPr/>
          </p:nvSpPr>
          <p:spPr bwMode="blackGray">
            <a:xfrm>
              <a:off x="3831" y="3546"/>
              <a:ext cx="16" cy="10"/>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8" y="0"/>
                  </a:lnTo>
                  <a:lnTo>
                    <a:pt x="94" y="28"/>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62" name="Freeform 135"/>
            <p:cNvSpPr>
              <a:spLocks/>
            </p:cNvSpPr>
            <p:nvPr/>
          </p:nvSpPr>
          <p:spPr bwMode="blackGray">
            <a:xfrm>
              <a:off x="3819" y="3553"/>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49" y="0"/>
                  </a:lnTo>
                  <a:lnTo>
                    <a:pt x="95" y="26"/>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63" name="Freeform 136"/>
            <p:cNvSpPr>
              <a:spLocks/>
            </p:cNvSpPr>
            <p:nvPr/>
          </p:nvSpPr>
          <p:spPr bwMode="blackGray">
            <a:xfrm>
              <a:off x="3808" y="3560"/>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64" name="Freeform 137"/>
            <p:cNvSpPr>
              <a:spLocks/>
            </p:cNvSpPr>
            <p:nvPr/>
          </p:nvSpPr>
          <p:spPr bwMode="blackGray">
            <a:xfrm>
              <a:off x="3797" y="3568"/>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65" name="Freeform 138"/>
            <p:cNvSpPr>
              <a:spLocks/>
            </p:cNvSpPr>
            <p:nvPr/>
          </p:nvSpPr>
          <p:spPr bwMode="blackGray">
            <a:xfrm>
              <a:off x="3852" y="3545"/>
              <a:ext cx="16"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5" y="57"/>
                  </a:moveTo>
                  <a:lnTo>
                    <a:pt x="0" y="31"/>
                  </a:lnTo>
                  <a:lnTo>
                    <a:pt x="49" y="0"/>
                  </a:lnTo>
                  <a:lnTo>
                    <a:pt x="95" y="28"/>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66" name="Freeform 139"/>
            <p:cNvSpPr>
              <a:spLocks/>
            </p:cNvSpPr>
            <p:nvPr/>
          </p:nvSpPr>
          <p:spPr bwMode="blackGray">
            <a:xfrm>
              <a:off x="3871" y="3533"/>
              <a:ext cx="16" cy="10"/>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60000 65536"/>
                <a:gd name="T13" fmla="*/ 0 60000 65536"/>
                <a:gd name="T14" fmla="*/ 0 60000 65536"/>
                <a:gd name="T15" fmla="*/ 0 60000 65536"/>
                <a:gd name="T16" fmla="*/ 0 60000 65536"/>
                <a:gd name="T17" fmla="*/ 0 60000 65536"/>
                <a:gd name="T18" fmla="*/ 0 w 93"/>
                <a:gd name="T19" fmla="*/ 0 h 57"/>
                <a:gd name="T20" fmla="*/ 93 w 93"/>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3" h="57">
                  <a:moveTo>
                    <a:pt x="45" y="57"/>
                  </a:moveTo>
                  <a:lnTo>
                    <a:pt x="0" y="30"/>
                  </a:lnTo>
                  <a:lnTo>
                    <a:pt x="48" y="0"/>
                  </a:lnTo>
                  <a:lnTo>
                    <a:pt x="93"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67" name="Freeform 140"/>
            <p:cNvSpPr>
              <a:spLocks/>
            </p:cNvSpPr>
            <p:nvPr/>
          </p:nvSpPr>
          <p:spPr bwMode="blackGray">
            <a:xfrm>
              <a:off x="3841" y="3552"/>
              <a:ext cx="15"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5" y="57"/>
                  </a:moveTo>
                  <a:lnTo>
                    <a:pt x="0" y="31"/>
                  </a:lnTo>
                  <a:lnTo>
                    <a:pt x="50" y="0"/>
                  </a:lnTo>
                  <a:lnTo>
                    <a:pt x="95" y="27"/>
                  </a:lnTo>
                  <a:lnTo>
                    <a:pt x="47"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68" name="Freeform 141"/>
            <p:cNvSpPr>
              <a:spLocks/>
            </p:cNvSpPr>
            <p:nvPr/>
          </p:nvSpPr>
          <p:spPr bwMode="blackGray">
            <a:xfrm>
              <a:off x="3829" y="3560"/>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0"/>
                  </a:lnTo>
                  <a:lnTo>
                    <a:pt x="49"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69" name="Freeform 142"/>
            <p:cNvSpPr>
              <a:spLocks/>
            </p:cNvSpPr>
            <p:nvPr/>
          </p:nvSpPr>
          <p:spPr bwMode="blackGray">
            <a:xfrm>
              <a:off x="3818" y="3567"/>
              <a:ext cx="16" cy="9"/>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9" y="0"/>
                  </a:lnTo>
                  <a:lnTo>
                    <a:pt x="94" y="27"/>
                  </a:lnTo>
                  <a:lnTo>
                    <a:pt x="45" y="58"/>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70" name="Freeform 143"/>
            <p:cNvSpPr>
              <a:spLocks/>
            </p:cNvSpPr>
            <p:nvPr/>
          </p:nvSpPr>
          <p:spPr bwMode="blackGray">
            <a:xfrm>
              <a:off x="3863" y="3551"/>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50" y="0"/>
                  </a:lnTo>
                  <a:lnTo>
                    <a:pt x="95"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71" name="Freeform 144"/>
            <p:cNvSpPr>
              <a:spLocks/>
            </p:cNvSpPr>
            <p:nvPr/>
          </p:nvSpPr>
          <p:spPr bwMode="blackGray">
            <a:xfrm>
              <a:off x="3882" y="3539"/>
              <a:ext cx="15"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w 95"/>
                <a:gd name="T13" fmla="*/ 0 h 56"/>
                <a:gd name="T14" fmla="*/ 0 60000 65536"/>
                <a:gd name="T15" fmla="*/ 0 60000 65536"/>
                <a:gd name="T16" fmla="*/ 0 60000 65536"/>
                <a:gd name="T17" fmla="*/ 0 60000 65536"/>
                <a:gd name="T18" fmla="*/ 0 60000 65536"/>
                <a:gd name="T19" fmla="*/ 0 60000 65536"/>
                <a:gd name="T20" fmla="*/ 0 60000 65536"/>
                <a:gd name="T21" fmla="*/ 0 w 95"/>
                <a:gd name="T22" fmla="*/ 0 h 56"/>
                <a:gd name="T23" fmla="*/ 95 w 95"/>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6">
                  <a:moveTo>
                    <a:pt x="45" y="56"/>
                  </a:moveTo>
                  <a:lnTo>
                    <a:pt x="0" y="30"/>
                  </a:lnTo>
                  <a:lnTo>
                    <a:pt x="50" y="0"/>
                  </a:lnTo>
                  <a:lnTo>
                    <a:pt x="95" y="27"/>
                  </a:lnTo>
                  <a:lnTo>
                    <a:pt x="46" y="5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72" name="Freeform 145"/>
            <p:cNvSpPr>
              <a:spLocks/>
            </p:cNvSpPr>
            <p:nvPr/>
          </p:nvSpPr>
          <p:spPr bwMode="blackGray">
            <a:xfrm>
              <a:off x="3852" y="3558"/>
              <a:ext cx="15" cy="10"/>
            </a:xfrm>
            <a:custGeom>
              <a:avLst/>
              <a:gdLst>
                <a:gd name="T0" fmla="*/ 0 w 93"/>
                <a:gd name="T1" fmla="*/ 0 h 56"/>
                <a:gd name="T2" fmla="*/ 0 w 93"/>
                <a:gd name="T3" fmla="*/ 0 h 56"/>
                <a:gd name="T4" fmla="*/ 0 w 93"/>
                <a:gd name="T5" fmla="*/ 0 h 56"/>
                <a:gd name="T6" fmla="*/ 0 w 93"/>
                <a:gd name="T7" fmla="*/ 0 h 56"/>
                <a:gd name="T8" fmla="*/ 0 w 93"/>
                <a:gd name="T9" fmla="*/ 0 h 56"/>
                <a:gd name="T10" fmla="*/ 0 w 93"/>
                <a:gd name="T11" fmla="*/ 0 h 56"/>
                <a:gd name="T12" fmla="*/ 0 60000 65536"/>
                <a:gd name="T13" fmla="*/ 0 60000 65536"/>
                <a:gd name="T14" fmla="*/ 0 60000 65536"/>
                <a:gd name="T15" fmla="*/ 0 60000 65536"/>
                <a:gd name="T16" fmla="*/ 0 60000 65536"/>
                <a:gd name="T17" fmla="*/ 0 60000 65536"/>
                <a:gd name="T18" fmla="*/ 0 w 93"/>
                <a:gd name="T19" fmla="*/ 0 h 56"/>
                <a:gd name="T20" fmla="*/ 93 w 93"/>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3" h="56">
                  <a:moveTo>
                    <a:pt x="45" y="56"/>
                  </a:moveTo>
                  <a:lnTo>
                    <a:pt x="0" y="30"/>
                  </a:lnTo>
                  <a:lnTo>
                    <a:pt x="48" y="0"/>
                  </a:lnTo>
                  <a:lnTo>
                    <a:pt x="93"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73" name="Freeform 146"/>
            <p:cNvSpPr>
              <a:spLocks/>
            </p:cNvSpPr>
            <p:nvPr/>
          </p:nvSpPr>
          <p:spPr bwMode="blackGray">
            <a:xfrm>
              <a:off x="3840" y="3565"/>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1"/>
                  </a:lnTo>
                  <a:lnTo>
                    <a:pt x="50" y="0"/>
                  </a:lnTo>
                  <a:lnTo>
                    <a:pt x="95"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74" name="Freeform 147"/>
            <p:cNvSpPr>
              <a:spLocks/>
            </p:cNvSpPr>
            <p:nvPr/>
          </p:nvSpPr>
          <p:spPr bwMode="blackGray">
            <a:xfrm>
              <a:off x="3829" y="3573"/>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9" y="0"/>
                  </a:lnTo>
                  <a:lnTo>
                    <a:pt x="94"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75" name="Freeform 148"/>
            <p:cNvSpPr>
              <a:spLocks/>
            </p:cNvSpPr>
            <p:nvPr/>
          </p:nvSpPr>
          <p:spPr bwMode="blackGray">
            <a:xfrm>
              <a:off x="3817" y="3580"/>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9" y="0"/>
                  </a:lnTo>
                  <a:lnTo>
                    <a:pt x="94"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76" name="Freeform 149"/>
            <p:cNvSpPr>
              <a:spLocks/>
            </p:cNvSpPr>
            <p:nvPr/>
          </p:nvSpPr>
          <p:spPr bwMode="blackGray">
            <a:xfrm>
              <a:off x="3873" y="3558"/>
              <a:ext cx="16" cy="9"/>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w 95"/>
                <a:gd name="T13" fmla="*/ 0 h 58"/>
                <a:gd name="T14" fmla="*/ 0 60000 65536"/>
                <a:gd name="T15" fmla="*/ 0 60000 65536"/>
                <a:gd name="T16" fmla="*/ 0 60000 65536"/>
                <a:gd name="T17" fmla="*/ 0 60000 65536"/>
                <a:gd name="T18" fmla="*/ 0 60000 65536"/>
                <a:gd name="T19" fmla="*/ 0 60000 65536"/>
                <a:gd name="T20" fmla="*/ 0 60000 65536"/>
                <a:gd name="T21" fmla="*/ 0 w 95"/>
                <a:gd name="T22" fmla="*/ 0 h 58"/>
                <a:gd name="T23" fmla="*/ 95 w 95"/>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8">
                  <a:moveTo>
                    <a:pt x="46" y="57"/>
                  </a:moveTo>
                  <a:lnTo>
                    <a:pt x="0" y="31"/>
                  </a:lnTo>
                  <a:lnTo>
                    <a:pt x="50" y="0"/>
                  </a:lnTo>
                  <a:lnTo>
                    <a:pt x="95" y="27"/>
                  </a:lnTo>
                  <a:lnTo>
                    <a:pt x="46" y="58"/>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77" name="Freeform 150"/>
            <p:cNvSpPr>
              <a:spLocks/>
            </p:cNvSpPr>
            <p:nvPr/>
          </p:nvSpPr>
          <p:spPr bwMode="blackGray">
            <a:xfrm>
              <a:off x="3892" y="3546"/>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8"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78" name="Freeform 151"/>
            <p:cNvSpPr>
              <a:spLocks/>
            </p:cNvSpPr>
            <p:nvPr/>
          </p:nvSpPr>
          <p:spPr bwMode="blackGray">
            <a:xfrm>
              <a:off x="3862" y="3565"/>
              <a:ext cx="15"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1"/>
                  </a:lnTo>
                  <a:lnTo>
                    <a:pt x="50" y="0"/>
                  </a:lnTo>
                  <a:lnTo>
                    <a:pt x="95"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79" name="Freeform 152"/>
            <p:cNvSpPr>
              <a:spLocks/>
            </p:cNvSpPr>
            <p:nvPr/>
          </p:nvSpPr>
          <p:spPr bwMode="blackGray">
            <a:xfrm>
              <a:off x="3850" y="3572"/>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1"/>
                  </a:lnTo>
                  <a:lnTo>
                    <a:pt x="48" y="0"/>
                  </a:lnTo>
                  <a:lnTo>
                    <a:pt x="94"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0" name="Freeform 153"/>
            <p:cNvSpPr>
              <a:spLocks/>
            </p:cNvSpPr>
            <p:nvPr/>
          </p:nvSpPr>
          <p:spPr bwMode="blackGray">
            <a:xfrm>
              <a:off x="3839" y="3579"/>
              <a:ext cx="16" cy="9"/>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60000 65536"/>
                <a:gd name="T13" fmla="*/ 0 60000 65536"/>
                <a:gd name="T14" fmla="*/ 0 60000 65536"/>
                <a:gd name="T15" fmla="*/ 0 60000 65536"/>
                <a:gd name="T16" fmla="*/ 0 60000 65536"/>
                <a:gd name="T17" fmla="*/ 0 60000 65536"/>
                <a:gd name="T18" fmla="*/ 0 w 95"/>
                <a:gd name="T19" fmla="*/ 0 h 56"/>
                <a:gd name="T20" fmla="*/ 95 w 9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5" h="56">
                  <a:moveTo>
                    <a:pt x="46" y="56"/>
                  </a:moveTo>
                  <a:lnTo>
                    <a:pt x="0" y="30"/>
                  </a:lnTo>
                  <a:lnTo>
                    <a:pt x="50" y="0"/>
                  </a:lnTo>
                  <a:lnTo>
                    <a:pt x="95" y="26"/>
                  </a:lnTo>
                  <a:lnTo>
                    <a:pt x="46"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1" name="Freeform 154"/>
            <p:cNvSpPr>
              <a:spLocks/>
            </p:cNvSpPr>
            <p:nvPr/>
          </p:nvSpPr>
          <p:spPr bwMode="blackGray">
            <a:xfrm>
              <a:off x="3828" y="3586"/>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1"/>
                  </a:lnTo>
                  <a:lnTo>
                    <a:pt x="50" y="0"/>
                  </a:lnTo>
                  <a:lnTo>
                    <a:pt x="95" y="26"/>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2" name="Freeform 155"/>
            <p:cNvSpPr>
              <a:spLocks/>
            </p:cNvSpPr>
            <p:nvPr/>
          </p:nvSpPr>
          <p:spPr bwMode="blackGray">
            <a:xfrm>
              <a:off x="3883" y="3564"/>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0"/>
                  </a:lnTo>
                  <a:lnTo>
                    <a:pt x="49" y="0"/>
                  </a:lnTo>
                  <a:lnTo>
                    <a:pt x="95" y="26"/>
                  </a:lnTo>
                  <a:lnTo>
                    <a:pt x="46" y="5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3" name="Freeform 156"/>
            <p:cNvSpPr>
              <a:spLocks/>
            </p:cNvSpPr>
            <p:nvPr/>
          </p:nvSpPr>
          <p:spPr bwMode="blackGray">
            <a:xfrm>
              <a:off x="3902" y="3551"/>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8" y="0"/>
                  </a:lnTo>
                  <a:lnTo>
                    <a:pt x="94"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4" name="Freeform 157"/>
            <p:cNvSpPr>
              <a:spLocks/>
            </p:cNvSpPr>
            <p:nvPr/>
          </p:nvSpPr>
          <p:spPr bwMode="blackGray">
            <a:xfrm>
              <a:off x="3872" y="3571"/>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5" name="Freeform 158"/>
            <p:cNvSpPr>
              <a:spLocks/>
            </p:cNvSpPr>
            <p:nvPr/>
          </p:nvSpPr>
          <p:spPr bwMode="blackGray">
            <a:xfrm>
              <a:off x="3838" y="3592"/>
              <a:ext cx="16" cy="9"/>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9" y="0"/>
                  </a:lnTo>
                  <a:lnTo>
                    <a:pt x="94" y="27"/>
                  </a:lnTo>
                  <a:lnTo>
                    <a:pt x="45" y="58"/>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6" name="Freeform 159"/>
            <p:cNvSpPr>
              <a:spLocks/>
            </p:cNvSpPr>
            <p:nvPr/>
          </p:nvSpPr>
          <p:spPr bwMode="blackGray">
            <a:xfrm>
              <a:off x="3894" y="3570"/>
              <a:ext cx="15" cy="9"/>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60000 65536"/>
                <a:gd name="T13" fmla="*/ 0 60000 65536"/>
                <a:gd name="T14" fmla="*/ 0 60000 65536"/>
                <a:gd name="T15" fmla="*/ 0 60000 65536"/>
                <a:gd name="T16" fmla="*/ 0 60000 65536"/>
                <a:gd name="T17" fmla="*/ 0 60000 65536"/>
                <a:gd name="T18" fmla="*/ 0 w 95"/>
                <a:gd name="T19" fmla="*/ 0 h 56"/>
                <a:gd name="T20" fmla="*/ 95 w 9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5" h="56">
                  <a:moveTo>
                    <a:pt x="45" y="56"/>
                  </a:moveTo>
                  <a:lnTo>
                    <a:pt x="0" y="30"/>
                  </a:lnTo>
                  <a:lnTo>
                    <a:pt x="50" y="0"/>
                  </a:lnTo>
                  <a:lnTo>
                    <a:pt x="95"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7" name="Freeform 160"/>
            <p:cNvSpPr>
              <a:spLocks/>
            </p:cNvSpPr>
            <p:nvPr/>
          </p:nvSpPr>
          <p:spPr bwMode="blackGray">
            <a:xfrm>
              <a:off x="3913" y="3558"/>
              <a:ext cx="15" cy="9"/>
            </a:xfrm>
            <a:custGeom>
              <a:avLst/>
              <a:gdLst>
                <a:gd name="T0" fmla="*/ 0 w 93"/>
                <a:gd name="T1" fmla="*/ 0 h 58"/>
                <a:gd name="T2" fmla="*/ 0 w 93"/>
                <a:gd name="T3" fmla="*/ 0 h 58"/>
                <a:gd name="T4" fmla="*/ 0 w 93"/>
                <a:gd name="T5" fmla="*/ 0 h 58"/>
                <a:gd name="T6" fmla="*/ 0 w 93"/>
                <a:gd name="T7" fmla="*/ 0 h 58"/>
                <a:gd name="T8" fmla="*/ 0 w 93"/>
                <a:gd name="T9" fmla="*/ 0 h 58"/>
                <a:gd name="T10" fmla="*/ 0 w 93"/>
                <a:gd name="T11" fmla="*/ 0 h 58"/>
                <a:gd name="T12" fmla="*/ 0 w 93"/>
                <a:gd name="T13" fmla="*/ 0 h 58"/>
                <a:gd name="T14" fmla="*/ 0 60000 65536"/>
                <a:gd name="T15" fmla="*/ 0 60000 65536"/>
                <a:gd name="T16" fmla="*/ 0 60000 65536"/>
                <a:gd name="T17" fmla="*/ 0 60000 65536"/>
                <a:gd name="T18" fmla="*/ 0 60000 65536"/>
                <a:gd name="T19" fmla="*/ 0 60000 65536"/>
                <a:gd name="T20" fmla="*/ 0 60000 65536"/>
                <a:gd name="T21" fmla="*/ 0 w 93"/>
                <a:gd name="T22" fmla="*/ 0 h 58"/>
                <a:gd name="T23" fmla="*/ 93 w 93"/>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8">
                  <a:moveTo>
                    <a:pt x="45" y="57"/>
                  </a:moveTo>
                  <a:lnTo>
                    <a:pt x="0" y="31"/>
                  </a:lnTo>
                  <a:lnTo>
                    <a:pt x="48" y="0"/>
                  </a:lnTo>
                  <a:lnTo>
                    <a:pt x="93" y="27"/>
                  </a:lnTo>
                  <a:lnTo>
                    <a:pt x="45" y="58"/>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8" name="Freeform 161"/>
            <p:cNvSpPr>
              <a:spLocks/>
            </p:cNvSpPr>
            <p:nvPr/>
          </p:nvSpPr>
          <p:spPr bwMode="blackGray">
            <a:xfrm>
              <a:off x="3882" y="3577"/>
              <a:ext cx="16"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9" y="0"/>
                  </a:lnTo>
                  <a:lnTo>
                    <a:pt x="94"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89" name="Freeform 162"/>
            <p:cNvSpPr>
              <a:spLocks/>
            </p:cNvSpPr>
            <p:nvPr/>
          </p:nvSpPr>
          <p:spPr bwMode="blackGray">
            <a:xfrm>
              <a:off x="3860" y="3591"/>
              <a:ext cx="15" cy="10"/>
            </a:xfrm>
            <a:custGeom>
              <a:avLst/>
              <a:gdLst>
                <a:gd name="T0" fmla="*/ 0 w 95"/>
                <a:gd name="T1" fmla="*/ 0 h 56"/>
                <a:gd name="T2" fmla="*/ 0 w 95"/>
                <a:gd name="T3" fmla="*/ 0 h 56"/>
                <a:gd name="T4" fmla="*/ 0 w 95"/>
                <a:gd name="T5" fmla="*/ 0 h 56"/>
                <a:gd name="T6" fmla="*/ 0 w 95"/>
                <a:gd name="T7" fmla="*/ 0 h 56"/>
                <a:gd name="T8" fmla="*/ 0 w 95"/>
                <a:gd name="T9" fmla="*/ 0 h 56"/>
                <a:gd name="T10" fmla="*/ 0 w 95"/>
                <a:gd name="T11" fmla="*/ 0 h 56"/>
                <a:gd name="T12" fmla="*/ 0 60000 65536"/>
                <a:gd name="T13" fmla="*/ 0 60000 65536"/>
                <a:gd name="T14" fmla="*/ 0 60000 65536"/>
                <a:gd name="T15" fmla="*/ 0 60000 65536"/>
                <a:gd name="T16" fmla="*/ 0 60000 65536"/>
                <a:gd name="T17" fmla="*/ 0 60000 65536"/>
                <a:gd name="T18" fmla="*/ 0 w 95"/>
                <a:gd name="T19" fmla="*/ 0 h 56"/>
                <a:gd name="T20" fmla="*/ 95 w 9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5" h="56">
                  <a:moveTo>
                    <a:pt x="45" y="56"/>
                  </a:moveTo>
                  <a:lnTo>
                    <a:pt x="0" y="30"/>
                  </a:lnTo>
                  <a:lnTo>
                    <a:pt x="50" y="0"/>
                  </a:lnTo>
                  <a:lnTo>
                    <a:pt x="95"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90" name="Freeform 163"/>
            <p:cNvSpPr>
              <a:spLocks/>
            </p:cNvSpPr>
            <p:nvPr/>
          </p:nvSpPr>
          <p:spPr bwMode="blackGray">
            <a:xfrm>
              <a:off x="3848" y="3598"/>
              <a:ext cx="16" cy="10"/>
            </a:xfrm>
            <a:custGeom>
              <a:avLst/>
              <a:gdLst>
                <a:gd name="T0" fmla="*/ 0 w 93"/>
                <a:gd name="T1" fmla="*/ 0 h 56"/>
                <a:gd name="T2" fmla="*/ 0 w 93"/>
                <a:gd name="T3" fmla="*/ 0 h 56"/>
                <a:gd name="T4" fmla="*/ 0 w 93"/>
                <a:gd name="T5" fmla="*/ 0 h 56"/>
                <a:gd name="T6" fmla="*/ 0 w 93"/>
                <a:gd name="T7" fmla="*/ 0 h 56"/>
                <a:gd name="T8" fmla="*/ 0 w 93"/>
                <a:gd name="T9" fmla="*/ 0 h 56"/>
                <a:gd name="T10" fmla="*/ 0 w 93"/>
                <a:gd name="T11" fmla="*/ 0 h 56"/>
                <a:gd name="T12" fmla="*/ 0 60000 65536"/>
                <a:gd name="T13" fmla="*/ 0 60000 65536"/>
                <a:gd name="T14" fmla="*/ 0 60000 65536"/>
                <a:gd name="T15" fmla="*/ 0 60000 65536"/>
                <a:gd name="T16" fmla="*/ 0 60000 65536"/>
                <a:gd name="T17" fmla="*/ 0 60000 65536"/>
                <a:gd name="T18" fmla="*/ 0 w 93"/>
                <a:gd name="T19" fmla="*/ 0 h 56"/>
                <a:gd name="T20" fmla="*/ 93 w 93"/>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3" h="56">
                  <a:moveTo>
                    <a:pt x="45" y="56"/>
                  </a:moveTo>
                  <a:lnTo>
                    <a:pt x="0" y="30"/>
                  </a:lnTo>
                  <a:lnTo>
                    <a:pt x="48" y="0"/>
                  </a:lnTo>
                  <a:lnTo>
                    <a:pt x="93" y="2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91" name="Freeform 164"/>
            <p:cNvSpPr>
              <a:spLocks/>
            </p:cNvSpPr>
            <p:nvPr/>
          </p:nvSpPr>
          <p:spPr bwMode="blackGray">
            <a:xfrm>
              <a:off x="3904" y="3576"/>
              <a:ext cx="15" cy="10"/>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w 93"/>
                <a:gd name="T13" fmla="*/ 0 h 57"/>
                <a:gd name="T14" fmla="*/ 0 60000 65536"/>
                <a:gd name="T15" fmla="*/ 0 60000 65536"/>
                <a:gd name="T16" fmla="*/ 0 60000 65536"/>
                <a:gd name="T17" fmla="*/ 0 60000 65536"/>
                <a:gd name="T18" fmla="*/ 0 60000 65536"/>
                <a:gd name="T19" fmla="*/ 0 60000 65536"/>
                <a:gd name="T20" fmla="*/ 0 60000 65536"/>
                <a:gd name="T21" fmla="*/ 0 w 93"/>
                <a:gd name="T22" fmla="*/ 0 h 57"/>
                <a:gd name="T23" fmla="*/ 93 w 93"/>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7">
                  <a:moveTo>
                    <a:pt x="45" y="57"/>
                  </a:moveTo>
                  <a:lnTo>
                    <a:pt x="0" y="30"/>
                  </a:lnTo>
                  <a:lnTo>
                    <a:pt x="48" y="0"/>
                  </a:lnTo>
                  <a:lnTo>
                    <a:pt x="93"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92" name="Freeform 165"/>
            <p:cNvSpPr>
              <a:spLocks/>
            </p:cNvSpPr>
            <p:nvPr/>
          </p:nvSpPr>
          <p:spPr bwMode="blackGray">
            <a:xfrm>
              <a:off x="3923" y="3564"/>
              <a:ext cx="15"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30"/>
                  </a:lnTo>
                  <a:lnTo>
                    <a:pt x="49" y="0"/>
                  </a:lnTo>
                  <a:lnTo>
                    <a:pt x="94" y="26"/>
                  </a:lnTo>
                  <a:lnTo>
                    <a:pt x="46" y="56"/>
                  </a:lnTo>
                  <a:lnTo>
                    <a:pt x="45" y="56"/>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93" name="Freeform 166"/>
            <p:cNvSpPr>
              <a:spLocks/>
            </p:cNvSpPr>
            <p:nvPr/>
          </p:nvSpPr>
          <p:spPr bwMode="blackGray">
            <a:xfrm>
              <a:off x="3892" y="3583"/>
              <a:ext cx="16" cy="10"/>
            </a:xfrm>
            <a:custGeom>
              <a:avLst/>
              <a:gdLst>
                <a:gd name="T0" fmla="*/ 0 w 95"/>
                <a:gd name="T1" fmla="*/ 0 h 58"/>
                <a:gd name="T2" fmla="*/ 0 w 95"/>
                <a:gd name="T3" fmla="*/ 0 h 58"/>
                <a:gd name="T4" fmla="*/ 0 w 95"/>
                <a:gd name="T5" fmla="*/ 0 h 58"/>
                <a:gd name="T6" fmla="*/ 0 w 95"/>
                <a:gd name="T7" fmla="*/ 0 h 58"/>
                <a:gd name="T8" fmla="*/ 0 w 95"/>
                <a:gd name="T9" fmla="*/ 0 h 58"/>
                <a:gd name="T10" fmla="*/ 0 w 95"/>
                <a:gd name="T11" fmla="*/ 0 h 58"/>
                <a:gd name="T12" fmla="*/ 0 60000 65536"/>
                <a:gd name="T13" fmla="*/ 0 60000 65536"/>
                <a:gd name="T14" fmla="*/ 0 60000 65536"/>
                <a:gd name="T15" fmla="*/ 0 60000 65536"/>
                <a:gd name="T16" fmla="*/ 0 60000 65536"/>
                <a:gd name="T17" fmla="*/ 0 60000 65536"/>
                <a:gd name="T18" fmla="*/ 0 w 95"/>
                <a:gd name="T19" fmla="*/ 0 h 58"/>
                <a:gd name="T20" fmla="*/ 95 w 95"/>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95" h="58">
                  <a:moveTo>
                    <a:pt x="45" y="58"/>
                  </a:moveTo>
                  <a:lnTo>
                    <a:pt x="0" y="30"/>
                  </a:lnTo>
                  <a:lnTo>
                    <a:pt x="50" y="0"/>
                  </a:lnTo>
                  <a:lnTo>
                    <a:pt x="95" y="27"/>
                  </a:lnTo>
                  <a:lnTo>
                    <a:pt x="45" y="58"/>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94" name="Freeform 167"/>
            <p:cNvSpPr>
              <a:spLocks/>
            </p:cNvSpPr>
            <p:nvPr/>
          </p:nvSpPr>
          <p:spPr bwMode="blackGray">
            <a:xfrm>
              <a:off x="3858" y="3604"/>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6" y="57"/>
                  </a:moveTo>
                  <a:lnTo>
                    <a:pt x="0" y="31"/>
                  </a:lnTo>
                  <a:lnTo>
                    <a:pt x="50" y="0"/>
                  </a:lnTo>
                  <a:lnTo>
                    <a:pt x="95" y="27"/>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95" name="Freeform 168"/>
            <p:cNvSpPr>
              <a:spLocks/>
            </p:cNvSpPr>
            <p:nvPr/>
          </p:nvSpPr>
          <p:spPr bwMode="blackGray">
            <a:xfrm>
              <a:off x="3915" y="3582"/>
              <a:ext cx="15"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60000 65536"/>
                <a:gd name="T13" fmla="*/ 0 60000 65536"/>
                <a:gd name="T14" fmla="*/ 0 60000 65536"/>
                <a:gd name="T15" fmla="*/ 0 60000 65536"/>
                <a:gd name="T16" fmla="*/ 0 60000 65536"/>
                <a:gd name="T17" fmla="*/ 0 60000 65536"/>
                <a:gd name="T18" fmla="*/ 0 w 95"/>
                <a:gd name="T19" fmla="*/ 0 h 57"/>
                <a:gd name="T20" fmla="*/ 95 w 9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5" h="57">
                  <a:moveTo>
                    <a:pt x="45" y="57"/>
                  </a:moveTo>
                  <a:lnTo>
                    <a:pt x="0" y="30"/>
                  </a:lnTo>
                  <a:lnTo>
                    <a:pt x="49" y="0"/>
                  </a:lnTo>
                  <a:lnTo>
                    <a:pt x="95"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196" name="Freeform 169"/>
            <p:cNvSpPr>
              <a:spLocks/>
            </p:cNvSpPr>
            <p:nvPr/>
          </p:nvSpPr>
          <p:spPr bwMode="blackGray">
            <a:xfrm>
              <a:off x="3903" y="3589"/>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7" y="57"/>
                  </a:moveTo>
                  <a:lnTo>
                    <a:pt x="0" y="31"/>
                  </a:lnTo>
                  <a:lnTo>
                    <a:pt x="50" y="0"/>
                  </a:lnTo>
                  <a:lnTo>
                    <a:pt x="95" y="26"/>
                  </a:lnTo>
                  <a:lnTo>
                    <a:pt x="47"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97" name="Freeform 170"/>
            <p:cNvSpPr>
              <a:spLocks/>
            </p:cNvSpPr>
            <p:nvPr/>
          </p:nvSpPr>
          <p:spPr bwMode="blackGray">
            <a:xfrm>
              <a:off x="3892" y="3596"/>
              <a:ext cx="16" cy="10"/>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8"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98" name="Freeform 171"/>
            <p:cNvSpPr>
              <a:spLocks/>
            </p:cNvSpPr>
            <p:nvPr/>
          </p:nvSpPr>
          <p:spPr bwMode="blackGray">
            <a:xfrm>
              <a:off x="3881" y="3603"/>
              <a:ext cx="15"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6"/>
                  </a:moveTo>
                  <a:lnTo>
                    <a:pt x="0" y="30"/>
                  </a:lnTo>
                  <a:lnTo>
                    <a:pt x="49" y="0"/>
                  </a:lnTo>
                  <a:lnTo>
                    <a:pt x="95" y="26"/>
                  </a:lnTo>
                  <a:lnTo>
                    <a:pt x="45" y="57"/>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199" name="Freeform 172"/>
            <p:cNvSpPr>
              <a:spLocks/>
            </p:cNvSpPr>
            <p:nvPr/>
          </p:nvSpPr>
          <p:spPr bwMode="blackGray">
            <a:xfrm>
              <a:off x="3869" y="3611"/>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50" y="0"/>
                  </a:lnTo>
                  <a:lnTo>
                    <a:pt x="95" y="26"/>
                  </a:lnTo>
                  <a:lnTo>
                    <a:pt x="47" y="57"/>
                  </a:lnTo>
                  <a:lnTo>
                    <a:pt x="46"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200" name="Freeform 173"/>
            <p:cNvSpPr>
              <a:spLocks/>
            </p:cNvSpPr>
            <p:nvPr/>
          </p:nvSpPr>
          <p:spPr bwMode="blackGray">
            <a:xfrm>
              <a:off x="3925" y="3588"/>
              <a:ext cx="15" cy="10"/>
            </a:xfrm>
            <a:custGeom>
              <a:avLst/>
              <a:gdLst>
                <a:gd name="T0" fmla="*/ 0 w 94"/>
                <a:gd name="T1" fmla="*/ 0 h 58"/>
                <a:gd name="T2" fmla="*/ 0 w 94"/>
                <a:gd name="T3" fmla="*/ 0 h 58"/>
                <a:gd name="T4" fmla="*/ 0 w 94"/>
                <a:gd name="T5" fmla="*/ 0 h 58"/>
                <a:gd name="T6" fmla="*/ 0 w 94"/>
                <a:gd name="T7" fmla="*/ 0 h 58"/>
                <a:gd name="T8" fmla="*/ 0 w 94"/>
                <a:gd name="T9" fmla="*/ 0 h 58"/>
                <a:gd name="T10" fmla="*/ 0 w 94"/>
                <a:gd name="T11" fmla="*/ 0 h 58"/>
                <a:gd name="T12" fmla="*/ 0 w 94"/>
                <a:gd name="T13" fmla="*/ 0 h 58"/>
                <a:gd name="T14" fmla="*/ 0 60000 65536"/>
                <a:gd name="T15" fmla="*/ 0 60000 65536"/>
                <a:gd name="T16" fmla="*/ 0 60000 65536"/>
                <a:gd name="T17" fmla="*/ 0 60000 65536"/>
                <a:gd name="T18" fmla="*/ 0 60000 65536"/>
                <a:gd name="T19" fmla="*/ 0 60000 65536"/>
                <a:gd name="T20" fmla="*/ 0 60000 65536"/>
                <a:gd name="T21" fmla="*/ 0 w 94"/>
                <a:gd name="T22" fmla="*/ 0 h 58"/>
                <a:gd name="T23" fmla="*/ 94 w 9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8">
                  <a:moveTo>
                    <a:pt x="45" y="57"/>
                  </a:moveTo>
                  <a:lnTo>
                    <a:pt x="0" y="31"/>
                  </a:lnTo>
                  <a:lnTo>
                    <a:pt x="48" y="0"/>
                  </a:lnTo>
                  <a:lnTo>
                    <a:pt x="94" y="28"/>
                  </a:lnTo>
                  <a:lnTo>
                    <a:pt x="45" y="58"/>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201" name="Freeform 174"/>
            <p:cNvSpPr>
              <a:spLocks/>
            </p:cNvSpPr>
            <p:nvPr/>
          </p:nvSpPr>
          <p:spPr bwMode="blackGray">
            <a:xfrm>
              <a:off x="3913" y="3595"/>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50"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202" name="Freeform 175"/>
            <p:cNvSpPr>
              <a:spLocks/>
            </p:cNvSpPr>
            <p:nvPr/>
          </p:nvSpPr>
          <p:spPr bwMode="blackGray">
            <a:xfrm>
              <a:off x="3902" y="3603"/>
              <a:ext cx="16"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60000 65536"/>
                <a:gd name="T13" fmla="*/ 0 60000 65536"/>
                <a:gd name="T14" fmla="*/ 0 60000 65536"/>
                <a:gd name="T15" fmla="*/ 0 60000 65536"/>
                <a:gd name="T16" fmla="*/ 0 60000 65536"/>
                <a:gd name="T17" fmla="*/ 0 60000 65536"/>
                <a:gd name="T18" fmla="*/ 0 w 94"/>
                <a:gd name="T19" fmla="*/ 0 h 57"/>
                <a:gd name="T20" fmla="*/ 94 w 9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94" h="57">
                  <a:moveTo>
                    <a:pt x="45" y="57"/>
                  </a:moveTo>
                  <a:lnTo>
                    <a:pt x="0" y="30"/>
                  </a:lnTo>
                  <a:lnTo>
                    <a:pt x="48" y="0"/>
                  </a:lnTo>
                  <a:lnTo>
                    <a:pt x="94"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203" name="Freeform 176"/>
            <p:cNvSpPr>
              <a:spLocks/>
            </p:cNvSpPr>
            <p:nvPr/>
          </p:nvSpPr>
          <p:spPr bwMode="blackGray">
            <a:xfrm>
              <a:off x="3891" y="3610"/>
              <a:ext cx="15" cy="9"/>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60000 65536"/>
                <a:gd name="T13" fmla="*/ 0 60000 65536"/>
                <a:gd name="T14" fmla="*/ 0 60000 65536"/>
                <a:gd name="T15" fmla="*/ 0 60000 65536"/>
                <a:gd name="T16" fmla="*/ 0 60000 65536"/>
                <a:gd name="T17" fmla="*/ 0 60000 65536"/>
                <a:gd name="T18" fmla="*/ 0 w 94"/>
                <a:gd name="T19" fmla="*/ 0 h 56"/>
                <a:gd name="T20" fmla="*/ 94 w 9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94" h="56">
                  <a:moveTo>
                    <a:pt x="45" y="56"/>
                  </a:moveTo>
                  <a:lnTo>
                    <a:pt x="0" y="30"/>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204" name="Freeform 177"/>
            <p:cNvSpPr>
              <a:spLocks/>
            </p:cNvSpPr>
            <p:nvPr/>
          </p:nvSpPr>
          <p:spPr bwMode="blackGray">
            <a:xfrm>
              <a:off x="3879" y="3617"/>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49" y="0"/>
                  </a:lnTo>
                  <a:lnTo>
                    <a:pt x="95" y="26"/>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205" name="Freeform 178"/>
            <p:cNvSpPr>
              <a:spLocks/>
            </p:cNvSpPr>
            <p:nvPr/>
          </p:nvSpPr>
          <p:spPr bwMode="blackGray">
            <a:xfrm>
              <a:off x="3935" y="3594"/>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29"/>
                  </a:lnTo>
                  <a:lnTo>
                    <a:pt x="50" y="0"/>
                  </a:lnTo>
                  <a:lnTo>
                    <a:pt x="95" y="26"/>
                  </a:lnTo>
                  <a:lnTo>
                    <a:pt x="46" y="5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206" name="Freeform 179"/>
            <p:cNvSpPr>
              <a:spLocks/>
            </p:cNvSpPr>
            <p:nvPr/>
          </p:nvSpPr>
          <p:spPr bwMode="blackGray">
            <a:xfrm>
              <a:off x="3924" y="3601"/>
              <a:ext cx="16" cy="10"/>
            </a:xfrm>
            <a:custGeom>
              <a:avLst/>
              <a:gdLst>
                <a:gd name="T0" fmla="*/ 0 w 94"/>
                <a:gd name="T1" fmla="*/ 0 h 56"/>
                <a:gd name="T2" fmla="*/ 0 w 94"/>
                <a:gd name="T3" fmla="*/ 0 h 56"/>
                <a:gd name="T4" fmla="*/ 0 w 94"/>
                <a:gd name="T5" fmla="*/ 0 h 56"/>
                <a:gd name="T6" fmla="*/ 0 w 94"/>
                <a:gd name="T7" fmla="*/ 0 h 56"/>
                <a:gd name="T8" fmla="*/ 0 w 94"/>
                <a:gd name="T9" fmla="*/ 0 h 56"/>
                <a:gd name="T10" fmla="*/ 0 w 94"/>
                <a:gd name="T11" fmla="*/ 0 h 56"/>
                <a:gd name="T12" fmla="*/ 0 w 94"/>
                <a:gd name="T13" fmla="*/ 0 h 56"/>
                <a:gd name="T14" fmla="*/ 0 60000 65536"/>
                <a:gd name="T15" fmla="*/ 0 60000 65536"/>
                <a:gd name="T16" fmla="*/ 0 60000 65536"/>
                <a:gd name="T17" fmla="*/ 0 60000 65536"/>
                <a:gd name="T18" fmla="*/ 0 60000 65536"/>
                <a:gd name="T19" fmla="*/ 0 60000 65536"/>
                <a:gd name="T20" fmla="*/ 0 60000 65536"/>
                <a:gd name="T21" fmla="*/ 0 w 94"/>
                <a:gd name="T22" fmla="*/ 0 h 56"/>
                <a:gd name="T23" fmla="*/ 94 w 9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6">
                  <a:moveTo>
                    <a:pt x="45" y="56"/>
                  </a:moveTo>
                  <a:lnTo>
                    <a:pt x="0" y="29"/>
                  </a:lnTo>
                  <a:lnTo>
                    <a:pt x="49" y="0"/>
                  </a:lnTo>
                  <a:lnTo>
                    <a:pt x="94" y="26"/>
                  </a:lnTo>
                  <a:lnTo>
                    <a:pt x="45" y="56"/>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207" name="Freeform 180"/>
            <p:cNvSpPr>
              <a:spLocks/>
            </p:cNvSpPr>
            <p:nvPr/>
          </p:nvSpPr>
          <p:spPr bwMode="blackGray">
            <a:xfrm>
              <a:off x="3913" y="3608"/>
              <a:ext cx="15" cy="10"/>
            </a:xfrm>
            <a:custGeom>
              <a:avLst/>
              <a:gdLst>
                <a:gd name="T0" fmla="*/ 0 w 93"/>
                <a:gd name="T1" fmla="*/ 0 h 57"/>
                <a:gd name="T2" fmla="*/ 0 w 93"/>
                <a:gd name="T3" fmla="*/ 0 h 57"/>
                <a:gd name="T4" fmla="*/ 0 w 93"/>
                <a:gd name="T5" fmla="*/ 0 h 57"/>
                <a:gd name="T6" fmla="*/ 0 w 93"/>
                <a:gd name="T7" fmla="*/ 0 h 57"/>
                <a:gd name="T8" fmla="*/ 0 w 93"/>
                <a:gd name="T9" fmla="*/ 0 h 57"/>
                <a:gd name="T10" fmla="*/ 0 w 93"/>
                <a:gd name="T11" fmla="*/ 0 h 57"/>
                <a:gd name="T12" fmla="*/ 0 w 93"/>
                <a:gd name="T13" fmla="*/ 0 h 57"/>
                <a:gd name="T14" fmla="*/ 0 60000 65536"/>
                <a:gd name="T15" fmla="*/ 0 60000 65536"/>
                <a:gd name="T16" fmla="*/ 0 60000 65536"/>
                <a:gd name="T17" fmla="*/ 0 60000 65536"/>
                <a:gd name="T18" fmla="*/ 0 60000 65536"/>
                <a:gd name="T19" fmla="*/ 0 60000 65536"/>
                <a:gd name="T20" fmla="*/ 0 60000 65536"/>
                <a:gd name="T21" fmla="*/ 0 w 93"/>
                <a:gd name="T22" fmla="*/ 0 h 57"/>
                <a:gd name="T23" fmla="*/ 93 w 93"/>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57">
                  <a:moveTo>
                    <a:pt x="45" y="57"/>
                  </a:moveTo>
                  <a:lnTo>
                    <a:pt x="0" y="30"/>
                  </a:lnTo>
                  <a:lnTo>
                    <a:pt x="48" y="0"/>
                  </a:lnTo>
                  <a:lnTo>
                    <a:pt x="93" y="2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208" name="Freeform 181"/>
            <p:cNvSpPr>
              <a:spLocks/>
            </p:cNvSpPr>
            <p:nvPr/>
          </p:nvSpPr>
          <p:spPr bwMode="blackGray">
            <a:xfrm>
              <a:off x="3901" y="3616"/>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29"/>
                  </a:lnTo>
                  <a:lnTo>
                    <a:pt x="50" y="0"/>
                  </a:lnTo>
                  <a:lnTo>
                    <a:pt x="95" y="26"/>
                  </a:lnTo>
                  <a:lnTo>
                    <a:pt x="46" y="57"/>
                  </a:lnTo>
                  <a:lnTo>
                    <a:pt x="45" y="57"/>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209" name="Freeform 182"/>
            <p:cNvSpPr>
              <a:spLocks/>
            </p:cNvSpPr>
            <p:nvPr/>
          </p:nvSpPr>
          <p:spPr bwMode="blackGray">
            <a:xfrm>
              <a:off x="3890" y="3623"/>
              <a:ext cx="16" cy="9"/>
            </a:xfrm>
            <a:custGeom>
              <a:avLst/>
              <a:gdLst>
                <a:gd name="T0" fmla="*/ 0 w 94"/>
                <a:gd name="T1" fmla="*/ 0 h 55"/>
                <a:gd name="T2" fmla="*/ 0 w 94"/>
                <a:gd name="T3" fmla="*/ 0 h 55"/>
                <a:gd name="T4" fmla="*/ 0 w 94"/>
                <a:gd name="T5" fmla="*/ 0 h 55"/>
                <a:gd name="T6" fmla="*/ 0 w 94"/>
                <a:gd name="T7" fmla="*/ 0 h 55"/>
                <a:gd name="T8" fmla="*/ 0 w 94"/>
                <a:gd name="T9" fmla="*/ 0 h 55"/>
                <a:gd name="T10" fmla="*/ 0 w 94"/>
                <a:gd name="T11" fmla="*/ 0 h 55"/>
                <a:gd name="T12" fmla="*/ 0 w 94"/>
                <a:gd name="T13" fmla="*/ 0 h 55"/>
                <a:gd name="T14" fmla="*/ 0 60000 65536"/>
                <a:gd name="T15" fmla="*/ 0 60000 65536"/>
                <a:gd name="T16" fmla="*/ 0 60000 65536"/>
                <a:gd name="T17" fmla="*/ 0 60000 65536"/>
                <a:gd name="T18" fmla="*/ 0 60000 65536"/>
                <a:gd name="T19" fmla="*/ 0 60000 65536"/>
                <a:gd name="T20" fmla="*/ 0 60000 65536"/>
                <a:gd name="T21" fmla="*/ 0 w 94"/>
                <a:gd name="T22" fmla="*/ 0 h 55"/>
                <a:gd name="T23" fmla="*/ 94 w 9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5">
                  <a:moveTo>
                    <a:pt x="45" y="55"/>
                  </a:moveTo>
                  <a:lnTo>
                    <a:pt x="0" y="29"/>
                  </a:lnTo>
                  <a:lnTo>
                    <a:pt x="49" y="0"/>
                  </a:lnTo>
                  <a:lnTo>
                    <a:pt x="94" y="26"/>
                  </a:lnTo>
                  <a:lnTo>
                    <a:pt x="45" y="55"/>
                  </a:lnTo>
                  <a:close/>
                </a:path>
              </a:pathLst>
            </a:custGeom>
            <a:solidFill>
              <a:srgbClr val="FFFFFF"/>
            </a:solidFill>
            <a:ln w="9525">
              <a:noFill/>
              <a:round/>
              <a:headEnd/>
              <a:tailEnd/>
            </a:ln>
          </p:spPr>
          <p:txBody>
            <a:bodyPr/>
            <a:lstStyle/>
            <a:p>
              <a:endParaRPr lang="en-US">
                <a:solidFill>
                  <a:schemeClr val="bg1">
                    <a:lumMod val="75000"/>
                  </a:schemeClr>
                </a:solidFill>
              </a:endParaRPr>
            </a:p>
          </p:txBody>
        </p:sp>
        <p:sp>
          <p:nvSpPr>
            <p:cNvPr id="210" name="Freeform 183"/>
            <p:cNvSpPr>
              <a:spLocks/>
            </p:cNvSpPr>
            <p:nvPr/>
          </p:nvSpPr>
          <p:spPr bwMode="blackGray">
            <a:xfrm>
              <a:off x="3945" y="3601"/>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31"/>
                  </a:lnTo>
                  <a:lnTo>
                    <a:pt x="48" y="0"/>
                  </a:lnTo>
                  <a:lnTo>
                    <a:pt x="95" y="2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211" name="Freeform 184"/>
            <p:cNvSpPr>
              <a:spLocks/>
            </p:cNvSpPr>
            <p:nvPr/>
          </p:nvSpPr>
          <p:spPr bwMode="blackGray">
            <a:xfrm>
              <a:off x="3934" y="3608"/>
              <a:ext cx="16" cy="9"/>
            </a:xfrm>
            <a:custGeom>
              <a:avLst/>
              <a:gdLst>
                <a:gd name="T0" fmla="*/ 0 w 96"/>
                <a:gd name="T1" fmla="*/ 0 h 58"/>
                <a:gd name="T2" fmla="*/ 0 w 96"/>
                <a:gd name="T3" fmla="*/ 0 h 58"/>
                <a:gd name="T4" fmla="*/ 0 w 96"/>
                <a:gd name="T5" fmla="*/ 0 h 58"/>
                <a:gd name="T6" fmla="*/ 0 w 96"/>
                <a:gd name="T7" fmla="*/ 0 h 58"/>
                <a:gd name="T8" fmla="*/ 0 w 96"/>
                <a:gd name="T9" fmla="*/ 0 h 58"/>
                <a:gd name="T10" fmla="*/ 0 w 96"/>
                <a:gd name="T11" fmla="*/ 0 h 58"/>
                <a:gd name="T12" fmla="*/ 0 w 96"/>
                <a:gd name="T13" fmla="*/ 0 h 58"/>
                <a:gd name="T14" fmla="*/ 0 60000 65536"/>
                <a:gd name="T15" fmla="*/ 0 60000 65536"/>
                <a:gd name="T16" fmla="*/ 0 60000 65536"/>
                <a:gd name="T17" fmla="*/ 0 60000 65536"/>
                <a:gd name="T18" fmla="*/ 0 60000 65536"/>
                <a:gd name="T19" fmla="*/ 0 60000 65536"/>
                <a:gd name="T20" fmla="*/ 0 60000 65536"/>
                <a:gd name="T21" fmla="*/ 0 w 96"/>
                <a:gd name="T22" fmla="*/ 0 h 58"/>
                <a:gd name="T23" fmla="*/ 96 w 9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58">
                  <a:moveTo>
                    <a:pt x="46" y="57"/>
                  </a:moveTo>
                  <a:lnTo>
                    <a:pt x="0" y="31"/>
                  </a:lnTo>
                  <a:lnTo>
                    <a:pt x="50" y="0"/>
                  </a:lnTo>
                  <a:lnTo>
                    <a:pt x="96" y="27"/>
                  </a:lnTo>
                  <a:lnTo>
                    <a:pt x="46" y="58"/>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212" name="Freeform 185"/>
            <p:cNvSpPr>
              <a:spLocks/>
            </p:cNvSpPr>
            <p:nvPr/>
          </p:nvSpPr>
          <p:spPr bwMode="blackGray">
            <a:xfrm>
              <a:off x="3923" y="3615"/>
              <a:ext cx="15" cy="9"/>
            </a:xfrm>
            <a:custGeom>
              <a:avLst/>
              <a:gdLst>
                <a:gd name="T0" fmla="*/ 0 w 94"/>
                <a:gd name="T1" fmla="*/ 0 h 57"/>
                <a:gd name="T2" fmla="*/ 0 w 94"/>
                <a:gd name="T3" fmla="*/ 0 h 57"/>
                <a:gd name="T4" fmla="*/ 0 w 94"/>
                <a:gd name="T5" fmla="*/ 0 h 57"/>
                <a:gd name="T6" fmla="*/ 0 w 94"/>
                <a:gd name="T7" fmla="*/ 0 h 57"/>
                <a:gd name="T8" fmla="*/ 0 w 94"/>
                <a:gd name="T9" fmla="*/ 0 h 57"/>
                <a:gd name="T10" fmla="*/ 0 w 94"/>
                <a:gd name="T11" fmla="*/ 0 h 57"/>
                <a:gd name="T12" fmla="*/ 0 w 94"/>
                <a:gd name="T13" fmla="*/ 0 h 57"/>
                <a:gd name="T14" fmla="*/ 0 60000 65536"/>
                <a:gd name="T15" fmla="*/ 0 60000 65536"/>
                <a:gd name="T16" fmla="*/ 0 60000 65536"/>
                <a:gd name="T17" fmla="*/ 0 60000 65536"/>
                <a:gd name="T18" fmla="*/ 0 60000 65536"/>
                <a:gd name="T19" fmla="*/ 0 60000 65536"/>
                <a:gd name="T20" fmla="*/ 0 60000 65536"/>
                <a:gd name="T21" fmla="*/ 0 w 94"/>
                <a:gd name="T22" fmla="*/ 0 h 57"/>
                <a:gd name="T23" fmla="*/ 94 w 94"/>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57">
                  <a:moveTo>
                    <a:pt x="45" y="57"/>
                  </a:moveTo>
                  <a:lnTo>
                    <a:pt x="0" y="31"/>
                  </a:lnTo>
                  <a:lnTo>
                    <a:pt x="49" y="0"/>
                  </a:lnTo>
                  <a:lnTo>
                    <a:pt x="94" y="26"/>
                  </a:lnTo>
                  <a:lnTo>
                    <a:pt x="46" y="57"/>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213" name="Freeform 186"/>
            <p:cNvSpPr>
              <a:spLocks/>
            </p:cNvSpPr>
            <p:nvPr/>
          </p:nvSpPr>
          <p:spPr bwMode="blackGray">
            <a:xfrm>
              <a:off x="3911" y="3622"/>
              <a:ext cx="16" cy="9"/>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5" y="57"/>
                  </a:moveTo>
                  <a:lnTo>
                    <a:pt x="0" y="29"/>
                  </a:lnTo>
                  <a:lnTo>
                    <a:pt x="48" y="0"/>
                  </a:lnTo>
                  <a:lnTo>
                    <a:pt x="95" y="26"/>
                  </a:lnTo>
                  <a:lnTo>
                    <a:pt x="45"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sp>
          <p:nvSpPr>
            <p:cNvPr id="214" name="Freeform 187"/>
            <p:cNvSpPr>
              <a:spLocks/>
            </p:cNvSpPr>
            <p:nvPr/>
          </p:nvSpPr>
          <p:spPr bwMode="blackGray">
            <a:xfrm>
              <a:off x="3900" y="3629"/>
              <a:ext cx="16" cy="10"/>
            </a:xfrm>
            <a:custGeom>
              <a:avLst/>
              <a:gdLst>
                <a:gd name="T0" fmla="*/ 0 w 95"/>
                <a:gd name="T1" fmla="*/ 0 h 57"/>
                <a:gd name="T2" fmla="*/ 0 w 95"/>
                <a:gd name="T3" fmla="*/ 0 h 57"/>
                <a:gd name="T4" fmla="*/ 0 w 95"/>
                <a:gd name="T5" fmla="*/ 0 h 57"/>
                <a:gd name="T6" fmla="*/ 0 w 95"/>
                <a:gd name="T7" fmla="*/ 0 h 57"/>
                <a:gd name="T8" fmla="*/ 0 w 95"/>
                <a:gd name="T9" fmla="*/ 0 h 57"/>
                <a:gd name="T10" fmla="*/ 0 w 95"/>
                <a:gd name="T11" fmla="*/ 0 h 57"/>
                <a:gd name="T12" fmla="*/ 0 w 95"/>
                <a:gd name="T13" fmla="*/ 0 h 57"/>
                <a:gd name="T14" fmla="*/ 0 60000 65536"/>
                <a:gd name="T15" fmla="*/ 0 60000 65536"/>
                <a:gd name="T16" fmla="*/ 0 60000 65536"/>
                <a:gd name="T17" fmla="*/ 0 60000 65536"/>
                <a:gd name="T18" fmla="*/ 0 60000 65536"/>
                <a:gd name="T19" fmla="*/ 0 60000 65536"/>
                <a:gd name="T20" fmla="*/ 0 60000 65536"/>
                <a:gd name="T21" fmla="*/ 0 w 95"/>
                <a:gd name="T22" fmla="*/ 0 h 57"/>
                <a:gd name="T23" fmla="*/ 95 w 95"/>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57">
                  <a:moveTo>
                    <a:pt x="46" y="57"/>
                  </a:moveTo>
                  <a:lnTo>
                    <a:pt x="0" y="31"/>
                  </a:lnTo>
                  <a:lnTo>
                    <a:pt x="50" y="0"/>
                  </a:lnTo>
                  <a:lnTo>
                    <a:pt x="95" y="26"/>
                  </a:lnTo>
                  <a:lnTo>
                    <a:pt x="46" y="57"/>
                  </a:lnTo>
                  <a:close/>
                </a:path>
              </a:pathLst>
            </a:custGeom>
            <a:solidFill>
              <a:srgbClr val="868D8D"/>
            </a:solidFill>
            <a:ln w="9525">
              <a:noFill/>
              <a:round/>
              <a:headEnd/>
              <a:tailEnd/>
            </a:ln>
          </p:spPr>
          <p:txBody>
            <a:bodyPr/>
            <a:lstStyle/>
            <a:p>
              <a:endParaRPr lang="en-US">
                <a:solidFill>
                  <a:schemeClr val="bg1">
                    <a:lumMod val="75000"/>
                  </a:schemeClr>
                </a:solidFill>
              </a:endParaRPr>
            </a:p>
          </p:txBody>
        </p:sp>
      </p:grpSp>
      <p:grpSp>
        <p:nvGrpSpPr>
          <p:cNvPr id="219" name="Group 203"/>
          <p:cNvGrpSpPr>
            <a:grpSpLocks/>
          </p:cNvGrpSpPr>
          <p:nvPr/>
        </p:nvGrpSpPr>
        <p:grpSpPr bwMode="auto">
          <a:xfrm rot="13049797" flipH="1">
            <a:off x="6260328" y="2247016"/>
            <a:ext cx="731838" cy="354013"/>
            <a:chOff x="451" y="1962"/>
            <a:chExt cx="885" cy="711"/>
          </a:xfrm>
          <a:scene3d>
            <a:camera prst="orthographicFront">
              <a:rot lat="0" lon="540000" rev="0"/>
            </a:camera>
            <a:lightRig rig="threePt" dir="t"/>
          </a:scene3d>
        </p:grpSpPr>
        <p:sp>
          <p:nvSpPr>
            <p:cNvPr id="220" name="Rectangle 204"/>
            <p:cNvSpPr>
              <a:spLocks noChangeArrowheads="1"/>
            </p:cNvSpPr>
            <p:nvPr/>
          </p:nvSpPr>
          <p:spPr bwMode="blackGray">
            <a:xfrm>
              <a:off x="451" y="1962"/>
              <a:ext cx="885" cy="711"/>
            </a:xfrm>
            <a:prstGeom prst="rect">
              <a:avLst/>
            </a:prstGeom>
            <a:noFill/>
            <a:ln w="9525">
              <a:noFill/>
              <a:miter lim="800000"/>
              <a:headEnd/>
              <a:tailEnd/>
            </a:ln>
          </p:spPr>
          <p:txBody>
            <a:bodyPr rot="10800000"/>
            <a:lstStyle/>
            <a:p>
              <a:pPr algn="ctr"/>
              <a:endParaRPr lang="pt-BR" altLang="pt-BR" sz="1800" i="1">
                <a:solidFill>
                  <a:schemeClr val="bg1">
                    <a:lumMod val="75000"/>
                  </a:schemeClr>
                </a:solidFill>
                <a:latin typeface="Calibri" pitchFamily="34" charset="0"/>
              </a:endParaRPr>
            </a:p>
          </p:txBody>
        </p:sp>
        <p:sp>
          <p:nvSpPr>
            <p:cNvPr id="221" name="Freeform 205"/>
            <p:cNvSpPr>
              <a:spLocks/>
            </p:cNvSpPr>
            <p:nvPr/>
          </p:nvSpPr>
          <p:spPr bwMode="blackGray">
            <a:xfrm>
              <a:off x="455" y="1966"/>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222" name="Freeform 206"/>
            <p:cNvSpPr>
              <a:spLocks/>
            </p:cNvSpPr>
            <p:nvPr/>
          </p:nvSpPr>
          <p:spPr bwMode="blackGray">
            <a:xfrm>
              <a:off x="501" y="2027"/>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solidFill>
                  <a:schemeClr val="bg1">
                    <a:lumMod val="75000"/>
                  </a:schemeClr>
                </a:solidFill>
              </a:endParaRPr>
            </a:p>
          </p:txBody>
        </p:sp>
      </p:grpSp>
      <p:sp>
        <p:nvSpPr>
          <p:cNvPr id="223" name="Text Box 14"/>
          <p:cNvSpPr txBox="1">
            <a:spLocks noChangeArrowheads="1"/>
          </p:cNvSpPr>
          <p:nvPr/>
        </p:nvSpPr>
        <p:spPr bwMode="blackGray">
          <a:xfrm>
            <a:off x="7524328" y="3573016"/>
            <a:ext cx="1397000" cy="366712"/>
          </a:xfrm>
          <a:prstGeom prst="rect">
            <a:avLst/>
          </a:prstGeom>
          <a:noFill/>
          <a:ln w="12700" cap="sq">
            <a:noFill/>
            <a:miter lim="800000"/>
            <a:headEnd type="none" w="sm" len="sm"/>
            <a:tailEnd type="none" w="sm" len="sm"/>
          </a:ln>
        </p:spPr>
        <p:txBody>
          <a:bodyPr wrap="none">
            <a:spAutoFit/>
          </a:bodyPr>
          <a:lstStyle/>
          <a:p>
            <a:pPr algn="r"/>
            <a:r>
              <a:rPr lang="pt-BR" altLang="pt-BR" sz="1800" i="1" dirty="0">
                <a:latin typeface="Calibri" pitchFamily="34" charset="0"/>
              </a:rPr>
              <a:t>Data </a:t>
            </a:r>
            <a:r>
              <a:rPr lang="pt-BR" altLang="pt-BR" sz="1800" i="1" dirty="0" err="1">
                <a:latin typeface="Calibri" pitchFamily="34" charset="0"/>
              </a:rPr>
              <a:t>Mining</a:t>
            </a:r>
            <a:endParaRPr lang="pt-BR" altLang="pt-BR" sz="1800" i="1" dirty="0">
              <a:latin typeface="Calibri" pitchFamily="34" charset="0"/>
            </a:endParaRPr>
          </a:p>
        </p:txBody>
      </p:sp>
      <p:sp>
        <p:nvSpPr>
          <p:cNvPr id="224" name="Text Box 15"/>
          <p:cNvSpPr txBox="1">
            <a:spLocks noChangeArrowheads="1"/>
          </p:cNvSpPr>
          <p:nvPr/>
        </p:nvSpPr>
        <p:spPr bwMode="blackGray">
          <a:xfrm>
            <a:off x="7164288" y="5733256"/>
            <a:ext cx="800100" cy="646112"/>
          </a:xfrm>
          <a:prstGeom prst="rect">
            <a:avLst/>
          </a:prstGeom>
          <a:noFill/>
          <a:ln w="12700" cap="sq">
            <a:noFill/>
            <a:miter lim="800000"/>
            <a:headEnd type="none" w="sm" len="sm"/>
            <a:tailEnd type="none" w="sm" len="sm"/>
          </a:ln>
        </p:spPr>
        <p:txBody>
          <a:bodyPr wrap="none">
            <a:spAutoFit/>
          </a:bodyPr>
          <a:lstStyle/>
          <a:p>
            <a:r>
              <a:rPr lang="pt-BR" altLang="pt-BR" sz="1800" i="1" dirty="0">
                <a:latin typeface="Calibri" pitchFamily="34" charset="0"/>
              </a:rPr>
              <a:t>OLAP </a:t>
            </a:r>
          </a:p>
          <a:p>
            <a:r>
              <a:rPr lang="pt-BR" altLang="pt-BR" sz="1800" i="1" dirty="0">
                <a:latin typeface="Calibri" pitchFamily="34" charset="0"/>
              </a:rPr>
              <a:t>Server</a:t>
            </a:r>
          </a:p>
        </p:txBody>
      </p:sp>
      <p:sp>
        <p:nvSpPr>
          <p:cNvPr id="225" name="Text Box 3"/>
          <p:cNvSpPr txBox="1">
            <a:spLocks noChangeArrowheads="1"/>
          </p:cNvSpPr>
          <p:nvPr/>
        </p:nvSpPr>
        <p:spPr bwMode="blackGray">
          <a:xfrm>
            <a:off x="467544" y="5229200"/>
            <a:ext cx="1652632" cy="369332"/>
          </a:xfrm>
          <a:prstGeom prst="rect">
            <a:avLst/>
          </a:prstGeom>
          <a:noFill/>
          <a:ln w="12700" cap="sq">
            <a:noFill/>
            <a:miter lim="800000"/>
            <a:headEnd type="none" w="sm" len="sm"/>
            <a:tailEnd type="none" w="sm" len="sm"/>
          </a:ln>
        </p:spPr>
        <p:txBody>
          <a:bodyPr wrap="none">
            <a:spAutoFit/>
          </a:bodyPr>
          <a:lstStyle/>
          <a:p>
            <a:r>
              <a:rPr lang="pt-BR" altLang="pt-BR" sz="1800" i="1" dirty="0">
                <a:latin typeface="Calibri" pitchFamily="34" charset="0"/>
              </a:rPr>
              <a:t>Fontes Externas</a:t>
            </a:r>
          </a:p>
        </p:txBody>
      </p:sp>
      <p:sp>
        <p:nvSpPr>
          <p:cNvPr id="226" name="AutoShape 7"/>
          <p:cNvSpPr>
            <a:spLocks noChangeArrowheads="1"/>
          </p:cNvSpPr>
          <p:nvPr/>
        </p:nvSpPr>
        <p:spPr bwMode="blackGray">
          <a:xfrm>
            <a:off x="827584" y="4725144"/>
            <a:ext cx="533400" cy="533400"/>
          </a:xfrm>
          <a:prstGeom prst="flowChartMagneticDisk">
            <a:avLst/>
          </a:prstGeom>
          <a:solidFill>
            <a:srgbClr val="FF3300"/>
          </a:solidFill>
          <a:ln w="12700" cap="sq">
            <a:solidFill>
              <a:schemeClr val="tx1"/>
            </a:solidFill>
            <a:round/>
            <a:headEnd type="none" w="sm" len="sm"/>
            <a:tailEnd type="none" w="sm" len="sm"/>
          </a:ln>
        </p:spPr>
        <p:txBody>
          <a:bodyPr wrap="none"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ctr">
              <a:defRPr/>
            </a:pPr>
            <a:endParaRPr lang="pt-BR" altLang="pt-BR" sz="1800" i="1">
              <a:solidFill>
                <a:schemeClr val="bg1">
                  <a:lumMod val="75000"/>
                </a:schemeClr>
              </a:solidFill>
              <a:latin typeface="Calibri" panose="020F0502020204030204" pitchFamily="34" charset="0"/>
            </a:endParaRPr>
          </a:p>
        </p:txBody>
      </p:sp>
      <p:grpSp>
        <p:nvGrpSpPr>
          <p:cNvPr id="227" name="Group 10"/>
          <p:cNvGrpSpPr>
            <a:grpSpLocks/>
          </p:cNvGrpSpPr>
          <p:nvPr/>
        </p:nvGrpSpPr>
        <p:grpSpPr bwMode="auto">
          <a:xfrm rot="-1002223">
            <a:off x="1505972" y="4133396"/>
            <a:ext cx="1019490" cy="861677"/>
            <a:chOff x="451" y="1962"/>
            <a:chExt cx="885" cy="711"/>
          </a:xfrm>
        </p:grpSpPr>
        <p:sp>
          <p:nvSpPr>
            <p:cNvPr id="228" name="Rectangle 11"/>
            <p:cNvSpPr>
              <a:spLocks noChangeArrowheads="1"/>
            </p:cNvSpPr>
            <p:nvPr/>
          </p:nvSpPr>
          <p:spPr bwMode="blackGray">
            <a:xfrm>
              <a:off x="451" y="1962"/>
              <a:ext cx="885" cy="711"/>
            </a:xfrm>
            <a:prstGeom prst="rect">
              <a:avLst/>
            </a:prstGeom>
            <a:noFill/>
            <a:ln w="9525">
              <a:noFill/>
              <a:miter lim="800000"/>
              <a:headEnd/>
              <a:tailEnd/>
            </a:ln>
          </p:spPr>
          <p:txBody>
            <a:bodyPr/>
            <a:lstStyle/>
            <a:p>
              <a:pPr algn="ctr"/>
              <a:endParaRPr lang="pt-BR" altLang="pt-BR" sz="1800" i="1">
                <a:solidFill>
                  <a:srgbClr val="000000"/>
                </a:solidFill>
                <a:latin typeface="Calibri" pitchFamily="34" charset="0"/>
              </a:endParaRPr>
            </a:p>
          </p:txBody>
        </p:sp>
        <p:sp>
          <p:nvSpPr>
            <p:cNvPr id="229" name="Freeform 12"/>
            <p:cNvSpPr>
              <a:spLocks/>
            </p:cNvSpPr>
            <p:nvPr/>
          </p:nvSpPr>
          <p:spPr bwMode="blackGray">
            <a:xfrm>
              <a:off x="455" y="1966"/>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p>
          </p:txBody>
        </p:sp>
        <p:sp>
          <p:nvSpPr>
            <p:cNvPr id="230" name="Freeform 13"/>
            <p:cNvSpPr>
              <a:spLocks/>
            </p:cNvSpPr>
            <p:nvPr/>
          </p:nvSpPr>
          <p:spPr bwMode="blackGray">
            <a:xfrm>
              <a:off x="501" y="2027"/>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p>
          </p:txBody>
        </p:sp>
      </p:grpSp>
      <p:sp>
        <p:nvSpPr>
          <p:cNvPr id="231" name="Retângulo de cantos arredondados 230"/>
          <p:cNvSpPr/>
          <p:nvPr/>
        </p:nvSpPr>
        <p:spPr>
          <a:xfrm>
            <a:off x="5076056" y="1340768"/>
            <a:ext cx="1152128" cy="4248472"/>
          </a:xfrm>
          <a:prstGeom prst="round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 Box 14"/>
          <p:cNvSpPr txBox="1">
            <a:spLocks noChangeArrowheads="1"/>
          </p:cNvSpPr>
          <p:nvPr/>
        </p:nvSpPr>
        <p:spPr bwMode="blackGray">
          <a:xfrm>
            <a:off x="6434797" y="1124744"/>
            <a:ext cx="2709203" cy="369332"/>
          </a:xfrm>
          <a:prstGeom prst="rect">
            <a:avLst/>
          </a:prstGeom>
          <a:noFill/>
          <a:ln w="12700" cap="sq">
            <a:noFill/>
            <a:miter lim="800000"/>
            <a:headEnd type="none" w="sm" len="sm"/>
            <a:tailEnd type="none" w="sm" len="sm"/>
          </a:ln>
        </p:spPr>
        <p:txBody>
          <a:bodyPr wrap="none">
            <a:spAutoFit/>
          </a:bodyPr>
          <a:lstStyle/>
          <a:p>
            <a:pPr algn="r"/>
            <a:r>
              <a:rPr lang="pt-BR" altLang="pt-BR" sz="1800" i="1" dirty="0">
                <a:latin typeface="Calibri" pitchFamily="34" charset="0"/>
              </a:rPr>
              <a:t>Barramento de Data </a:t>
            </a:r>
            <a:r>
              <a:rPr lang="pt-BR" altLang="pt-BR" sz="1800" i="1" dirty="0" err="1">
                <a:latin typeface="Calibri" pitchFamily="34" charset="0"/>
              </a:rPr>
              <a:t>Marts</a:t>
            </a:r>
            <a:endParaRPr lang="pt-BR" altLang="pt-BR" sz="1800" i="1" dirty="0">
              <a:latin typeface="Calibri" pitchFamily="34" charset="0"/>
            </a:endParaRPr>
          </a:p>
        </p:txBody>
      </p:sp>
      <p:grpSp>
        <p:nvGrpSpPr>
          <p:cNvPr id="233" name="Group 203"/>
          <p:cNvGrpSpPr>
            <a:grpSpLocks/>
          </p:cNvGrpSpPr>
          <p:nvPr/>
        </p:nvGrpSpPr>
        <p:grpSpPr bwMode="auto">
          <a:xfrm rot="13049797" flipH="1">
            <a:off x="5396233" y="5991433"/>
            <a:ext cx="731838" cy="354013"/>
            <a:chOff x="451" y="1962"/>
            <a:chExt cx="885" cy="711"/>
          </a:xfrm>
        </p:grpSpPr>
        <p:sp>
          <p:nvSpPr>
            <p:cNvPr id="234" name="Rectangle 204"/>
            <p:cNvSpPr>
              <a:spLocks noChangeArrowheads="1"/>
            </p:cNvSpPr>
            <p:nvPr/>
          </p:nvSpPr>
          <p:spPr bwMode="blackGray">
            <a:xfrm>
              <a:off x="451" y="1962"/>
              <a:ext cx="885" cy="711"/>
            </a:xfrm>
            <a:prstGeom prst="rect">
              <a:avLst/>
            </a:prstGeom>
            <a:noFill/>
            <a:ln w="9525">
              <a:noFill/>
              <a:miter lim="800000"/>
              <a:headEnd/>
              <a:tailEnd/>
            </a:ln>
          </p:spPr>
          <p:txBody>
            <a:bodyPr rot="10800000"/>
            <a:lstStyle/>
            <a:p>
              <a:pPr algn="ctr"/>
              <a:endParaRPr lang="pt-BR" altLang="pt-BR" sz="1800" i="1">
                <a:solidFill>
                  <a:schemeClr val="bg1">
                    <a:lumMod val="75000"/>
                  </a:schemeClr>
                </a:solidFill>
                <a:latin typeface="Calibri" pitchFamily="34" charset="0"/>
              </a:endParaRPr>
            </a:p>
          </p:txBody>
        </p:sp>
        <p:sp>
          <p:nvSpPr>
            <p:cNvPr id="235" name="Freeform 205"/>
            <p:cNvSpPr>
              <a:spLocks/>
            </p:cNvSpPr>
            <p:nvPr/>
          </p:nvSpPr>
          <p:spPr bwMode="blackGray">
            <a:xfrm>
              <a:off x="455" y="1966"/>
              <a:ext cx="877" cy="704"/>
            </a:xfrm>
            <a:custGeom>
              <a:avLst/>
              <a:gdLst>
                <a:gd name="T0" fmla="*/ 1 w 1754"/>
                <a:gd name="T1" fmla="*/ 0 h 1409"/>
                <a:gd name="T2" fmla="*/ 1 w 1754"/>
                <a:gd name="T3" fmla="*/ 0 h 1409"/>
                <a:gd name="T4" fmla="*/ 1 w 1754"/>
                <a:gd name="T5" fmla="*/ 0 h 1409"/>
                <a:gd name="T6" fmla="*/ 1 w 1754"/>
                <a:gd name="T7" fmla="*/ 0 h 1409"/>
                <a:gd name="T8" fmla="*/ 1 w 1754"/>
                <a:gd name="T9" fmla="*/ 0 h 1409"/>
                <a:gd name="T10" fmla="*/ 1 w 1754"/>
                <a:gd name="T11" fmla="*/ 0 h 1409"/>
                <a:gd name="T12" fmla="*/ 1 w 1754"/>
                <a:gd name="T13" fmla="*/ 0 h 1409"/>
                <a:gd name="T14" fmla="*/ 1 w 1754"/>
                <a:gd name="T15" fmla="*/ 0 h 1409"/>
                <a:gd name="T16" fmla="*/ 1 w 1754"/>
                <a:gd name="T17" fmla="*/ 0 h 1409"/>
                <a:gd name="T18" fmla="*/ 1 w 1754"/>
                <a:gd name="T19" fmla="*/ 0 h 1409"/>
                <a:gd name="T20" fmla="*/ 1 w 1754"/>
                <a:gd name="T21" fmla="*/ 0 h 1409"/>
                <a:gd name="T22" fmla="*/ 1 w 1754"/>
                <a:gd name="T23" fmla="*/ 0 h 1409"/>
                <a:gd name="T24" fmla="*/ 1 w 1754"/>
                <a:gd name="T25" fmla="*/ 0 h 1409"/>
                <a:gd name="T26" fmla="*/ 1 w 1754"/>
                <a:gd name="T27" fmla="*/ 0 h 1409"/>
                <a:gd name="T28" fmla="*/ 1 w 1754"/>
                <a:gd name="T29" fmla="*/ 0 h 1409"/>
                <a:gd name="T30" fmla="*/ 1 w 1754"/>
                <a:gd name="T31" fmla="*/ 0 h 1409"/>
                <a:gd name="T32" fmla="*/ 1 w 1754"/>
                <a:gd name="T33" fmla="*/ 0 h 1409"/>
                <a:gd name="T34" fmla="*/ 1 w 1754"/>
                <a:gd name="T35" fmla="*/ 0 h 1409"/>
                <a:gd name="T36" fmla="*/ 1 w 1754"/>
                <a:gd name="T37" fmla="*/ 0 h 1409"/>
                <a:gd name="T38" fmla="*/ 1 w 1754"/>
                <a:gd name="T39" fmla="*/ 0 h 1409"/>
                <a:gd name="T40" fmla="*/ 1 w 1754"/>
                <a:gd name="T41" fmla="*/ 0 h 1409"/>
                <a:gd name="T42" fmla="*/ 1 w 1754"/>
                <a:gd name="T43" fmla="*/ 0 h 1409"/>
                <a:gd name="T44" fmla="*/ 1 w 1754"/>
                <a:gd name="T45" fmla="*/ 0 h 1409"/>
                <a:gd name="T46" fmla="*/ 1 w 1754"/>
                <a:gd name="T47" fmla="*/ 0 h 1409"/>
                <a:gd name="T48" fmla="*/ 1 w 1754"/>
                <a:gd name="T49" fmla="*/ 0 h 1409"/>
                <a:gd name="T50" fmla="*/ 1 w 1754"/>
                <a:gd name="T51" fmla="*/ 0 h 1409"/>
                <a:gd name="T52" fmla="*/ 1 w 1754"/>
                <a:gd name="T53" fmla="*/ 0 h 1409"/>
                <a:gd name="T54" fmla="*/ 1 w 1754"/>
                <a:gd name="T55" fmla="*/ 0 h 1409"/>
                <a:gd name="T56" fmla="*/ 1 w 1754"/>
                <a:gd name="T57" fmla="*/ 0 h 1409"/>
                <a:gd name="T58" fmla="*/ 1 w 1754"/>
                <a:gd name="T59" fmla="*/ 0 h 1409"/>
                <a:gd name="T60" fmla="*/ 1 w 1754"/>
                <a:gd name="T61" fmla="*/ 0 h 1409"/>
                <a:gd name="T62" fmla="*/ 1 w 1754"/>
                <a:gd name="T63" fmla="*/ 0 h 1409"/>
                <a:gd name="T64" fmla="*/ 1 w 1754"/>
                <a:gd name="T65" fmla="*/ 0 h 1409"/>
                <a:gd name="T66" fmla="*/ 1 w 1754"/>
                <a:gd name="T67" fmla="*/ 0 h 1409"/>
                <a:gd name="T68" fmla="*/ 1 w 1754"/>
                <a:gd name="T69" fmla="*/ 0 h 1409"/>
                <a:gd name="T70" fmla="*/ 1 w 1754"/>
                <a:gd name="T71" fmla="*/ 0 h 1409"/>
                <a:gd name="T72" fmla="*/ 1 w 1754"/>
                <a:gd name="T73" fmla="*/ 0 h 1409"/>
                <a:gd name="T74" fmla="*/ 1 w 1754"/>
                <a:gd name="T75" fmla="*/ 0 h 1409"/>
                <a:gd name="T76" fmla="*/ 1 w 1754"/>
                <a:gd name="T77" fmla="*/ 0 h 1409"/>
                <a:gd name="T78" fmla="*/ 1 w 1754"/>
                <a:gd name="T79" fmla="*/ 0 h 1409"/>
                <a:gd name="T80" fmla="*/ 1 w 1754"/>
                <a:gd name="T81" fmla="*/ 0 h 1409"/>
                <a:gd name="T82" fmla="*/ 1 w 1754"/>
                <a:gd name="T83" fmla="*/ 0 h 1409"/>
                <a:gd name="T84" fmla="*/ 1 w 1754"/>
                <a:gd name="T85" fmla="*/ 0 h 1409"/>
                <a:gd name="T86" fmla="*/ 1 w 1754"/>
                <a:gd name="T87" fmla="*/ 0 h 1409"/>
                <a:gd name="T88" fmla="*/ 1 w 1754"/>
                <a:gd name="T89" fmla="*/ 0 h 1409"/>
                <a:gd name="T90" fmla="*/ 1 w 1754"/>
                <a:gd name="T91" fmla="*/ 0 h 1409"/>
                <a:gd name="T92" fmla="*/ 1 w 1754"/>
                <a:gd name="T93" fmla="*/ 0 h 1409"/>
                <a:gd name="T94" fmla="*/ 1 w 1754"/>
                <a:gd name="T95" fmla="*/ 0 h 1409"/>
                <a:gd name="T96" fmla="*/ 1 w 1754"/>
                <a:gd name="T97" fmla="*/ 0 h 1409"/>
                <a:gd name="T98" fmla="*/ 1 w 1754"/>
                <a:gd name="T99" fmla="*/ 0 h 1409"/>
                <a:gd name="T100" fmla="*/ 1 w 1754"/>
                <a:gd name="T101" fmla="*/ 0 h 1409"/>
                <a:gd name="T102" fmla="*/ 1 w 1754"/>
                <a:gd name="T103" fmla="*/ 0 h 1409"/>
                <a:gd name="T104" fmla="*/ 1 w 1754"/>
                <a:gd name="T105" fmla="*/ 0 h 1409"/>
                <a:gd name="T106" fmla="*/ 1 w 1754"/>
                <a:gd name="T107" fmla="*/ 0 h 14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54"/>
                <a:gd name="T163" fmla="*/ 0 h 1409"/>
                <a:gd name="T164" fmla="*/ 1754 w 1754"/>
                <a:gd name="T165" fmla="*/ 1409 h 14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54" h="1409">
                  <a:moveTo>
                    <a:pt x="14" y="936"/>
                  </a:moveTo>
                  <a:lnTo>
                    <a:pt x="3" y="915"/>
                  </a:lnTo>
                  <a:lnTo>
                    <a:pt x="0" y="896"/>
                  </a:lnTo>
                  <a:lnTo>
                    <a:pt x="83" y="774"/>
                  </a:lnTo>
                  <a:lnTo>
                    <a:pt x="97" y="756"/>
                  </a:lnTo>
                  <a:lnTo>
                    <a:pt x="127" y="720"/>
                  </a:lnTo>
                  <a:lnTo>
                    <a:pt x="158" y="685"/>
                  </a:lnTo>
                  <a:lnTo>
                    <a:pt x="189" y="652"/>
                  </a:lnTo>
                  <a:lnTo>
                    <a:pt x="222" y="619"/>
                  </a:lnTo>
                  <a:lnTo>
                    <a:pt x="257" y="588"/>
                  </a:lnTo>
                  <a:lnTo>
                    <a:pt x="293" y="560"/>
                  </a:lnTo>
                  <a:lnTo>
                    <a:pt x="331" y="531"/>
                  </a:lnTo>
                  <a:lnTo>
                    <a:pt x="373" y="504"/>
                  </a:lnTo>
                  <a:lnTo>
                    <a:pt x="414" y="480"/>
                  </a:lnTo>
                  <a:lnTo>
                    <a:pt x="459" y="456"/>
                  </a:lnTo>
                  <a:lnTo>
                    <a:pt x="506" y="435"/>
                  </a:lnTo>
                  <a:lnTo>
                    <a:pt x="556" y="416"/>
                  </a:lnTo>
                  <a:lnTo>
                    <a:pt x="607" y="398"/>
                  </a:lnTo>
                  <a:lnTo>
                    <a:pt x="663" y="382"/>
                  </a:lnTo>
                  <a:lnTo>
                    <a:pt x="722" y="369"/>
                  </a:lnTo>
                  <a:lnTo>
                    <a:pt x="783" y="358"/>
                  </a:lnTo>
                  <a:lnTo>
                    <a:pt x="820" y="348"/>
                  </a:lnTo>
                  <a:lnTo>
                    <a:pt x="846" y="344"/>
                  </a:lnTo>
                  <a:lnTo>
                    <a:pt x="936" y="350"/>
                  </a:lnTo>
                  <a:lnTo>
                    <a:pt x="968" y="352"/>
                  </a:lnTo>
                  <a:lnTo>
                    <a:pt x="1116" y="387"/>
                  </a:lnTo>
                  <a:lnTo>
                    <a:pt x="1130" y="391"/>
                  </a:lnTo>
                  <a:lnTo>
                    <a:pt x="1142" y="382"/>
                  </a:lnTo>
                  <a:lnTo>
                    <a:pt x="1071" y="100"/>
                  </a:lnTo>
                  <a:lnTo>
                    <a:pt x="1072" y="84"/>
                  </a:lnTo>
                  <a:lnTo>
                    <a:pt x="1062" y="53"/>
                  </a:lnTo>
                  <a:lnTo>
                    <a:pt x="1081" y="21"/>
                  </a:lnTo>
                  <a:lnTo>
                    <a:pt x="1085" y="7"/>
                  </a:lnTo>
                  <a:lnTo>
                    <a:pt x="1120" y="0"/>
                  </a:lnTo>
                  <a:lnTo>
                    <a:pt x="1143" y="23"/>
                  </a:lnTo>
                  <a:lnTo>
                    <a:pt x="1172" y="60"/>
                  </a:lnTo>
                  <a:lnTo>
                    <a:pt x="1200" y="97"/>
                  </a:lnTo>
                  <a:lnTo>
                    <a:pt x="1228" y="132"/>
                  </a:lnTo>
                  <a:lnTo>
                    <a:pt x="1258" y="166"/>
                  </a:lnTo>
                  <a:lnTo>
                    <a:pt x="1288" y="200"/>
                  </a:lnTo>
                  <a:lnTo>
                    <a:pt x="1319" y="233"/>
                  </a:lnTo>
                  <a:lnTo>
                    <a:pt x="1351" y="267"/>
                  </a:lnTo>
                  <a:lnTo>
                    <a:pt x="1382" y="298"/>
                  </a:lnTo>
                  <a:lnTo>
                    <a:pt x="1413" y="331"/>
                  </a:lnTo>
                  <a:lnTo>
                    <a:pt x="1446" y="362"/>
                  </a:lnTo>
                  <a:lnTo>
                    <a:pt x="1479" y="394"/>
                  </a:lnTo>
                  <a:lnTo>
                    <a:pt x="1511" y="425"/>
                  </a:lnTo>
                  <a:lnTo>
                    <a:pt x="1544" y="456"/>
                  </a:lnTo>
                  <a:lnTo>
                    <a:pt x="1577" y="487"/>
                  </a:lnTo>
                  <a:lnTo>
                    <a:pt x="1609" y="517"/>
                  </a:lnTo>
                  <a:lnTo>
                    <a:pt x="1642" y="548"/>
                  </a:lnTo>
                  <a:lnTo>
                    <a:pt x="1754" y="648"/>
                  </a:lnTo>
                  <a:lnTo>
                    <a:pt x="1749" y="672"/>
                  </a:lnTo>
                  <a:lnTo>
                    <a:pt x="1705" y="691"/>
                  </a:lnTo>
                  <a:lnTo>
                    <a:pt x="1548" y="726"/>
                  </a:lnTo>
                  <a:lnTo>
                    <a:pt x="1524" y="732"/>
                  </a:lnTo>
                  <a:lnTo>
                    <a:pt x="1501" y="739"/>
                  </a:lnTo>
                  <a:lnTo>
                    <a:pt x="1477" y="747"/>
                  </a:lnTo>
                  <a:lnTo>
                    <a:pt x="1454" y="756"/>
                  </a:lnTo>
                  <a:lnTo>
                    <a:pt x="1430" y="764"/>
                  </a:lnTo>
                  <a:lnTo>
                    <a:pt x="1408" y="774"/>
                  </a:lnTo>
                  <a:lnTo>
                    <a:pt x="1385" y="784"/>
                  </a:lnTo>
                  <a:lnTo>
                    <a:pt x="1362" y="794"/>
                  </a:lnTo>
                  <a:lnTo>
                    <a:pt x="1339" y="806"/>
                  </a:lnTo>
                  <a:lnTo>
                    <a:pt x="1317" y="817"/>
                  </a:lnTo>
                  <a:lnTo>
                    <a:pt x="1295" y="827"/>
                  </a:lnTo>
                  <a:lnTo>
                    <a:pt x="1274" y="838"/>
                  </a:lnTo>
                  <a:lnTo>
                    <a:pt x="1251" y="850"/>
                  </a:lnTo>
                  <a:lnTo>
                    <a:pt x="1231" y="861"/>
                  </a:lnTo>
                  <a:lnTo>
                    <a:pt x="1210" y="872"/>
                  </a:lnTo>
                  <a:lnTo>
                    <a:pt x="1190" y="882"/>
                  </a:lnTo>
                  <a:lnTo>
                    <a:pt x="991" y="1026"/>
                  </a:lnTo>
                  <a:lnTo>
                    <a:pt x="978" y="1021"/>
                  </a:lnTo>
                  <a:lnTo>
                    <a:pt x="950" y="959"/>
                  </a:lnTo>
                  <a:lnTo>
                    <a:pt x="963" y="921"/>
                  </a:lnTo>
                  <a:lnTo>
                    <a:pt x="973" y="901"/>
                  </a:lnTo>
                  <a:lnTo>
                    <a:pt x="1093" y="624"/>
                  </a:lnTo>
                  <a:lnTo>
                    <a:pt x="1075" y="619"/>
                  </a:lnTo>
                  <a:lnTo>
                    <a:pt x="1061" y="615"/>
                  </a:lnTo>
                  <a:lnTo>
                    <a:pt x="1025" y="617"/>
                  </a:lnTo>
                  <a:lnTo>
                    <a:pt x="992" y="627"/>
                  </a:lnTo>
                  <a:lnTo>
                    <a:pt x="960" y="638"/>
                  </a:lnTo>
                  <a:lnTo>
                    <a:pt x="928" y="651"/>
                  </a:lnTo>
                  <a:lnTo>
                    <a:pt x="899" y="665"/>
                  </a:lnTo>
                  <a:lnTo>
                    <a:pt x="869" y="681"/>
                  </a:lnTo>
                  <a:lnTo>
                    <a:pt x="842" y="699"/>
                  </a:lnTo>
                  <a:lnTo>
                    <a:pt x="815" y="719"/>
                  </a:lnTo>
                  <a:lnTo>
                    <a:pt x="791" y="739"/>
                  </a:lnTo>
                  <a:lnTo>
                    <a:pt x="766" y="762"/>
                  </a:lnTo>
                  <a:lnTo>
                    <a:pt x="744" y="784"/>
                  </a:lnTo>
                  <a:lnTo>
                    <a:pt x="724" y="810"/>
                  </a:lnTo>
                  <a:lnTo>
                    <a:pt x="705" y="835"/>
                  </a:lnTo>
                  <a:lnTo>
                    <a:pt x="687" y="862"/>
                  </a:lnTo>
                  <a:lnTo>
                    <a:pt x="671" y="891"/>
                  </a:lnTo>
                  <a:lnTo>
                    <a:pt x="658" y="919"/>
                  </a:lnTo>
                  <a:lnTo>
                    <a:pt x="646" y="949"/>
                  </a:lnTo>
                  <a:lnTo>
                    <a:pt x="624" y="1031"/>
                  </a:lnTo>
                  <a:lnTo>
                    <a:pt x="616" y="1127"/>
                  </a:lnTo>
                  <a:lnTo>
                    <a:pt x="623" y="1226"/>
                  </a:lnTo>
                  <a:lnTo>
                    <a:pt x="646" y="1321"/>
                  </a:lnTo>
                  <a:lnTo>
                    <a:pt x="667" y="1361"/>
                  </a:lnTo>
                  <a:lnTo>
                    <a:pt x="664" y="1381"/>
                  </a:lnTo>
                  <a:lnTo>
                    <a:pt x="624" y="1409"/>
                  </a:lnTo>
                  <a:lnTo>
                    <a:pt x="613" y="1401"/>
                  </a:lnTo>
                  <a:lnTo>
                    <a:pt x="417" y="1219"/>
                  </a:lnTo>
                  <a:lnTo>
                    <a:pt x="302" y="1135"/>
                  </a:lnTo>
                  <a:lnTo>
                    <a:pt x="174" y="1047"/>
                  </a:lnTo>
                  <a:lnTo>
                    <a:pt x="19" y="945"/>
                  </a:lnTo>
                  <a:lnTo>
                    <a:pt x="14" y="936"/>
                  </a:lnTo>
                  <a:close/>
                </a:path>
              </a:pathLst>
            </a:custGeom>
            <a:solidFill>
              <a:srgbClr val="000000"/>
            </a:solidFill>
            <a:ln w="9525">
              <a:noFill/>
              <a:round/>
              <a:headEnd/>
              <a:tailEnd/>
            </a:ln>
          </p:spPr>
          <p:txBody>
            <a:bodyPr/>
            <a:lstStyle/>
            <a:p>
              <a:endParaRPr lang="en-US">
                <a:solidFill>
                  <a:schemeClr val="bg1">
                    <a:lumMod val="75000"/>
                  </a:schemeClr>
                </a:solidFill>
              </a:endParaRPr>
            </a:p>
          </p:txBody>
        </p:sp>
        <p:sp>
          <p:nvSpPr>
            <p:cNvPr id="236" name="Freeform 206"/>
            <p:cNvSpPr>
              <a:spLocks/>
            </p:cNvSpPr>
            <p:nvPr/>
          </p:nvSpPr>
          <p:spPr bwMode="blackGray">
            <a:xfrm>
              <a:off x="501" y="2027"/>
              <a:ext cx="772" cy="569"/>
            </a:xfrm>
            <a:custGeom>
              <a:avLst/>
              <a:gdLst>
                <a:gd name="T0" fmla="*/ 1 w 1544"/>
                <a:gd name="T1" fmla="*/ 1 h 1136"/>
                <a:gd name="T2" fmla="*/ 1 w 1544"/>
                <a:gd name="T3" fmla="*/ 1 h 1136"/>
                <a:gd name="T4" fmla="*/ 1 w 1544"/>
                <a:gd name="T5" fmla="*/ 1 h 1136"/>
                <a:gd name="T6" fmla="*/ 1 w 1544"/>
                <a:gd name="T7" fmla="*/ 1 h 1136"/>
                <a:gd name="T8" fmla="*/ 1 w 1544"/>
                <a:gd name="T9" fmla="*/ 1 h 1136"/>
                <a:gd name="T10" fmla="*/ 1 w 1544"/>
                <a:gd name="T11" fmla="*/ 1 h 1136"/>
                <a:gd name="T12" fmla="*/ 1 w 1544"/>
                <a:gd name="T13" fmla="*/ 1 h 1136"/>
                <a:gd name="T14" fmla="*/ 1 w 1544"/>
                <a:gd name="T15" fmla="*/ 1 h 1136"/>
                <a:gd name="T16" fmla="*/ 1 w 1544"/>
                <a:gd name="T17" fmla="*/ 1 h 1136"/>
                <a:gd name="T18" fmla="*/ 1 w 1544"/>
                <a:gd name="T19" fmla="*/ 1 h 1136"/>
                <a:gd name="T20" fmla="*/ 1 w 1544"/>
                <a:gd name="T21" fmla="*/ 1 h 1136"/>
                <a:gd name="T22" fmla="*/ 1 w 1544"/>
                <a:gd name="T23" fmla="*/ 1 h 1136"/>
                <a:gd name="T24" fmla="*/ 1 w 1544"/>
                <a:gd name="T25" fmla="*/ 1 h 1136"/>
                <a:gd name="T26" fmla="*/ 1 w 1544"/>
                <a:gd name="T27" fmla="*/ 1 h 1136"/>
                <a:gd name="T28" fmla="*/ 1 w 1544"/>
                <a:gd name="T29" fmla="*/ 1 h 1136"/>
                <a:gd name="T30" fmla="*/ 1 w 1544"/>
                <a:gd name="T31" fmla="*/ 1 h 1136"/>
                <a:gd name="T32" fmla="*/ 1 w 1544"/>
                <a:gd name="T33" fmla="*/ 1 h 1136"/>
                <a:gd name="T34" fmla="*/ 1 w 1544"/>
                <a:gd name="T35" fmla="*/ 1 h 1136"/>
                <a:gd name="T36" fmla="*/ 1 w 1544"/>
                <a:gd name="T37" fmla="*/ 1 h 1136"/>
                <a:gd name="T38" fmla="*/ 1 w 1544"/>
                <a:gd name="T39" fmla="*/ 1 h 1136"/>
                <a:gd name="T40" fmla="*/ 1 w 1544"/>
                <a:gd name="T41" fmla="*/ 1 h 1136"/>
                <a:gd name="T42" fmla="*/ 1 w 1544"/>
                <a:gd name="T43" fmla="*/ 1 h 1136"/>
                <a:gd name="T44" fmla="*/ 1 w 1544"/>
                <a:gd name="T45" fmla="*/ 1 h 1136"/>
                <a:gd name="T46" fmla="*/ 1 w 1544"/>
                <a:gd name="T47" fmla="*/ 1 h 1136"/>
                <a:gd name="T48" fmla="*/ 1 w 1544"/>
                <a:gd name="T49" fmla="*/ 1 h 1136"/>
                <a:gd name="T50" fmla="*/ 1 w 1544"/>
                <a:gd name="T51" fmla="*/ 1 h 1136"/>
                <a:gd name="T52" fmla="*/ 1 w 1544"/>
                <a:gd name="T53" fmla="*/ 1 h 1136"/>
                <a:gd name="T54" fmla="*/ 1 w 1544"/>
                <a:gd name="T55" fmla="*/ 1 h 1136"/>
                <a:gd name="T56" fmla="*/ 1 w 1544"/>
                <a:gd name="T57" fmla="*/ 1 h 1136"/>
                <a:gd name="T58" fmla="*/ 1 w 1544"/>
                <a:gd name="T59" fmla="*/ 1 h 1136"/>
                <a:gd name="T60" fmla="*/ 1 w 1544"/>
                <a:gd name="T61" fmla="*/ 1 h 1136"/>
                <a:gd name="T62" fmla="*/ 1 w 1544"/>
                <a:gd name="T63" fmla="*/ 1 h 1136"/>
                <a:gd name="T64" fmla="*/ 1 w 1544"/>
                <a:gd name="T65" fmla="*/ 1 h 1136"/>
                <a:gd name="T66" fmla="*/ 1 w 1544"/>
                <a:gd name="T67" fmla="*/ 1 h 1136"/>
                <a:gd name="T68" fmla="*/ 1 w 1544"/>
                <a:gd name="T69" fmla="*/ 1 h 1136"/>
                <a:gd name="T70" fmla="*/ 1 w 1544"/>
                <a:gd name="T71" fmla="*/ 1 h 1136"/>
                <a:gd name="T72" fmla="*/ 1 w 1544"/>
                <a:gd name="T73" fmla="*/ 1 h 1136"/>
                <a:gd name="T74" fmla="*/ 1 w 1544"/>
                <a:gd name="T75" fmla="*/ 1 h 1136"/>
                <a:gd name="T76" fmla="*/ 1 w 1544"/>
                <a:gd name="T77" fmla="*/ 1 h 1136"/>
                <a:gd name="T78" fmla="*/ 1 w 1544"/>
                <a:gd name="T79" fmla="*/ 1 h 1136"/>
                <a:gd name="T80" fmla="*/ 1 w 1544"/>
                <a:gd name="T81" fmla="*/ 1 h 1136"/>
                <a:gd name="T82" fmla="*/ 1 w 1544"/>
                <a:gd name="T83" fmla="*/ 1 h 1136"/>
                <a:gd name="T84" fmla="*/ 1 w 1544"/>
                <a:gd name="T85" fmla="*/ 1 h 1136"/>
                <a:gd name="T86" fmla="*/ 1 w 1544"/>
                <a:gd name="T87" fmla="*/ 1 h 1136"/>
                <a:gd name="T88" fmla="*/ 1 w 1544"/>
                <a:gd name="T89" fmla="*/ 1 h 1136"/>
                <a:gd name="T90" fmla="*/ 1 w 1544"/>
                <a:gd name="T91" fmla="*/ 1 h 1136"/>
                <a:gd name="T92" fmla="*/ 1 w 1544"/>
                <a:gd name="T93" fmla="*/ 1 h 1136"/>
                <a:gd name="T94" fmla="*/ 1 w 1544"/>
                <a:gd name="T95" fmla="*/ 1 h 1136"/>
                <a:gd name="T96" fmla="*/ 1 w 1544"/>
                <a:gd name="T97" fmla="*/ 1 h 1136"/>
                <a:gd name="T98" fmla="*/ 1 w 1544"/>
                <a:gd name="T99" fmla="*/ 1 h 1136"/>
                <a:gd name="T100" fmla="*/ 1 w 1544"/>
                <a:gd name="T101" fmla="*/ 1 h 1136"/>
                <a:gd name="T102" fmla="*/ 1 w 1544"/>
                <a:gd name="T103" fmla="*/ 1 h 1136"/>
                <a:gd name="T104" fmla="*/ 1 w 1544"/>
                <a:gd name="T105" fmla="*/ 1 h 1136"/>
                <a:gd name="T106" fmla="*/ 1 w 1544"/>
                <a:gd name="T107" fmla="*/ 1 h 1136"/>
                <a:gd name="T108" fmla="*/ 1 w 1544"/>
                <a:gd name="T109" fmla="*/ 1 h 1136"/>
                <a:gd name="T110" fmla="*/ 1 w 1544"/>
                <a:gd name="T111" fmla="*/ 1 h 1136"/>
                <a:gd name="T112" fmla="*/ 1 w 1544"/>
                <a:gd name="T113" fmla="*/ 1 h 1136"/>
                <a:gd name="T114" fmla="*/ 1 w 1544"/>
                <a:gd name="T115" fmla="*/ 1 h 1136"/>
                <a:gd name="T116" fmla="*/ 1 w 1544"/>
                <a:gd name="T117" fmla="*/ 1 h 1136"/>
                <a:gd name="T118" fmla="*/ 1 w 1544"/>
                <a:gd name="T119" fmla="*/ 1 h 1136"/>
                <a:gd name="T120" fmla="*/ 0 w 1544"/>
                <a:gd name="T121" fmla="*/ 1 h 1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4"/>
                <a:gd name="T184" fmla="*/ 0 h 1136"/>
                <a:gd name="T185" fmla="*/ 1544 w 1544"/>
                <a:gd name="T186" fmla="*/ 1136 h 1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4" h="1136">
                  <a:moveTo>
                    <a:pt x="0" y="787"/>
                  </a:moveTo>
                  <a:lnTo>
                    <a:pt x="61" y="677"/>
                  </a:lnTo>
                  <a:lnTo>
                    <a:pt x="111" y="628"/>
                  </a:lnTo>
                  <a:lnTo>
                    <a:pt x="135" y="598"/>
                  </a:lnTo>
                  <a:lnTo>
                    <a:pt x="161" y="571"/>
                  </a:lnTo>
                  <a:lnTo>
                    <a:pt x="188" y="544"/>
                  </a:lnTo>
                  <a:lnTo>
                    <a:pt x="216" y="517"/>
                  </a:lnTo>
                  <a:lnTo>
                    <a:pt x="246" y="493"/>
                  </a:lnTo>
                  <a:lnTo>
                    <a:pt x="277" y="468"/>
                  </a:lnTo>
                  <a:lnTo>
                    <a:pt x="311" y="447"/>
                  </a:lnTo>
                  <a:lnTo>
                    <a:pt x="345" y="426"/>
                  </a:lnTo>
                  <a:lnTo>
                    <a:pt x="382" y="406"/>
                  </a:lnTo>
                  <a:lnTo>
                    <a:pt x="419" y="388"/>
                  </a:lnTo>
                  <a:lnTo>
                    <a:pt x="458" y="370"/>
                  </a:lnTo>
                  <a:lnTo>
                    <a:pt x="499" y="355"/>
                  </a:lnTo>
                  <a:lnTo>
                    <a:pt x="540" y="341"/>
                  </a:lnTo>
                  <a:lnTo>
                    <a:pt x="584" y="326"/>
                  </a:lnTo>
                  <a:lnTo>
                    <a:pt x="628" y="315"/>
                  </a:lnTo>
                  <a:lnTo>
                    <a:pt x="675" y="305"/>
                  </a:lnTo>
                  <a:lnTo>
                    <a:pt x="692" y="307"/>
                  </a:lnTo>
                  <a:lnTo>
                    <a:pt x="715" y="304"/>
                  </a:lnTo>
                  <a:lnTo>
                    <a:pt x="736" y="301"/>
                  </a:lnTo>
                  <a:lnTo>
                    <a:pt x="759" y="299"/>
                  </a:lnTo>
                  <a:lnTo>
                    <a:pt x="780" y="298"/>
                  </a:lnTo>
                  <a:lnTo>
                    <a:pt x="802" y="298"/>
                  </a:lnTo>
                  <a:lnTo>
                    <a:pt x="825" y="298"/>
                  </a:lnTo>
                  <a:lnTo>
                    <a:pt x="846" y="298"/>
                  </a:lnTo>
                  <a:lnTo>
                    <a:pt x="867" y="299"/>
                  </a:lnTo>
                  <a:lnTo>
                    <a:pt x="887" y="301"/>
                  </a:lnTo>
                  <a:lnTo>
                    <a:pt x="908" y="304"/>
                  </a:lnTo>
                  <a:lnTo>
                    <a:pt x="928" y="307"/>
                  </a:lnTo>
                  <a:lnTo>
                    <a:pt x="948" y="309"/>
                  </a:lnTo>
                  <a:lnTo>
                    <a:pt x="968" y="314"/>
                  </a:lnTo>
                  <a:lnTo>
                    <a:pt x="988" y="316"/>
                  </a:lnTo>
                  <a:lnTo>
                    <a:pt x="1006" y="322"/>
                  </a:lnTo>
                  <a:lnTo>
                    <a:pt x="1025" y="326"/>
                  </a:lnTo>
                  <a:lnTo>
                    <a:pt x="1097" y="366"/>
                  </a:lnTo>
                  <a:lnTo>
                    <a:pt x="1119" y="355"/>
                  </a:lnTo>
                  <a:lnTo>
                    <a:pt x="1115" y="315"/>
                  </a:lnTo>
                  <a:lnTo>
                    <a:pt x="1109" y="274"/>
                  </a:lnTo>
                  <a:lnTo>
                    <a:pt x="1100" y="233"/>
                  </a:lnTo>
                  <a:lnTo>
                    <a:pt x="1090" y="190"/>
                  </a:lnTo>
                  <a:lnTo>
                    <a:pt x="1079" y="149"/>
                  </a:lnTo>
                  <a:lnTo>
                    <a:pt x="1069" y="106"/>
                  </a:lnTo>
                  <a:lnTo>
                    <a:pt x="1059" y="66"/>
                  </a:lnTo>
                  <a:lnTo>
                    <a:pt x="1049" y="27"/>
                  </a:lnTo>
                  <a:lnTo>
                    <a:pt x="1052" y="0"/>
                  </a:lnTo>
                  <a:lnTo>
                    <a:pt x="1076" y="27"/>
                  </a:lnTo>
                  <a:lnTo>
                    <a:pt x="1099" y="54"/>
                  </a:lnTo>
                  <a:lnTo>
                    <a:pt x="1123" y="81"/>
                  </a:lnTo>
                  <a:lnTo>
                    <a:pt x="1147" y="106"/>
                  </a:lnTo>
                  <a:lnTo>
                    <a:pt x="1173" y="133"/>
                  </a:lnTo>
                  <a:lnTo>
                    <a:pt x="1197" y="159"/>
                  </a:lnTo>
                  <a:lnTo>
                    <a:pt x="1223" y="186"/>
                  </a:lnTo>
                  <a:lnTo>
                    <a:pt x="1247" y="211"/>
                  </a:lnTo>
                  <a:lnTo>
                    <a:pt x="1272" y="237"/>
                  </a:lnTo>
                  <a:lnTo>
                    <a:pt x="1298" y="263"/>
                  </a:lnTo>
                  <a:lnTo>
                    <a:pt x="1324" y="288"/>
                  </a:lnTo>
                  <a:lnTo>
                    <a:pt x="1349" y="312"/>
                  </a:lnTo>
                  <a:lnTo>
                    <a:pt x="1375" y="338"/>
                  </a:lnTo>
                  <a:lnTo>
                    <a:pt x="1400" y="362"/>
                  </a:lnTo>
                  <a:lnTo>
                    <a:pt x="1427" y="386"/>
                  </a:lnTo>
                  <a:lnTo>
                    <a:pt x="1453" y="410"/>
                  </a:lnTo>
                  <a:lnTo>
                    <a:pt x="1538" y="481"/>
                  </a:lnTo>
                  <a:lnTo>
                    <a:pt x="1544" y="497"/>
                  </a:lnTo>
                  <a:lnTo>
                    <a:pt x="1503" y="518"/>
                  </a:lnTo>
                  <a:lnTo>
                    <a:pt x="1471" y="525"/>
                  </a:lnTo>
                  <a:lnTo>
                    <a:pt x="1439" y="532"/>
                  </a:lnTo>
                  <a:lnTo>
                    <a:pt x="1406" y="541"/>
                  </a:lnTo>
                  <a:lnTo>
                    <a:pt x="1375" y="551"/>
                  </a:lnTo>
                  <a:lnTo>
                    <a:pt x="1342" y="562"/>
                  </a:lnTo>
                  <a:lnTo>
                    <a:pt x="1309" y="574"/>
                  </a:lnTo>
                  <a:lnTo>
                    <a:pt x="1278" y="586"/>
                  </a:lnTo>
                  <a:lnTo>
                    <a:pt x="1247" y="599"/>
                  </a:lnTo>
                  <a:lnTo>
                    <a:pt x="1215" y="612"/>
                  </a:lnTo>
                  <a:lnTo>
                    <a:pt x="1184" y="628"/>
                  </a:lnTo>
                  <a:lnTo>
                    <a:pt x="1154" y="642"/>
                  </a:lnTo>
                  <a:lnTo>
                    <a:pt x="1124" y="657"/>
                  </a:lnTo>
                  <a:lnTo>
                    <a:pt x="1096" y="673"/>
                  </a:lnTo>
                  <a:lnTo>
                    <a:pt x="1068" y="689"/>
                  </a:lnTo>
                  <a:lnTo>
                    <a:pt x="1041" y="704"/>
                  </a:lnTo>
                  <a:lnTo>
                    <a:pt x="1015" y="720"/>
                  </a:lnTo>
                  <a:lnTo>
                    <a:pt x="984" y="747"/>
                  </a:lnTo>
                  <a:lnTo>
                    <a:pt x="1103" y="481"/>
                  </a:lnTo>
                  <a:lnTo>
                    <a:pt x="1105" y="470"/>
                  </a:lnTo>
                  <a:lnTo>
                    <a:pt x="1086" y="433"/>
                  </a:lnTo>
                  <a:lnTo>
                    <a:pt x="1059" y="423"/>
                  </a:lnTo>
                  <a:lnTo>
                    <a:pt x="1012" y="420"/>
                  </a:lnTo>
                  <a:lnTo>
                    <a:pt x="968" y="420"/>
                  </a:lnTo>
                  <a:lnTo>
                    <a:pt x="925" y="424"/>
                  </a:lnTo>
                  <a:lnTo>
                    <a:pt x="884" y="432"/>
                  </a:lnTo>
                  <a:lnTo>
                    <a:pt x="846" y="443"/>
                  </a:lnTo>
                  <a:lnTo>
                    <a:pt x="807" y="456"/>
                  </a:lnTo>
                  <a:lnTo>
                    <a:pt x="772" y="471"/>
                  </a:lnTo>
                  <a:lnTo>
                    <a:pt x="739" y="488"/>
                  </a:lnTo>
                  <a:lnTo>
                    <a:pt x="707" y="508"/>
                  </a:lnTo>
                  <a:lnTo>
                    <a:pt x="675" y="530"/>
                  </a:lnTo>
                  <a:lnTo>
                    <a:pt x="647" y="552"/>
                  </a:lnTo>
                  <a:lnTo>
                    <a:pt x="620" y="576"/>
                  </a:lnTo>
                  <a:lnTo>
                    <a:pt x="594" y="602"/>
                  </a:lnTo>
                  <a:lnTo>
                    <a:pt x="571" y="628"/>
                  </a:lnTo>
                  <a:lnTo>
                    <a:pt x="549" y="653"/>
                  </a:lnTo>
                  <a:lnTo>
                    <a:pt x="529" y="680"/>
                  </a:lnTo>
                  <a:lnTo>
                    <a:pt x="515" y="709"/>
                  </a:lnTo>
                  <a:lnTo>
                    <a:pt x="502" y="736"/>
                  </a:lnTo>
                  <a:lnTo>
                    <a:pt x="489" y="765"/>
                  </a:lnTo>
                  <a:lnTo>
                    <a:pt x="479" y="794"/>
                  </a:lnTo>
                  <a:lnTo>
                    <a:pt x="471" y="825"/>
                  </a:lnTo>
                  <a:lnTo>
                    <a:pt x="463" y="856"/>
                  </a:lnTo>
                  <a:lnTo>
                    <a:pt x="458" y="890"/>
                  </a:lnTo>
                  <a:lnTo>
                    <a:pt x="455" y="924"/>
                  </a:lnTo>
                  <a:lnTo>
                    <a:pt x="459" y="957"/>
                  </a:lnTo>
                  <a:lnTo>
                    <a:pt x="455" y="1052"/>
                  </a:lnTo>
                  <a:lnTo>
                    <a:pt x="456" y="1065"/>
                  </a:lnTo>
                  <a:lnTo>
                    <a:pt x="459" y="1136"/>
                  </a:lnTo>
                  <a:lnTo>
                    <a:pt x="415" y="1096"/>
                  </a:lnTo>
                  <a:lnTo>
                    <a:pt x="327" y="1023"/>
                  </a:lnTo>
                  <a:lnTo>
                    <a:pt x="122" y="882"/>
                  </a:lnTo>
                  <a:lnTo>
                    <a:pt x="104" y="861"/>
                  </a:lnTo>
                  <a:lnTo>
                    <a:pt x="33" y="818"/>
                  </a:lnTo>
                  <a:lnTo>
                    <a:pt x="4" y="795"/>
                  </a:lnTo>
                  <a:lnTo>
                    <a:pt x="0" y="787"/>
                  </a:lnTo>
                  <a:close/>
                </a:path>
              </a:pathLst>
            </a:custGeom>
            <a:solidFill>
              <a:srgbClr val="FFFF66"/>
            </a:solidFill>
            <a:ln w="9525">
              <a:noFill/>
              <a:round/>
              <a:headEnd/>
              <a:tailEnd/>
            </a:ln>
          </p:spPr>
          <p:txBody>
            <a:bodyPr/>
            <a:lstStyle/>
            <a:p>
              <a:endParaRPr lang="en-US">
                <a:solidFill>
                  <a:schemeClr val="bg1">
                    <a:lumMod val="75000"/>
                  </a:schemeClr>
                </a:solidFill>
              </a:endParaRPr>
            </a:p>
          </p:txBody>
        </p:sp>
      </p:grpSp>
    </p:spTree>
    <p:custDataLst>
      <p:tags r:id="rId1"/>
    </p:custDataLst>
    <p:extLst>
      <p:ext uri="{BB962C8B-B14F-4D97-AF65-F5344CB8AC3E}">
        <p14:creationId xmlns:p14="http://schemas.microsoft.com/office/powerpoint/2010/main" val="864460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219"/>
                                        </p:tgtEl>
                                        <p:attrNameLst>
                                          <p:attrName>style.visibility</p:attrName>
                                        </p:attrNameLst>
                                      </p:cBhvr>
                                      <p:to>
                                        <p:strVal val="visible"/>
                                      </p:to>
                                    </p:set>
                                    <p:anim calcmode="lin" valueType="num">
                                      <p:cBhvr additive="base">
                                        <p:cTn id="11" dur="500" fill="hold"/>
                                        <p:tgtEl>
                                          <p:spTgt spid="51219"/>
                                        </p:tgtEl>
                                        <p:attrNameLst>
                                          <p:attrName>ppt_x</p:attrName>
                                        </p:attrNameLst>
                                      </p:cBhvr>
                                      <p:tavLst>
                                        <p:tav tm="0">
                                          <p:val>
                                            <p:strVal val="#ppt_x"/>
                                          </p:val>
                                        </p:tav>
                                        <p:tav tm="100000">
                                          <p:val>
                                            <p:strVal val="#ppt_x"/>
                                          </p:val>
                                        </p:tav>
                                      </p:tavLst>
                                    </p:anim>
                                    <p:anim calcmode="lin" valueType="num">
                                      <p:cBhvr additive="base">
                                        <p:cTn id="12" dur="500" fill="hold"/>
                                        <p:tgtEl>
                                          <p:spTgt spid="5121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1217"/>
                                        </p:tgtEl>
                                        <p:attrNameLst>
                                          <p:attrName>style.visibility</p:attrName>
                                        </p:attrNameLst>
                                      </p:cBhvr>
                                      <p:to>
                                        <p:strVal val="visible"/>
                                      </p:to>
                                    </p:set>
                                    <p:anim calcmode="lin" valueType="num">
                                      <p:cBhvr additive="base">
                                        <p:cTn id="21" dur="500" fill="hold"/>
                                        <p:tgtEl>
                                          <p:spTgt spid="51217"/>
                                        </p:tgtEl>
                                        <p:attrNameLst>
                                          <p:attrName>ppt_x</p:attrName>
                                        </p:attrNameLst>
                                      </p:cBhvr>
                                      <p:tavLst>
                                        <p:tav tm="0">
                                          <p:val>
                                            <p:strVal val="#ppt_x"/>
                                          </p:val>
                                        </p:tav>
                                        <p:tav tm="100000">
                                          <p:val>
                                            <p:strVal val="#ppt_x"/>
                                          </p:val>
                                        </p:tav>
                                      </p:tavLst>
                                    </p:anim>
                                    <p:anim calcmode="lin" valueType="num">
                                      <p:cBhvr additive="base">
                                        <p:cTn id="22" dur="500" fill="hold"/>
                                        <p:tgtEl>
                                          <p:spTgt spid="512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1208"/>
                                        </p:tgtEl>
                                        <p:attrNameLst>
                                          <p:attrName>style.visibility</p:attrName>
                                        </p:attrNameLst>
                                      </p:cBhvr>
                                      <p:to>
                                        <p:strVal val="visible"/>
                                      </p:to>
                                    </p:set>
                                    <p:anim calcmode="lin" valueType="num">
                                      <p:cBhvr additive="base">
                                        <p:cTn id="55" dur="500" fill="hold"/>
                                        <p:tgtEl>
                                          <p:spTgt spid="51208"/>
                                        </p:tgtEl>
                                        <p:attrNameLst>
                                          <p:attrName>ppt_x</p:attrName>
                                        </p:attrNameLst>
                                      </p:cBhvr>
                                      <p:tavLst>
                                        <p:tav tm="0">
                                          <p:val>
                                            <p:strVal val="#ppt_x"/>
                                          </p:val>
                                        </p:tav>
                                        <p:tav tm="100000">
                                          <p:val>
                                            <p:strVal val="#ppt_x"/>
                                          </p:val>
                                        </p:tav>
                                      </p:tavLst>
                                    </p:anim>
                                    <p:anim calcmode="lin" valueType="num">
                                      <p:cBhvr additive="base">
                                        <p:cTn id="56" dur="500" fill="hold"/>
                                        <p:tgtEl>
                                          <p:spTgt spid="5120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1216"/>
                                        </p:tgtEl>
                                        <p:attrNameLst>
                                          <p:attrName>style.visibility</p:attrName>
                                        </p:attrNameLst>
                                      </p:cBhvr>
                                      <p:to>
                                        <p:strVal val="visible"/>
                                      </p:to>
                                    </p:set>
                                    <p:anim calcmode="lin" valueType="num">
                                      <p:cBhvr additive="base">
                                        <p:cTn id="59" dur="500" fill="hold"/>
                                        <p:tgtEl>
                                          <p:spTgt spid="51216"/>
                                        </p:tgtEl>
                                        <p:attrNameLst>
                                          <p:attrName>ppt_x</p:attrName>
                                        </p:attrNameLst>
                                      </p:cBhvr>
                                      <p:tavLst>
                                        <p:tav tm="0">
                                          <p:val>
                                            <p:strVal val="#ppt_x"/>
                                          </p:val>
                                        </p:tav>
                                        <p:tav tm="100000">
                                          <p:val>
                                            <p:strVal val="#ppt_x"/>
                                          </p:val>
                                        </p:tav>
                                      </p:tavLst>
                                    </p:anim>
                                    <p:anim calcmode="lin" valueType="num">
                                      <p:cBhvr additive="base">
                                        <p:cTn id="60" dur="500" fill="hold"/>
                                        <p:tgtEl>
                                          <p:spTgt spid="512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1209"/>
                                        </p:tgtEl>
                                        <p:attrNameLst>
                                          <p:attrName>style.visibility</p:attrName>
                                        </p:attrNameLst>
                                      </p:cBhvr>
                                      <p:to>
                                        <p:strVal val="visible"/>
                                      </p:to>
                                    </p:set>
                                    <p:anim calcmode="lin" valueType="num">
                                      <p:cBhvr additive="base">
                                        <p:cTn id="63" dur="500" fill="hold"/>
                                        <p:tgtEl>
                                          <p:spTgt spid="51209"/>
                                        </p:tgtEl>
                                        <p:attrNameLst>
                                          <p:attrName>ppt_x</p:attrName>
                                        </p:attrNameLst>
                                      </p:cBhvr>
                                      <p:tavLst>
                                        <p:tav tm="0">
                                          <p:val>
                                            <p:strVal val="#ppt_x"/>
                                          </p:val>
                                        </p:tav>
                                        <p:tav tm="100000">
                                          <p:val>
                                            <p:strVal val="#ppt_x"/>
                                          </p:val>
                                        </p:tav>
                                      </p:tavLst>
                                    </p:anim>
                                    <p:anim calcmode="lin" valueType="num">
                                      <p:cBhvr additive="base">
                                        <p:cTn id="64" dur="500" fill="hold"/>
                                        <p:tgtEl>
                                          <p:spTgt spid="5120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1210"/>
                                        </p:tgtEl>
                                        <p:attrNameLst>
                                          <p:attrName>style.visibility</p:attrName>
                                        </p:attrNameLst>
                                      </p:cBhvr>
                                      <p:to>
                                        <p:strVal val="visible"/>
                                      </p:to>
                                    </p:set>
                                    <p:anim calcmode="lin" valueType="num">
                                      <p:cBhvr additive="base">
                                        <p:cTn id="67" dur="500" fill="hold"/>
                                        <p:tgtEl>
                                          <p:spTgt spid="51210"/>
                                        </p:tgtEl>
                                        <p:attrNameLst>
                                          <p:attrName>ppt_x</p:attrName>
                                        </p:attrNameLst>
                                      </p:cBhvr>
                                      <p:tavLst>
                                        <p:tav tm="0">
                                          <p:val>
                                            <p:strVal val="#ppt_x"/>
                                          </p:val>
                                        </p:tav>
                                        <p:tav tm="100000">
                                          <p:val>
                                            <p:strVal val="#ppt_x"/>
                                          </p:val>
                                        </p:tav>
                                      </p:tavLst>
                                    </p:anim>
                                    <p:anim calcmode="lin" valueType="num">
                                      <p:cBhvr additive="base">
                                        <p:cTn id="68" dur="500" fill="hold"/>
                                        <p:tgtEl>
                                          <p:spTgt spid="5121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500" fill="hold"/>
                                        <p:tgtEl>
                                          <p:spTgt spid="4"/>
                                        </p:tgtEl>
                                        <p:attrNameLst>
                                          <p:attrName>ppt_x</p:attrName>
                                        </p:attrNameLst>
                                      </p:cBhvr>
                                      <p:tavLst>
                                        <p:tav tm="0">
                                          <p:val>
                                            <p:strVal val="#ppt_x"/>
                                          </p:val>
                                        </p:tav>
                                        <p:tav tm="100000">
                                          <p:val>
                                            <p:strVal val="#ppt_x"/>
                                          </p:val>
                                        </p:tav>
                                      </p:tavLst>
                                    </p:anim>
                                    <p:anim calcmode="lin" valueType="num">
                                      <p:cBhvr additive="base">
                                        <p:cTn id="72" dur="500" fill="hold"/>
                                        <p:tgtEl>
                                          <p:spTgt spid="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additive="base">
                                        <p:cTn id="75" dur="500" fill="hold"/>
                                        <p:tgtEl>
                                          <p:spTgt spid="40"/>
                                        </p:tgtEl>
                                        <p:attrNameLst>
                                          <p:attrName>ppt_x</p:attrName>
                                        </p:attrNameLst>
                                      </p:cBhvr>
                                      <p:tavLst>
                                        <p:tav tm="0">
                                          <p:val>
                                            <p:strVal val="#ppt_x"/>
                                          </p:val>
                                        </p:tav>
                                        <p:tav tm="100000">
                                          <p:val>
                                            <p:strVal val="#ppt_x"/>
                                          </p:val>
                                        </p:tav>
                                      </p:tavLst>
                                    </p:anim>
                                    <p:anim calcmode="lin" valueType="num">
                                      <p:cBhvr additive="base">
                                        <p:cTn id="76" dur="500" fill="hold"/>
                                        <p:tgtEl>
                                          <p:spTgt spid="40"/>
                                        </p:tgtEl>
                                        <p:attrNameLst>
                                          <p:attrName>ppt_y</p:attrName>
                                        </p:attrNameLst>
                                      </p:cBhvr>
                                      <p:tavLst>
                                        <p:tav tm="0">
                                          <p:val>
                                            <p:strVal val="1+#ppt_h/2"/>
                                          </p:val>
                                        </p:tav>
                                        <p:tav tm="100000">
                                          <p:val>
                                            <p:strVal val="#ppt_y"/>
                                          </p:val>
                                        </p:tav>
                                      </p:tavLst>
                                    </p:anim>
                                  </p:childTnLst>
                                </p:cTn>
                              </p:par>
                              <p:par>
                                <p:cTn id="77" presetID="26"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80">
                                          <p:stCondLst>
                                            <p:cond delay="0"/>
                                          </p:stCondLst>
                                        </p:cTn>
                                        <p:tgtEl>
                                          <p:spTgt spid="43"/>
                                        </p:tgtEl>
                                      </p:cBhvr>
                                    </p:animEffect>
                                    <p:anim calcmode="lin" valueType="num">
                                      <p:cBhvr>
                                        <p:cTn id="80"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85" dur="26">
                                          <p:stCondLst>
                                            <p:cond delay="650"/>
                                          </p:stCondLst>
                                        </p:cTn>
                                        <p:tgtEl>
                                          <p:spTgt spid="43"/>
                                        </p:tgtEl>
                                      </p:cBhvr>
                                      <p:to x="100000" y="60000"/>
                                    </p:animScale>
                                    <p:animScale>
                                      <p:cBhvr>
                                        <p:cTn id="86" dur="166" decel="50000">
                                          <p:stCondLst>
                                            <p:cond delay="676"/>
                                          </p:stCondLst>
                                        </p:cTn>
                                        <p:tgtEl>
                                          <p:spTgt spid="43"/>
                                        </p:tgtEl>
                                      </p:cBhvr>
                                      <p:to x="100000" y="100000"/>
                                    </p:animScale>
                                    <p:animScale>
                                      <p:cBhvr>
                                        <p:cTn id="87" dur="26">
                                          <p:stCondLst>
                                            <p:cond delay="1312"/>
                                          </p:stCondLst>
                                        </p:cTn>
                                        <p:tgtEl>
                                          <p:spTgt spid="43"/>
                                        </p:tgtEl>
                                      </p:cBhvr>
                                      <p:to x="100000" y="80000"/>
                                    </p:animScale>
                                    <p:animScale>
                                      <p:cBhvr>
                                        <p:cTn id="88" dur="166" decel="50000">
                                          <p:stCondLst>
                                            <p:cond delay="1338"/>
                                          </p:stCondLst>
                                        </p:cTn>
                                        <p:tgtEl>
                                          <p:spTgt spid="43"/>
                                        </p:tgtEl>
                                      </p:cBhvr>
                                      <p:to x="100000" y="100000"/>
                                    </p:animScale>
                                    <p:animScale>
                                      <p:cBhvr>
                                        <p:cTn id="89" dur="26">
                                          <p:stCondLst>
                                            <p:cond delay="1642"/>
                                          </p:stCondLst>
                                        </p:cTn>
                                        <p:tgtEl>
                                          <p:spTgt spid="43"/>
                                        </p:tgtEl>
                                      </p:cBhvr>
                                      <p:to x="100000" y="90000"/>
                                    </p:animScale>
                                    <p:animScale>
                                      <p:cBhvr>
                                        <p:cTn id="90" dur="166" decel="50000">
                                          <p:stCondLst>
                                            <p:cond delay="1668"/>
                                          </p:stCondLst>
                                        </p:cTn>
                                        <p:tgtEl>
                                          <p:spTgt spid="43"/>
                                        </p:tgtEl>
                                      </p:cBhvr>
                                      <p:to x="100000" y="100000"/>
                                    </p:animScale>
                                    <p:animScale>
                                      <p:cBhvr>
                                        <p:cTn id="91" dur="26">
                                          <p:stCondLst>
                                            <p:cond delay="1808"/>
                                          </p:stCondLst>
                                        </p:cTn>
                                        <p:tgtEl>
                                          <p:spTgt spid="43"/>
                                        </p:tgtEl>
                                      </p:cBhvr>
                                      <p:to x="100000" y="95000"/>
                                    </p:animScale>
                                    <p:animScale>
                                      <p:cBhvr>
                                        <p:cTn id="92" dur="166" decel="50000">
                                          <p:stCondLst>
                                            <p:cond delay="1834"/>
                                          </p:stCondLst>
                                        </p:cTn>
                                        <p:tgtEl>
                                          <p:spTgt spid="43"/>
                                        </p:tgtEl>
                                      </p:cBhvr>
                                      <p:to x="100000" y="100000"/>
                                    </p:animScale>
                                  </p:childTnLst>
                                </p:cTn>
                              </p:par>
                              <p:par>
                                <p:cTn id="93" presetID="26" presetClass="entr" presetSubtype="0" fill="hold" nodeType="withEffect">
                                  <p:stCondLst>
                                    <p:cond delay="0"/>
                                  </p:stCondLst>
                                  <p:childTnLst>
                                    <p:set>
                                      <p:cBhvr>
                                        <p:cTn id="94" dur="1" fill="hold">
                                          <p:stCondLst>
                                            <p:cond delay="0"/>
                                          </p:stCondLst>
                                        </p:cTn>
                                        <p:tgtEl>
                                          <p:spTgt spid="219"/>
                                        </p:tgtEl>
                                        <p:attrNameLst>
                                          <p:attrName>style.visibility</p:attrName>
                                        </p:attrNameLst>
                                      </p:cBhvr>
                                      <p:to>
                                        <p:strVal val="visible"/>
                                      </p:to>
                                    </p:set>
                                    <p:animEffect transition="in" filter="wipe(down)">
                                      <p:cBhvr>
                                        <p:cTn id="95" dur="580">
                                          <p:stCondLst>
                                            <p:cond delay="0"/>
                                          </p:stCondLst>
                                        </p:cTn>
                                        <p:tgtEl>
                                          <p:spTgt spid="219"/>
                                        </p:tgtEl>
                                      </p:cBhvr>
                                    </p:animEffect>
                                    <p:anim calcmode="lin" valueType="num">
                                      <p:cBhvr>
                                        <p:cTn id="96" dur="1822" tmFilter="0,0; 0.14,0.36; 0.43,0.73; 0.71,0.91; 1.0,1.0">
                                          <p:stCondLst>
                                            <p:cond delay="0"/>
                                          </p:stCondLst>
                                        </p:cTn>
                                        <p:tgtEl>
                                          <p:spTgt spid="219"/>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19"/>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19"/>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19"/>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19"/>
                                        </p:tgtEl>
                                        <p:attrNameLst>
                                          <p:attrName>ppt_y</p:attrName>
                                        </p:attrNameLst>
                                      </p:cBhvr>
                                      <p:tavLst>
                                        <p:tav tm="0" fmla="#ppt_y-sin(pi*$)/81">
                                          <p:val>
                                            <p:fltVal val="0"/>
                                          </p:val>
                                        </p:tav>
                                        <p:tav tm="100000">
                                          <p:val>
                                            <p:fltVal val="1"/>
                                          </p:val>
                                        </p:tav>
                                      </p:tavLst>
                                    </p:anim>
                                    <p:animScale>
                                      <p:cBhvr>
                                        <p:cTn id="101" dur="26">
                                          <p:stCondLst>
                                            <p:cond delay="650"/>
                                          </p:stCondLst>
                                        </p:cTn>
                                        <p:tgtEl>
                                          <p:spTgt spid="219"/>
                                        </p:tgtEl>
                                      </p:cBhvr>
                                      <p:to x="100000" y="60000"/>
                                    </p:animScale>
                                    <p:animScale>
                                      <p:cBhvr>
                                        <p:cTn id="102" dur="166" decel="50000">
                                          <p:stCondLst>
                                            <p:cond delay="676"/>
                                          </p:stCondLst>
                                        </p:cTn>
                                        <p:tgtEl>
                                          <p:spTgt spid="219"/>
                                        </p:tgtEl>
                                      </p:cBhvr>
                                      <p:to x="100000" y="100000"/>
                                    </p:animScale>
                                    <p:animScale>
                                      <p:cBhvr>
                                        <p:cTn id="103" dur="26">
                                          <p:stCondLst>
                                            <p:cond delay="1312"/>
                                          </p:stCondLst>
                                        </p:cTn>
                                        <p:tgtEl>
                                          <p:spTgt spid="219"/>
                                        </p:tgtEl>
                                      </p:cBhvr>
                                      <p:to x="100000" y="80000"/>
                                    </p:animScale>
                                    <p:animScale>
                                      <p:cBhvr>
                                        <p:cTn id="104" dur="166" decel="50000">
                                          <p:stCondLst>
                                            <p:cond delay="1338"/>
                                          </p:stCondLst>
                                        </p:cTn>
                                        <p:tgtEl>
                                          <p:spTgt spid="219"/>
                                        </p:tgtEl>
                                      </p:cBhvr>
                                      <p:to x="100000" y="100000"/>
                                    </p:animScale>
                                    <p:animScale>
                                      <p:cBhvr>
                                        <p:cTn id="105" dur="26">
                                          <p:stCondLst>
                                            <p:cond delay="1642"/>
                                          </p:stCondLst>
                                        </p:cTn>
                                        <p:tgtEl>
                                          <p:spTgt spid="219"/>
                                        </p:tgtEl>
                                      </p:cBhvr>
                                      <p:to x="100000" y="90000"/>
                                    </p:animScale>
                                    <p:animScale>
                                      <p:cBhvr>
                                        <p:cTn id="106" dur="166" decel="50000">
                                          <p:stCondLst>
                                            <p:cond delay="1668"/>
                                          </p:stCondLst>
                                        </p:cTn>
                                        <p:tgtEl>
                                          <p:spTgt spid="219"/>
                                        </p:tgtEl>
                                      </p:cBhvr>
                                      <p:to x="100000" y="100000"/>
                                    </p:animScale>
                                    <p:animScale>
                                      <p:cBhvr>
                                        <p:cTn id="107" dur="26">
                                          <p:stCondLst>
                                            <p:cond delay="1808"/>
                                          </p:stCondLst>
                                        </p:cTn>
                                        <p:tgtEl>
                                          <p:spTgt spid="219"/>
                                        </p:tgtEl>
                                      </p:cBhvr>
                                      <p:to x="100000" y="95000"/>
                                    </p:animScale>
                                    <p:animScale>
                                      <p:cBhvr>
                                        <p:cTn id="108" dur="166" decel="50000">
                                          <p:stCondLst>
                                            <p:cond delay="1834"/>
                                          </p:stCondLst>
                                        </p:cTn>
                                        <p:tgtEl>
                                          <p:spTgt spid="219"/>
                                        </p:tgtEl>
                                      </p:cBhvr>
                                      <p:to x="100000" y="100000"/>
                                    </p:animScale>
                                  </p:childTnLst>
                                </p:cTn>
                              </p:par>
                              <p:par>
                                <p:cTn id="109" presetID="26" presetClass="entr" presetSubtype="0"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down)">
                                      <p:cBhvr>
                                        <p:cTn id="111" dur="580">
                                          <p:stCondLst>
                                            <p:cond delay="0"/>
                                          </p:stCondLst>
                                        </p:cTn>
                                        <p:tgtEl>
                                          <p:spTgt spid="42"/>
                                        </p:tgtEl>
                                      </p:cBhvr>
                                    </p:animEffect>
                                    <p:anim calcmode="lin" valueType="num">
                                      <p:cBhvr>
                                        <p:cTn id="11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117" dur="26">
                                          <p:stCondLst>
                                            <p:cond delay="650"/>
                                          </p:stCondLst>
                                        </p:cTn>
                                        <p:tgtEl>
                                          <p:spTgt spid="42"/>
                                        </p:tgtEl>
                                      </p:cBhvr>
                                      <p:to x="100000" y="60000"/>
                                    </p:animScale>
                                    <p:animScale>
                                      <p:cBhvr>
                                        <p:cTn id="118" dur="166" decel="50000">
                                          <p:stCondLst>
                                            <p:cond delay="676"/>
                                          </p:stCondLst>
                                        </p:cTn>
                                        <p:tgtEl>
                                          <p:spTgt spid="42"/>
                                        </p:tgtEl>
                                      </p:cBhvr>
                                      <p:to x="100000" y="100000"/>
                                    </p:animScale>
                                    <p:animScale>
                                      <p:cBhvr>
                                        <p:cTn id="119" dur="26">
                                          <p:stCondLst>
                                            <p:cond delay="1312"/>
                                          </p:stCondLst>
                                        </p:cTn>
                                        <p:tgtEl>
                                          <p:spTgt spid="42"/>
                                        </p:tgtEl>
                                      </p:cBhvr>
                                      <p:to x="100000" y="80000"/>
                                    </p:animScale>
                                    <p:animScale>
                                      <p:cBhvr>
                                        <p:cTn id="120" dur="166" decel="50000">
                                          <p:stCondLst>
                                            <p:cond delay="1338"/>
                                          </p:stCondLst>
                                        </p:cTn>
                                        <p:tgtEl>
                                          <p:spTgt spid="42"/>
                                        </p:tgtEl>
                                      </p:cBhvr>
                                      <p:to x="100000" y="100000"/>
                                    </p:animScale>
                                    <p:animScale>
                                      <p:cBhvr>
                                        <p:cTn id="121" dur="26">
                                          <p:stCondLst>
                                            <p:cond delay="1642"/>
                                          </p:stCondLst>
                                        </p:cTn>
                                        <p:tgtEl>
                                          <p:spTgt spid="42"/>
                                        </p:tgtEl>
                                      </p:cBhvr>
                                      <p:to x="100000" y="90000"/>
                                    </p:animScale>
                                    <p:animScale>
                                      <p:cBhvr>
                                        <p:cTn id="122" dur="166" decel="50000">
                                          <p:stCondLst>
                                            <p:cond delay="1668"/>
                                          </p:stCondLst>
                                        </p:cTn>
                                        <p:tgtEl>
                                          <p:spTgt spid="42"/>
                                        </p:tgtEl>
                                      </p:cBhvr>
                                      <p:to x="100000" y="100000"/>
                                    </p:animScale>
                                    <p:animScale>
                                      <p:cBhvr>
                                        <p:cTn id="123" dur="26">
                                          <p:stCondLst>
                                            <p:cond delay="1808"/>
                                          </p:stCondLst>
                                        </p:cTn>
                                        <p:tgtEl>
                                          <p:spTgt spid="42"/>
                                        </p:tgtEl>
                                      </p:cBhvr>
                                      <p:to x="100000" y="95000"/>
                                    </p:animScale>
                                    <p:animScale>
                                      <p:cBhvr>
                                        <p:cTn id="124" dur="166" decel="50000">
                                          <p:stCondLst>
                                            <p:cond delay="1834"/>
                                          </p:stCondLst>
                                        </p:cTn>
                                        <p:tgtEl>
                                          <p:spTgt spid="42"/>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224"/>
                                        </p:tgtEl>
                                        <p:attrNameLst>
                                          <p:attrName>style.visibility</p:attrName>
                                        </p:attrNameLst>
                                      </p:cBhvr>
                                      <p:to>
                                        <p:strVal val="visible"/>
                                      </p:to>
                                    </p:set>
                                    <p:animEffect transition="in" filter="wipe(down)">
                                      <p:cBhvr>
                                        <p:cTn id="127" dur="580">
                                          <p:stCondLst>
                                            <p:cond delay="0"/>
                                          </p:stCondLst>
                                        </p:cTn>
                                        <p:tgtEl>
                                          <p:spTgt spid="224"/>
                                        </p:tgtEl>
                                      </p:cBhvr>
                                    </p:animEffect>
                                    <p:anim calcmode="lin" valueType="num">
                                      <p:cBhvr>
                                        <p:cTn id="128" dur="1822" tmFilter="0,0; 0.14,0.36; 0.43,0.73; 0.71,0.91; 1.0,1.0">
                                          <p:stCondLst>
                                            <p:cond delay="0"/>
                                          </p:stCondLst>
                                        </p:cTn>
                                        <p:tgtEl>
                                          <p:spTgt spid="224"/>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224"/>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224"/>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224"/>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224"/>
                                        </p:tgtEl>
                                        <p:attrNameLst>
                                          <p:attrName>ppt_y</p:attrName>
                                        </p:attrNameLst>
                                      </p:cBhvr>
                                      <p:tavLst>
                                        <p:tav tm="0" fmla="#ppt_y-sin(pi*$)/81">
                                          <p:val>
                                            <p:fltVal val="0"/>
                                          </p:val>
                                        </p:tav>
                                        <p:tav tm="100000">
                                          <p:val>
                                            <p:fltVal val="1"/>
                                          </p:val>
                                        </p:tav>
                                      </p:tavLst>
                                    </p:anim>
                                    <p:animScale>
                                      <p:cBhvr>
                                        <p:cTn id="133" dur="26">
                                          <p:stCondLst>
                                            <p:cond delay="650"/>
                                          </p:stCondLst>
                                        </p:cTn>
                                        <p:tgtEl>
                                          <p:spTgt spid="224"/>
                                        </p:tgtEl>
                                      </p:cBhvr>
                                      <p:to x="100000" y="60000"/>
                                    </p:animScale>
                                    <p:animScale>
                                      <p:cBhvr>
                                        <p:cTn id="134" dur="166" decel="50000">
                                          <p:stCondLst>
                                            <p:cond delay="676"/>
                                          </p:stCondLst>
                                        </p:cTn>
                                        <p:tgtEl>
                                          <p:spTgt spid="224"/>
                                        </p:tgtEl>
                                      </p:cBhvr>
                                      <p:to x="100000" y="100000"/>
                                    </p:animScale>
                                    <p:animScale>
                                      <p:cBhvr>
                                        <p:cTn id="135" dur="26">
                                          <p:stCondLst>
                                            <p:cond delay="1312"/>
                                          </p:stCondLst>
                                        </p:cTn>
                                        <p:tgtEl>
                                          <p:spTgt spid="224"/>
                                        </p:tgtEl>
                                      </p:cBhvr>
                                      <p:to x="100000" y="80000"/>
                                    </p:animScale>
                                    <p:animScale>
                                      <p:cBhvr>
                                        <p:cTn id="136" dur="166" decel="50000">
                                          <p:stCondLst>
                                            <p:cond delay="1338"/>
                                          </p:stCondLst>
                                        </p:cTn>
                                        <p:tgtEl>
                                          <p:spTgt spid="224"/>
                                        </p:tgtEl>
                                      </p:cBhvr>
                                      <p:to x="100000" y="100000"/>
                                    </p:animScale>
                                    <p:animScale>
                                      <p:cBhvr>
                                        <p:cTn id="137" dur="26">
                                          <p:stCondLst>
                                            <p:cond delay="1642"/>
                                          </p:stCondLst>
                                        </p:cTn>
                                        <p:tgtEl>
                                          <p:spTgt spid="224"/>
                                        </p:tgtEl>
                                      </p:cBhvr>
                                      <p:to x="100000" y="90000"/>
                                    </p:animScale>
                                    <p:animScale>
                                      <p:cBhvr>
                                        <p:cTn id="138" dur="166" decel="50000">
                                          <p:stCondLst>
                                            <p:cond delay="1668"/>
                                          </p:stCondLst>
                                        </p:cTn>
                                        <p:tgtEl>
                                          <p:spTgt spid="224"/>
                                        </p:tgtEl>
                                      </p:cBhvr>
                                      <p:to x="100000" y="100000"/>
                                    </p:animScale>
                                    <p:animScale>
                                      <p:cBhvr>
                                        <p:cTn id="139" dur="26">
                                          <p:stCondLst>
                                            <p:cond delay="1808"/>
                                          </p:stCondLst>
                                        </p:cTn>
                                        <p:tgtEl>
                                          <p:spTgt spid="224"/>
                                        </p:tgtEl>
                                      </p:cBhvr>
                                      <p:to x="100000" y="95000"/>
                                    </p:animScale>
                                    <p:animScale>
                                      <p:cBhvr>
                                        <p:cTn id="140" dur="166" decel="50000">
                                          <p:stCondLst>
                                            <p:cond delay="1834"/>
                                          </p:stCondLst>
                                        </p:cTn>
                                        <p:tgtEl>
                                          <p:spTgt spid="224"/>
                                        </p:tgtEl>
                                      </p:cBhvr>
                                      <p:to x="100000" y="100000"/>
                                    </p:animScale>
                                  </p:childTnLst>
                                </p:cTn>
                              </p:par>
                              <p:par>
                                <p:cTn id="141" presetID="26" presetClass="entr" presetSubtype="0" fill="hold" grpId="0" nodeType="withEffect">
                                  <p:stCondLst>
                                    <p:cond delay="0"/>
                                  </p:stCondLst>
                                  <p:childTnLst>
                                    <p:set>
                                      <p:cBhvr>
                                        <p:cTn id="142" dur="1" fill="hold">
                                          <p:stCondLst>
                                            <p:cond delay="0"/>
                                          </p:stCondLst>
                                        </p:cTn>
                                        <p:tgtEl>
                                          <p:spTgt spid="223"/>
                                        </p:tgtEl>
                                        <p:attrNameLst>
                                          <p:attrName>style.visibility</p:attrName>
                                        </p:attrNameLst>
                                      </p:cBhvr>
                                      <p:to>
                                        <p:strVal val="visible"/>
                                      </p:to>
                                    </p:set>
                                    <p:animEffect transition="in" filter="wipe(down)">
                                      <p:cBhvr>
                                        <p:cTn id="143" dur="580">
                                          <p:stCondLst>
                                            <p:cond delay="0"/>
                                          </p:stCondLst>
                                        </p:cTn>
                                        <p:tgtEl>
                                          <p:spTgt spid="223"/>
                                        </p:tgtEl>
                                      </p:cBhvr>
                                    </p:animEffect>
                                    <p:anim calcmode="lin" valueType="num">
                                      <p:cBhvr>
                                        <p:cTn id="144" dur="1822" tmFilter="0,0; 0.14,0.36; 0.43,0.73; 0.71,0.91; 1.0,1.0">
                                          <p:stCondLst>
                                            <p:cond delay="0"/>
                                          </p:stCondLst>
                                        </p:cTn>
                                        <p:tgtEl>
                                          <p:spTgt spid="223"/>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223"/>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223"/>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223"/>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223"/>
                                        </p:tgtEl>
                                        <p:attrNameLst>
                                          <p:attrName>ppt_y</p:attrName>
                                        </p:attrNameLst>
                                      </p:cBhvr>
                                      <p:tavLst>
                                        <p:tav tm="0" fmla="#ppt_y-sin(pi*$)/81">
                                          <p:val>
                                            <p:fltVal val="0"/>
                                          </p:val>
                                        </p:tav>
                                        <p:tav tm="100000">
                                          <p:val>
                                            <p:fltVal val="1"/>
                                          </p:val>
                                        </p:tav>
                                      </p:tavLst>
                                    </p:anim>
                                    <p:animScale>
                                      <p:cBhvr>
                                        <p:cTn id="149" dur="26">
                                          <p:stCondLst>
                                            <p:cond delay="650"/>
                                          </p:stCondLst>
                                        </p:cTn>
                                        <p:tgtEl>
                                          <p:spTgt spid="223"/>
                                        </p:tgtEl>
                                      </p:cBhvr>
                                      <p:to x="100000" y="60000"/>
                                    </p:animScale>
                                    <p:animScale>
                                      <p:cBhvr>
                                        <p:cTn id="150" dur="166" decel="50000">
                                          <p:stCondLst>
                                            <p:cond delay="676"/>
                                          </p:stCondLst>
                                        </p:cTn>
                                        <p:tgtEl>
                                          <p:spTgt spid="223"/>
                                        </p:tgtEl>
                                      </p:cBhvr>
                                      <p:to x="100000" y="100000"/>
                                    </p:animScale>
                                    <p:animScale>
                                      <p:cBhvr>
                                        <p:cTn id="151" dur="26">
                                          <p:stCondLst>
                                            <p:cond delay="1312"/>
                                          </p:stCondLst>
                                        </p:cTn>
                                        <p:tgtEl>
                                          <p:spTgt spid="223"/>
                                        </p:tgtEl>
                                      </p:cBhvr>
                                      <p:to x="100000" y="80000"/>
                                    </p:animScale>
                                    <p:animScale>
                                      <p:cBhvr>
                                        <p:cTn id="152" dur="166" decel="50000">
                                          <p:stCondLst>
                                            <p:cond delay="1338"/>
                                          </p:stCondLst>
                                        </p:cTn>
                                        <p:tgtEl>
                                          <p:spTgt spid="223"/>
                                        </p:tgtEl>
                                      </p:cBhvr>
                                      <p:to x="100000" y="100000"/>
                                    </p:animScale>
                                    <p:animScale>
                                      <p:cBhvr>
                                        <p:cTn id="153" dur="26">
                                          <p:stCondLst>
                                            <p:cond delay="1642"/>
                                          </p:stCondLst>
                                        </p:cTn>
                                        <p:tgtEl>
                                          <p:spTgt spid="223"/>
                                        </p:tgtEl>
                                      </p:cBhvr>
                                      <p:to x="100000" y="90000"/>
                                    </p:animScale>
                                    <p:animScale>
                                      <p:cBhvr>
                                        <p:cTn id="154" dur="166" decel="50000">
                                          <p:stCondLst>
                                            <p:cond delay="1668"/>
                                          </p:stCondLst>
                                        </p:cTn>
                                        <p:tgtEl>
                                          <p:spTgt spid="223"/>
                                        </p:tgtEl>
                                      </p:cBhvr>
                                      <p:to x="100000" y="100000"/>
                                    </p:animScale>
                                    <p:animScale>
                                      <p:cBhvr>
                                        <p:cTn id="155" dur="26">
                                          <p:stCondLst>
                                            <p:cond delay="1808"/>
                                          </p:stCondLst>
                                        </p:cTn>
                                        <p:tgtEl>
                                          <p:spTgt spid="223"/>
                                        </p:tgtEl>
                                      </p:cBhvr>
                                      <p:to x="100000" y="95000"/>
                                    </p:animScale>
                                    <p:animScale>
                                      <p:cBhvr>
                                        <p:cTn id="156" dur="166" decel="50000">
                                          <p:stCondLst>
                                            <p:cond delay="1834"/>
                                          </p:stCondLst>
                                        </p:cTn>
                                        <p:tgtEl>
                                          <p:spTgt spid="223"/>
                                        </p:tgtEl>
                                      </p:cBhvr>
                                      <p:to x="100000" y="100000"/>
                                    </p:animScale>
                                  </p:childTnLst>
                                </p:cTn>
                              </p:par>
                              <p:par>
                                <p:cTn id="157" presetID="42" presetClass="entr" presetSubtype="0" fill="hold" grpId="0" nodeType="withEffect">
                                  <p:stCondLst>
                                    <p:cond delay="0"/>
                                  </p:stCondLst>
                                  <p:childTnLst>
                                    <p:set>
                                      <p:cBhvr>
                                        <p:cTn id="158" dur="1" fill="hold">
                                          <p:stCondLst>
                                            <p:cond delay="0"/>
                                          </p:stCondLst>
                                        </p:cTn>
                                        <p:tgtEl>
                                          <p:spTgt spid="225"/>
                                        </p:tgtEl>
                                        <p:attrNameLst>
                                          <p:attrName>style.visibility</p:attrName>
                                        </p:attrNameLst>
                                      </p:cBhvr>
                                      <p:to>
                                        <p:strVal val="visible"/>
                                      </p:to>
                                    </p:set>
                                    <p:animEffect transition="in" filter="fade">
                                      <p:cBhvr>
                                        <p:cTn id="159" dur="1000"/>
                                        <p:tgtEl>
                                          <p:spTgt spid="225"/>
                                        </p:tgtEl>
                                      </p:cBhvr>
                                    </p:animEffect>
                                    <p:anim calcmode="lin" valueType="num">
                                      <p:cBhvr>
                                        <p:cTn id="160" dur="1000" fill="hold"/>
                                        <p:tgtEl>
                                          <p:spTgt spid="225"/>
                                        </p:tgtEl>
                                        <p:attrNameLst>
                                          <p:attrName>ppt_x</p:attrName>
                                        </p:attrNameLst>
                                      </p:cBhvr>
                                      <p:tavLst>
                                        <p:tav tm="0">
                                          <p:val>
                                            <p:strVal val="#ppt_x"/>
                                          </p:val>
                                        </p:tav>
                                        <p:tav tm="100000">
                                          <p:val>
                                            <p:strVal val="#ppt_x"/>
                                          </p:val>
                                        </p:tav>
                                      </p:tavLst>
                                    </p:anim>
                                    <p:anim calcmode="lin" valueType="num">
                                      <p:cBhvr>
                                        <p:cTn id="161" dur="1000" fill="hold"/>
                                        <p:tgtEl>
                                          <p:spTgt spid="225"/>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226"/>
                                        </p:tgtEl>
                                        <p:attrNameLst>
                                          <p:attrName>style.visibility</p:attrName>
                                        </p:attrNameLst>
                                      </p:cBhvr>
                                      <p:to>
                                        <p:strVal val="visible"/>
                                      </p:to>
                                    </p:set>
                                    <p:animEffect transition="in" filter="fade">
                                      <p:cBhvr>
                                        <p:cTn id="164" dur="1000"/>
                                        <p:tgtEl>
                                          <p:spTgt spid="226"/>
                                        </p:tgtEl>
                                      </p:cBhvr>
                                    </p:animEffect>
                                    <p:anim calcmode="lin" valueType="num">
                                      <p:cBhvr>
                                        <p:cTn id="165" dur="1000" fill="hold"/>
                                        <p:tgtEl>
                                          <p:spTgt spid="226"/>
                                        </p:tgtEl>
                                        <p:attrNameLst>
                                          <p:attrName>ppt_x</p:attrName>
                                        </p:attrNameLst>
                                      </p:cBhvr>
                                      <p:tavLst>
                                        <p:tav tm="0">
                                          <p:val>
                                            <p:strVal val="#ppt_x"/>
                                          </p:val>
                                        </p:tav>
                                        <p:tav tm="100000">
                                          <p:val>
                                            <p:strVal val="#ppt_x"/>
                                          </p:val>
                                        </p:tav>
                                      </p:tavLst>
                                    </p:anim>
                                    <p:anim calcmode="lin" valueType="num">
                                      <p:cBhvr>
                                        <p:cTn id="166" dur="1000" fill="hold"/>
                                        <p:tgtEl>
                                          <p:spTgt spid="226"/>
                                        </p:tgtEl>
                                        <p:attrNameLst>
                                          <p:attrName>ppt_y</p:attrName>
                                        </p:attrNameLst>
                                      </p:cBhvr>
                                      <p:tavLst>
                                        <p:tav tm="0">
                                          <p:val>
                                            <p:strVal val="#ppt_y+.1"/>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227"/>
                                        </p:tgtEl>
                                        <p:attrNameLst>
                                          <p:attrName>style.visibility</p:attrName>
                                        </p:attrNameLst>
                                      </p:cBhvr>
                                      <p:to>
                                        <p:strVal val="visible"/>
                                      </p:to>
                                    </p:set>
                                    <p:anim calcmode="lin" valueType="num">
                                      <p:cBhvr additive="base">
                                        <p:cTn id="169" dur="500" fill="hold"/>
                                        <p:tgtEl>
                                          <p:spTgt spid="227"/>
                                        </p:tgtEl>
                                        <p:attrNameLst>
                                          <p:attrName>ppt_x</p:attrName>
                                        </p:attrNameLst>
                                      </p:cBhvr>
                                      <p:tavLst>
                                        <p:tav tm="0">
                                          <p:val>
                                            <p:strVal val="#ppt_x"/>
                                          </p:val>
                                        </p:tav>
                                        <p:tav tm="100000">
                                          <p:val>
                                            <p:strVal val="#ppt_x"/>
                                          </p:val>
                                        </p:tav>
                                      </p:tavLst>
                                    </p:anim>
                                    <p:anim calcmode="lin" valueType="num">
                                      <p:cBhvr additive="base">
                                        <p:cTn id="170" dur="500" fill="hold"/>
                                        <p:tgtEl>
                                          <p:spTgt spid="227"/>
                                        </p:tgtEl>
                                        <p:attrNameLst>
                                          <p:attrName>ppt_y</p:attrName>
                                        </p:attrNameLst>
                                      </p:cBhvr>
                                      <p:tavLst>
                                        <p:tav tm="0">
                                          <p:val>
                                            <p:strVal val="1+#ppt_h/2"/>
                                          </p:val>
                                        </p:tav>
                                        <p:tav tm="100000">
                                          <p:val>
                                            <p:strVal val="#ppt_y"/>
                                          </p:val>
                                        </p:tav>
                                      </p:tavLst>
                                    </p:anim>
                                  </p:childTnLst>
                                </p:cTn>
                              </p:par>
                              <p:par>
                                <p:cTn id="171" presetID="26" presetClass="entr" presetSubtype="0" fill="hold" grpId="0" nodeType="withEffect">
                                  <p:stCondLst>
                                    <p:cond delay="0"/>
                                  </p:stCondLst>
                                  <p:childTnLst>
                                    <p:set>
                                      <p:cBhvr>
                                        <p:cTn id="172" dur="1" fill="hold">
                                          <p:stCondLst>
                                            <p:cond delay="0"/>
                                          </p:stCondLst>
                                        </p:cTn>
                                        <p:tgtEl>
                                          <p:spTgt spid="232"/>
                                        </p:tgtEl>
                                        <p:attrNameLst>
                                          <p:attrName>style.visibility</p:attrName>
                                        </p:attrNameLst>
                                      </p:cBhvr>
                                      <p:to>
                                        <p:strVal val="visible"/>
                                      </p:to>
                                    </p:set>
                                    <p:animEffect transition="in" filter="wipe(down)">
                                      <p:cBhvr>
                                        <p:cTn id="173" dur="580">
                                          <p:stCondLst>
                                            <p:cond delay="0"/>
                                          </p:stCondLst>
                                        </p:cTn>
                                        <p:tgtEl>
                                          <p:spTgt spid="232"/>
                                        </p:tgtEl>
                                      </p:cBhvr>
                                    </p:animEffect>
                                    <p:anim calcmode="lin" valueType="num">
                                      <p:cBhvr>
                                        <p:cTn id="174" dur="1822" tmFilter="0,0; 0.14,0.36; 0.43,0.73; 0.71,0.91; 1.0,1.0">
                                          <p:stCondLst>
                                            <p:cond delay="0"/>
                                          </p:stCondLst>
                                        </p:cTn>
                                        <p:tgtEl>
                                          <p:spTgt spid="232"/>
                                        </p:tgtEl>
                                        <p:attrNameLst>
                                          <p:attrName>ppt_x</p:attrName>
                                        </p:attrNameLst>
                                      </p:cBhvr>
                                      <p:tavLst>
                                        <p:tav tm="0">
                                          <p:val>
                                            <p:strVal val="#ppt_x-0.25"/>
                                          </p:val>
                                        </p:tav>
                                        <p:tav tm="100000">
                                          <p:val>
                                            <p:strVal val="#ppt_x"/>
                                          </p:val>
                                        </p:tav>
                                      </p:tavLst>
                                    </p:anim>
                                    <p:anim calcmode="lin" valueType="num">
                                      <p:cBhvr>
                                        <p:cTn id="175" dur="664" tmFilter="0.0,0.0; 0.25,0.07; 0.50,0.2; 0.75,0.467; 1.0,1.0">
                                          <p:stCondLst>
                                            <p:cond delay="0"/>
                                          </p:stCondLst>
                                        </p:cTn>
                                        <p:tgtEl>
                                          <p:spTgt spid="232"/>
                                        </p:tgtEl>
                                        <p:attrNameLst>
                                          <p:attrName>ppt_y</p:attrName>
                                        </p:attrNameLst>
                                      </p:cBhvr>
                                      <p:tavLst>
                                        <p:tav tm="0" fmla="#ppt_y-sin(pi*$)/3">
                                          <p:val>
                                            <p:fltVal val="0.5"/>
                                          </p:val>
                                        </p:tav>
                                        <p:tav tm="100000">
                                          <p:val>
                                            <p:fltVal val="1"/>
                                          </p:val>
                                        </p:tav>
                                      </p:tavLst>
                                    </p:anim>
                                    <p:anim calcmode="lin" valueType="num">
                                      <p:cBhvr>
                                        <p:cTn id="176" dur="664" tmFilter="0, 0; 0.125,0.2665; 0.25,0.4; 0.375,0.465; 0.5,0.5;  0.625,0.535; 0.75,0.6; 0.875,0.7335; 1,1">
                                          <p:stCondLst>
                                            <p:cond delay="664"/>
                                          </p:stCondLst>
                                        </p:cTn>
                                        <p:tgtEl>
                                          <p:spTgt spid="232"/>
                                        </p:tgtEl>
                                        <p:attrNameLst>
                                          <p:attrName>ppt_y</p:attrName>
                                        </p:attrNameLst>
                                      </p:cBhvr>
                                      <p:tavLst>
                                        <p:tav tm="0" fmla="#ppt_y-sin(pi*$)/9">
                                          <p:val>
                                            <p:fltVal val="0"/>
                                          </p:val>
                                        </p:tav>
                                        <p:tav tm="100000">
                                          <p:val>
                                            <p:fltVal val="1"/>
                                          </p:val>
                                        </p:tav>
                                      </p:tavLst>
                                    </p:anim>
                                    <p:anim calcmode="lin" valueType="num">
                                      <p:cBhvr>
                                        <p:cTn id="177" dur="332" tmFilter="0, 0; 0.125,0.2665; 0.25,0.4; 0.375,0.465; 0.5,0.5;  0.625,0.535; 0.75,0.6; 0.875,0.7335; 1,1">
                                          <p:stCondLst>
                                            <p:cond delay="1324"/>
                                          </p:stCondLst>
                                        </p:cTn>
                                        <p:tgtEl>
                                          <p:spTgt spid="232"/>
                                        </p:tgtEl>
                                        <p:attrNameLst>
                                          <p:attrName>ppt_y</p:attrName>
                                        </p:attrNameLst>
                                      </p:cBhvr>
                                      <p:tavLst>
                                        <p:tav tm="0" fmla="#ppt_y-sin(pi*$)/27">
                                          <p:val>
                                            <p:fltVal val="0"/>
                                          </p:val>
                                        </p:tav>
                                        <p:tav tm="100000">
                                          <p:val>
                                            <p:fltVal val="1"/>
                                          </p:val>
                                        </p:tav>
                                      </p:tavLst>
                                    </p:anim>
                                    <p:anim calcmode="lin" valueType="num">
                                      <p:cBhvr>
                                        <p:cTn id="178" dur="164" tmFilter="0, 0; 0.125,0.2665; 0.25,0.4; 0.375,0.465; 0.5,0.5;  0.625,0.535; 0.75,0.6; 0.875,0.7335; 1,1">
                                          <p:stCondLst>
                                            <p:cond delay="1656"/>
                                          </p:stCondLst>
                                        </p:cTn>
                                        <p:tgtEl>
                                          <p:spTgt spid="232"/>
                                        </p:tgtEl>
                                        <p:attrNameLst>
                                          <p:attrName>ppt_y</p:attrName>
                                        </p:attrNameLst>
                                      </p:cBhvr>
                                      <p:tavLst>
                                        <p:tav tm="0" fmla="#ppt_y-sin(pi*$)/81">
                                          <p:val>
                                            <p:fltVal val="0"/>
                                          </p:val>
                                        </p:tav>
                                        <p:tav tm="100000">
                                          <p:val>
                                            <p:fltVal val="1"/>
                                          </p:val>
                                        </p:tav>
                                      </p:tavLst>
                                    </p:anim>
                                    <p:animScale>
                                      <p:cBhvr>
                                        <p:cTn id="179" dur="26">
                                          <p:stCondLst>
                                            <p:cond delay="650"/>
                                          </p:stCondLst>
                                        </p:cTn>
                                        <p:tgtEl>
                                          <p:spTgt spid="232"/>
                                        </p:tgtEl>
                                      </p:cBhvr>
                                      <p:to x="100000" y="60000"/>
                                    </p:animScale>
                                    <p:animScale>
                                      <p:cBhvr>
                                        <p:cTn id="180" dur="166" decel="50000">
                                          <p:stCondLst>
                                            <p:cond delay="676"/>
                                          </p:stCondLst>
                                        </p:cTn>
                                        <p:tgtEl>
                                          <p:spTgt spid="232"/>
                                        </p:tgtEl>
                                      </p:cBhvr>
                                      <p:to x="100000" y="100000"/>
                                    </p:animScale>
                                    <p:animScale>
                                      <p:cBhvr>
                                        <p:cTn id="181" dur="26">
                                          <p:stCondLst>
                                            <p:cond delay="1312"/>
                                          </p:stCondLst>
                                        </p:cTn>
                                        <p:tgtEl>
                                          <p:spTgt spid="232"/>
                                        </p:tgtEl>
                                      </p:cBhvr>
                                      <p:to x="100000" y="80000"/>
                                    </p:animScale>
                                    <p:animScale>
                                      <p:cBhvr>
                                        <p:cTn id="182" dur="166" decel="50000">
                                          <p:stCondLst>
                                            <p:cond delay="1338"/>
                                          </p:stCondLst>
                                        </p:cTn>
                                        <p:tgtEl>
                                          <p:spTgt spid="232"/>
                                        </p:tgtEl>
                                      </p:cBhvr>
                                      <p:to x="100000" y="100000"/>
                                    </p:animScale>
                                    <p:animScale>
                                      <p:cBhvr>
                                        <p:cTn id="183" dur="26">
                                          <p:stCondLst>
                                            <p:cond delay="1642"/>
                                          </p:stCondLst>
                                        </p:cTn>
                                        <p:tgtEl>
                                          <p:spTgt spid="232"/>
                                        </p:tgtEl>
                                      </p:cBhvr>
                                      <p:to x="100000" y="90000"/>
                                    </p:animScale>
                                    <p:animScale>
                                      <p:cBhvr>
                                        <p:cTn id="184" dur="166" decel="50000">
                                          <p:stCondLst>
                                            <p:cond delay="1668"/>
                                          </p:stCondLst>
                                        </p:cTn>
                                        <p:tgtEl>
                                          <p:spTgt spid="232"/>
                                        </p:tgtEl>
                                      </p:cBhvr>
                                      <p:to x="100000" y="100000"/>
                                    </p:animScale>
                                    <p:animScale>
                                      <p:cBhvr>
                                        <p:cTn id="185" dur="26">
                                          <p:stCondLst>
                                            <p:cond delay="1808"/>
                                          </p:stCondLst>
                                        </p:cTn>
                                        <p:tgtEl>
                                          <p:spTgt spid="232"/>
                                        </p:tgtEl>
                                      </p:cBhvr>
                                      <p:to x="100000" y="95000"/>
                                    </p:animScale>
                                    <p:animScale>
                                      <p:cBhvr>
                                        <p:cTn id="186" dur="166" decel="50000">
                                          <p:stCondLst>
                                            <p:cond delay="1834"/>
                                          </p:stCondLst>
                                        </p:cTn>
                                        <p:tgtEl>
                                          <p:spTgt spid="232"/>
                                        </p:tgtEl>
                                      </p:cBhvr>
                                      <p:to x="100000" y="100000"/>
                                    </p:animScale>
                                  </p:childTnLst>
                                </p:cTn>
                              </p:par>
                              <p:par>
                                <p:cTn id="187" presetID="26" presetClass="entr" presetSubtype="0" fill="hold" nodeType="with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down)">
                                      <p:cBhvr>
                                        <p:cTn id="189" dur="580">
                                          <p:stCondLst>
                                            <p:cond delay="0"/>
                                          </p:stCondLst>
                                        </p:cTn>
                                        <p:tgtEl>
                                          <p:spTgt spid="233"/>
                                        </p:tgtEl>
                                      </p:cBhvr>
                                    </p:animEffect>
                                    <p:anim calcmode="lin" valueType="num">
                                      <p:cBhvr>
                                        <p:cTn id="190" dur="1822" tmFilter="0,0; 0.14,0.36; 0.43,0.73; 0.71,0.91; 1.0,1.0">
                                          <p:stCondLst>
                                            <p:cond delay="0"/>
                                          </p:stCondLst>
                                        </p:cTn>
                                        <p:tgtEl>
                                          <p:spTgt spid="233"/>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233"/>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233"/>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233"/>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233"/>
                                        </p:tgtEl>
                                        <p:attrNameLst>
                                          <p:attrName>ppt_y</p:attrName>
                                        </p:attrNameLst>
                                      </p:cBhvr>
                                      <p:tavLst>
                                        <p:tav tm="0" fmla="#ppt_y-sin(pi*$)/81">
                                          <p:val>
                                            <p:fltVal val="0"/>
                                          </p:val>
                                        </p:tav>
                                        <p:tav tm="100000">
                                          <p:val>
                                            <p:fltVal val="1"/>
                                          </p:val>
                                        </p:tav>
                                      </p:tavLst>
                                    </p:anim>
                                    <p:animScale>
                                      <p:cBhvr>
                                        <p:cTn id="195" dur="26">
                                          <p:stCondLst>
                                            <p:cond delay="650"/>
                                          </p:stCondLst>
                                        </p:cTn>
                                        <p:tgtEl>
                                          <p:spTgt spid="233"/>
                                        </p:tgtEl>
                                      </p:cBhvr>
                                      <p:to x="100000" y="60000"/>
                                    </p:animScale>
                                    <p:animScale>
                                      <p:cBhvr>
                                        <p:cTn id="196" dur="166" decel="50000">
                                          <p:stCondLst>
                                            <p:cond delay="676"/>
                                          </p:stCondLst>
                                        </p:cTn>
                                        <p:tgtEl>
                                          <p:spTgt spid="233"/>
                                        </p:tgtEl>
                                      </p:cBhvr>
                                      <p:to x="100000" y="100000"/>
                                    </p:animScale>
                                    <p:animScale>
                                      <p:cBhvr>
                                        <p:cTn id="197" dur="26">
                                          <p:stCondLst>
                                            <p:cond delay="1312"/>
                                          </p:stCondLst>
                                        </p:cTn>
                                        <p:tgtEl>
                                          <p:spTgt spid="233"/>
                                        </p:tgtEl>
                                      </p:cBhvr>
                                      <p:to x="100000" y="80000"/>
                                    </p:animScale>
                                    <p:animScale>
                                      <p:cBhvr>
                                        <p:cTn id="198" dur="166" decel="50000">
                                          <p:stCondLst>
                                            <p:cond delay="1338"/>
                                          </p:stCondLst>
                                        </p:cTn>
                                        <p:tgtEl>
                                          <p:spTgt spid="233"/>
                                        </p:tgtEl>
                                      </p:cBhvr>
                                      <p:to x="100000" y="100000"/>
                                    </p:animScale>
                                    <p:animScale>
                                      <p:cBhvr>
                                        <p:cTn id="199" dur="26">
                                          <p:stCondLst>
                                            <p:cond delay="1642"/>
                                          </p:stCondLst>
                                        </p:cTn>
                                        <p:tgtEl>
                                          <p:spTgt spid="233"/>
                                        </p:tgtEl>
                                      </p:cBhvr>
                                      <p:to x="100000" y="90000"/>
                                    </p:animScale>
                                    <p:animScale>
                                      <p:cBhvr>
                                        <p:cTn id="200" dur="166" decel="50000">
                                          <p:stCondLst>
                                            <p:cond delay="1668"/>
                                          </p:stCondLst>
                                        </p:cTn>
                                        <p:tgtEl>
                                          <p:spTgt spid="233"/>
                                        </p:tgtEl>
                                      </p:cBhvr>
                                      <p:to x="100000" y="100000"/>
                                    </p:animScale>
                                    <p:animScale>
                                      <p:cBhvr>
                                        <p:cTn id="201" dur="26">
                                          <p:stCondLst>
                                            <p:cond delay="1808"/>
                                          </p:stCondLst>
                                        </p:cTn>
                                        <p:tgtEl>
                                          <p:spTgt spid="233"/>
                                        </p:tgtEl>
                                      </p:cBhvr>
                                      <p:to x="100000" y="95000"/>
                                    </p:animScale>
                                    <p:animScale>
                                      <p:cBhvr>
                                        <p:cTn id="202" dur="166" decel="50000">
                                          <p:stCondLst>
                                            <p:cond delay="1834"/>
                                          </p:stCondLst>
                                        </p:cTn>
                                        <p:tgtEl>
                                          <p:spTgt spid="2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09" grpId="0" animBg="1"/>
      <p:bldP spid="51210" grpId="0" animBg="1"/>
      <p:bldP spid="51216" grpId="0" animBg="1"/>
      <p:bldP spid="51217" grpId="0" animBg="1"/>
      <p:bldP spid="51219" grpId="0" animBg="1"/>
      <p:bldP spid="2" grpId="0"/>
      <p:bldP spid="3" grpId="0"/>
      <p:bldP spid="37" grpId="0"/>
      <p:bldP spid="38" grpId="0"/>
      <p:bldP spid="4" grpId="0"/>
      <p:bldP spid="40" grpId="0"/>
      <p:bldP spid="223" grpId="0"/>
      <p:bldP spid="224" grpId="0"/>
      <p:bldP spid="225" grpId="0"/>
      <p:bldP spid="226" grpId="0" animBg="1"/>
      <p:bldP spid="2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body" idx="4294967295"/>
            <p:custDataLst>
              <p:tags r:id="rId2"/>
            </p:custDataLst>
          </p:nvPr>
        </p:nvSpPr>
        <p:spPr>
          <a:xfrm>
            <a:off x="0" y="911225"/>
            <a:ext cx="7848600" cy="4562475"/>
          </a:xfrm>
        </p:spPr>
        <p:txBody>
          <a:bodyPr/>
          <a:lstStyle/>
          <a:p>
            <a:pPr eaLnBrk="1" hangingPunct="1"/>
            <a:r>
              <a:rPr lang="pt-BR" altLang="pt-BR" sz="2400" b="0" dirty="0"/>
              <a:t>Na proposta de </a:t>
            </a:r>
            <a:r>
              <a:rPr lang="pt-BR" altLang="pt-BR" sz="2400" b="0" dirty="0" err="1"/>
              <a:t>Kimball</a:t>
            </a:r>
            <a:r>
              <a:rPr lang="pt-BR" altLang="pt-BR" sz="2400" b="0" dirty="0"/>
              <a:t>, o Data Warehouse é “formado” a partir da junção dos vários Data </a:t>
            </a:r>
            <a:r>
              <a:rPr lang="pt-BR" altLang="pt-BR" sz="2400" b="0" dirty="0" err="1"/>
              <a:t>Marts</a:t>
            </a:r>
            <a:r>
              <a:rPr lang="pt-BR" altLang="pt-BR" sz="2400" b="0" dirty="0"/>
              <a:t> (a granularidade será discutida adiante).</a:t>
            </a:r>
          </a:p>
        </p:txBody>
      </p:sp>
      <p:pic>
        <p:nvPicPr>
          <p:cNvPr id="73732" name="Imagem 1"/>
          <p:cNvPicPr>
            <a:picLocks noChangeAspect="1"/>
          </p:cNvPicPr>
          <p:nvPr/>
        </p:nvPicPr>
        <p:blipFill>
          <a:blip r:embed="rId6" cstate="print"/>
          <a:srcRect/>
          <a:stretch>
            <a:fillRect/>
          </a:stretch>
        </p:blipFill>
        <p:spPr bwMode="auto">
          <a:xfrm>
            <a:off x="755576" y="2113165"/>
            <a:ext cx="7380287" cy="3638550"/>
          </a:xfrm>
          <a:prstGeom prst="rect">
            <a:avLst/>
          </a:prstGeom>
          <a:noFill/>
          <a:ln w="9525">
            <a:noFill/>
            <a:miter lim="800000"/>
            <a:headEnd/>
            <a:tailEnd/>
          </a:ln>
        </p:spPr>
      </p:pic>
      <p:sp>
        <p:nvSpPr>
          <p:cNvPr id="5" name="Rectangle 2"/>
          <p:cNvSpPr txBox="1">
            <a:spLocks noChangeArrowheads="1"/>
          </p:cNvSpPr>
          <p:nvPr>
            <p:custDataLst>
              <p:tags r:id="rId3"/>
            </p:custDataLst>
          </p:nvPr>
        </p:nvSpPr>
        <p:spPr>
          <a:xfrm>
            <a:off x="0" y="-2341"/>
            <a:ext cx="6472238" cy="72548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altLang="pt-BR" sz="2800" b="0" i="0" u="none" strike="noStrike" kern="1200" cap="none" spc="0" normalizeH="0" baseline="0" noProof="0" dirty="0">
                <a:ln>
                  <a:noFill/>
                </a:ln>
                <a:solidFill>
                  <a:schemeClr val="tx1"/>
                </a:solidFill>
                <a:effectLst/>
                <a:uLnTx/>
                <a:uFillTx/>
                <a:latin typeface="+mj-lt"/>
                <a:ea typeface="+mj-ea"/>
                <a:cs typeface="+mj-cs"/>
              </a:rPr>
              <a:t>Abordagem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Bottom-up</a:t>
            </a:r>
            <a:r>
              <a:rPr kumimoji="0" lang="pt-BR" altLang="pt-BR" sz="2800" b="0" i="0" u="none" strike="noStrike" kern="1200" cap="none" spc="0" normalizeH="0" baseline="0" noProof="0" dirty="0">
                <a:ln>
                  <a:noFill/>
                </a:ln>
                <a:solidFill>
                  <a:schemeClr val="tx1"/>
                </a:solidFill>
                <a:effectLst/>
                <a:uLnTx/>
                <a:uFillTx/>
                <a:latin typeface="+mj-lt"/>
                <a:ea typeface="+mj-ea"/>
                <a:cs typeface="+mj-cs"/>
              </a:rPr>
              <a:t> -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Kimball</a:t>
            </a:r>
            <a:endParaRPr kumimoji="0" lang="pt-BR" altLang="pt-BR" sz="2800" b="0"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pic>
        <p:nvPicPr>
          <p:cNvPr id="6" name="Picture 10" descr="http://www.dayainterview.com/image/ralph_kimball.jpg">
            <a:hlinkClick r:id="rId7"/>
          </p:cNvPr>
          <p:cNvPicPr>
            <a:picLocks noChangeAspect="1" noChangeArrowheads="1"/>
          </p:cNvPicPr>
          <p:nvPr/>
        </p:nvPicPr>
        <p:blipFill>
          <a:blip r:embed="rId8" cstate="print"/>
          <a:srcRect/>
          <a:stretch>
            <a:fillRect/>
          </a:stretch>
        </p:blipFill>
        <p:spPr bwMode="auto">
          <a:xfrm>
            <a:off x="0" y="5661248"/>
            <a:ext cx="920386" cy="119675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77987279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body" idx="4294967295"/>
            <p:custDataLst>
              <p:tags r:id="rId2"/>
            </p:custDataLst>
          </p:nvPr>
        </p:nvSpPr>
        <p:spPr>
          <a:xfrm>
            <a:off x="0" y="877888"/>
            <a:ext cx="7594600" cy="4562475"/>
          </a:xfrm>
        </p:spPr>
        <p:txBody>
          <a:bodyPr/>
          <a:lstStyle/>
          <a:p>
            <a:pPr algn="just" eaLnBrk="1" hangingPunct="1"/>
            <a:r>
              <a:rPr lang="pt-BR" altLang="pt-BR" sz="2000" b="0" dirty="0"/>
              <a:t>Efetua-se o mapeamento dos processo de negócios da organização, identificando-se suas correlações e integrações com a  modelagem de dados do DW. Estas partes são escolhidas por área de interesse e constituem os Data </a:t>
            </a:r>
            <a:r>
              <a:rPr lang="pt-BR" altLang="pt-BR" sz="2000" b="0" dirty="0" err="1"/>
              <a:t>Marts</a:t>
            </a:r>
            <a:r>
              <a:rPr lang="pt-BR" altLang="pt-BR" sz="2000" b="0" dirty="0"/>
              <a:t>.</a:t>
            </a:r>
          </a:p>
          <a:p>
            <a:pPr algn="just" eaLnBrk="1" hangingPunct="1"/>
            <a:endParaRPr lang="pt-BR" altLang="pt-BR" sz="2000" b="0" dirty="0"/>
          </a:p>
          <a:p>
            <a:pPr algn="just" eaLnBrk="1" hangingPunct="1"/>
            <a:r>
              <a:rPr lang="pt-BR" altLang="pt-BR" sz="2000" b="0" dirty="0"/>
              <a:t>Cada Data Mart gerado a partir do macro modelo de dados do DW é integrado ao modelo físico do DW. </a:t>
            </a:r>
          </a:p>
          <a:p>
            <a:pPr algn="just" eaLnBrk="1" hangingPunct="1"/>
            <a:endParaRPr lang="pt-BR" altLang="pt-BR" sz="2000" b="0" dirty="0"/>
          </a:p>
          <a:p>
            <a:pPr algn="just" eaLnBrk="1" hangingPunct="1"/>
            <a:r>
              <a:rPr lang="pt-BR" altLang="pt-BR" sz="2000" b="0" dirty="0"/>
              <a:t>A principal vantagem desta abordagem é a garantia da consistência dos dados. Esta garantia é obtida em virtude do modelo de dados para os Data </a:t>
            </a:r>
            <a:r>
              <a:rPr lang="pt-BR" altLang="pt-BR" sz="2000" b="0" dirty="0" err="1"/>
              <a:t>Marts</a:t>
            </a:r>
            <a:r>
              <a:rPr lang="pt-BR" altLang="pt-BR" sz="2000" b="0" dirty="0"/>
              <a:t> ser único, possibilitando realizar o mapeamento e o controle dos dados.</a:t>
            </a:r>
            <a:endParaRPr lang="en-US" altLang="pt-BR" sz="2000" b="0" i="1" dirty="0"/>
          </a:p>
        </p:txBody>
      </p:sp>
      <p:sp>
        <p:nvSpPr>
          <p:cNvPr id="4" name="Rectangle 2"/>
          <p:cNvSpPr txBox="1">
            <a:spLocks noChangeArrowheads="1"/>
          </p:cNvSpPr>
          <p:nvPr>
            <p:custDataLst>
              <p:tags r:id="rId3"/>
            </p:custDataLst>
          </p:nvPr>
        </p:nvSpPr>
        <p:spPr>
          <a:xfrm>
            <a:off x="-108520" y="-99392"/>
            <a:ext cx="6472238" cy="72548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altLang="pt-BR" sz="2800" b="0" i="0" u="none" strike="noStrike" kern="1200" cap="none" spc="0" normalizeH="0" baseline="0" noProof="0" dirty="0">
                <a:ln>
                  <a:noFill/>
                </a:ln>
                <a:solidFill>
                  <a:schemeClr val="tx1"/>
                </a:solidFill>
                <a:effectLst/>
                <a:uLnTx/>
                <a:uFillTx/>
                <a:latin typeface="+mj-lt"/>
                <a:ea typeface="+mj-ea"/>
                <a:cs typeface="+mj-cs"/>
              </a:rPr>
              <a:t>Abordagem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Bottom-up</a:t>
            </a:r>
            <a:r>
              <a:rPr kumimoji="0" lang="pt-BR" altLang="pt-BR" sz="2800" b="0" i="0" u="none" strike="noStrike" kern="1200" cap="none" spc="0" normalizeH="0" baseline="0" noProof="0" dirty="0">
                <a:ln>
                  <a:noFill/>
                </a:ln>
                <a:solidFill>
                  <a:schemeClr val="tx1"/>
                </a:solidFill>
                <a:effectLst/>
                <a:uLnTx/>
                <a:uFillTx/>
                <a:latin typeface="+mj-lt"/>
                <a:ea typeface="+mj-ea"/>
                <a:cs typeface="+mj-cs"/>
              </a:rPr>
              <a:t> -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Kimball</a:t>
            </a:r>
            <a:endParaRPr kumimoji="0" lang="pt-BR" altLang="pt-BR" sz="2800" b="0"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pic>
        <p:nvPicPr>
          <p:cNvPr id="5" name="Picture 10" descr="http://www.dayainterview.com/image/ralph_kimball.jpg">
            <a:hlinkClick r:id="rId6"/>
          </p:cNvPr>
          <p:cNvPicPr>
            <a:picLocks noChangeAspect="1" noChangeArrowheads="1"/>
          </p:cNvPicPr>
          <p:nvPr/>
        </p:nvPicPr>
        <p:blipFill>
          <a:blip r:embed="rId7" cstate="print"/>
          <a:srcRect/>
          <a:stretch>
            <a:fillRect/>
          </a:stretch>
        </p:blipFill>
        <p:spPr bwMode="auto">
          <a:xfrm>
            <a:off x="0" y="5661248"/>
            <a:ext cx="920386" cy="119675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42973067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Imagem 3"/>
          <p:cNvPicPr>
            <a:picLocks noChangeAspect="1"/>
          </p:cNvPicPr>
          <p:nvPr/>
        </p:nvPicPr>
        <p:blipFill>
          <a:blip r:embed="rId5" cstate="print"/>
          <a:srcRect/>
          <a:stretch>
            <a:fillRect/>
          </a:stretch>
        </p:blipFill>
        <p:spPr bwMode="auto">
          <a:xfrm>
            <a:off x="179512" y="1412776"/>
            <a:ext cx="5573713" cy="3600450"/>
          </a:xfrm>
          <a:prstGeom prst="rect">
            <a:avLst/>
          </a:prstGeom>
          <a:noFill/>
          <a:ln w="9525">
            <a:noFill/>
            <a:miter lim="800000"/>
            <a:headEnd/>
            <a:tailEnd/>
          </a:ln>
        </p:spPr>
      </p:pic>
      <p:pic>
        <p:nvPicPr>
          <p:cNvPr id="77827" name="Imagem 4"/>
          <p:cNvPicPr>
            <a:picLocks noChangeAspect="1"/>
          </p:cNvPicPr>
          <p:nvPr/>
        </p:nvPicPr>
        <p:blipFill>
          <a:blip r:embed="rId6" cstate="print"/>
          <a:srcRect/>
          <a:stretch>
            <a:fillRect/>
          </a:stretch>
        </p:blipFill>
        <p:spPr bwMode="auto">
          <a:xfrm>
            <a:off x="4932040" y="4221088"/>
            <a:ext cx="4032250" cy="2460625"/>
          </a:xfrm>
          <a:prstGeom prst="rect">
            <a:avLst/>
          </a:prstGeom>
          <a:noFill/>
          <a:ln w="9525">
            <a:noFill/>
            <a:miter lim="800000"/>
            <a:headEnd/>
            <a:tailEnd/>
          </a:ln>
        </p:spPr>
      </p:pic>
      <p:sp>
        <p:nvSpPr>
          <p:cNvPr id="5" name="Rectangle 2"/>
          <p:cNvSpPr txBox="1">
            <a:spLocks noChangeArrowheads="1"/>
          </p:cNvSpPr>
          <p:nvPr>
            <p:custDataLst>
              <p:tags r:id="rId2"/>
            </p:custDataLst>
          </p:nvPr>
        </p:nvSpPr>
        <p:spPr>
          <a:xfrm>
            <a:off x="-108520" y="-25566"/>
            <a:ext cx="6472238" cy="72548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altLang="pt-BR" sz="2800" b="0" i="0" u="none" strike="noStrike" kern="1200" cap="none" spc="0" normalizeH="0" baseline="0" noProof="0" dirty="0">
                <a:ln>
                  <a:noFill/>
                </a:ln>
                <a:solidFill>
                  <a:schemeClr val="tx1"/>
                </a:solidFill>
                <a:effectLst/>
                <a:uLnTx/>
                <a:uFillTx/>
                <a:latin typeface="+mj-lt"/>
                <a:ea typeface="+mj-ea"/>
                <a:cs typeface="+mj-cs"/>
              </a:rPr>
              <a:t>Top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Down</a:t>
            </a:r>
            <a:r>
              <a:rPr kumimoji="0" lang="pt-BR" altLang="pt-BR" sz="2800" b="0" i="0" u="none" strike="noStrike" kern="1200" cap="none" spc="0" normalizeH="0" baseline="0" noProof="0" dirty="0">
                <a:ln>
                  <a:noFill/>
                </a:ln>
                <a:solidFill>
                  <a:schemeClr val="tx1"/>
                </a:solidFill>
                <a:effectLst/>
                <a:uLnTx/>
                <a:uFillTx/>
                <a:latin typeface="+mj-lt"/>
                <a:ea typeface="+mj-ea"/>
                <a:cs typeface="+mj-cs"/>
              </a:rPr>
              <a:t> ou </a:t>
            </a:r>
            <a:r>
              <a:rPr kumimoji="0" lang="pt-BR" altLang="pt-BR" sz="2800" b="0" i="0" u="none" strike="noStrike" kern="1200" cap="none" spc="0" normalizeH="0" baseline="0" noProof="0" dirty="0" err="1">
                <a:ln>
                  <a:noFill/>
                </a:ln>
                <a:solidFill>
                  <a:schemeClr val="tx1"/>
                </a:solidFill>
                <a:effectLst/>
                <a:uLnTx/>
                <a:uFillTx/>
                <a:latin typeface="+mj-lt"/>
                <a:ea typeface="+mj-ea"/>
                <a:cs typeface="+mj-cs"/>
              </a:rPr>
              <a:t>Bottom</a:t>
            </a:r>
            <a:r>
              <a:rPr kumimoji="0" lang="pt-BR" altLang="pt-BR" sz="2800" b="0" i="0" u="none" strike="noStrike" kern="1200" cap="none" spc="0" normalizeH="0" noProof="0" dirty="0">
                <a:ln>
                  <a:noFill/>
                </a:ln>
                <a:solidFill>
                  <a:schemeClr val="tx1"/>
                </a:solidFill>
                <a:effectLst/>
                <a:uLnTx/>
                <a:uFillTx/>
                <a:latin typeface="+mj-lt"/>
                <a:ea typeface="+mj-ea"/>
                <a:cs typeface="+mj-cs"/>
              </a:rPr>
              <a:t> </a:t>
            </a:r>
            <a:r>
              <a:rPr kumimoji="0" lang="pt-BR" altLang="pt-BR" sz="2800" b="0" i="0" u="none" strike="noStrike" kern="1200" cap="none" spc="0" normalizeH="0" noProof="0" dirty="0" err="1">
                <a:ln>
                  <a:noFill/>
                </a:ln>
                <a:solidFill>
                  <a:schemeClr val="tx1"/>
                </a:solidFill>
                <a:effectLst/>
                <a:uLnTx/>
                <a:uFillTx/>
                <a:latin typeface="+mj-lt"/>
                <a:ea typeface="+mj-ea"/>
                <a:cs typeface="+mj-cs"/>
              </a:rPr>
              <a:t>Up</a:t>
            </a:r>
            <a:r>
              <a:rPr kumimoji="0" lang="pt-BR" altLang="pt-BR" sz="2800" b="0" i="0" u="none" strike="noStrike" kern="1200" cap="none" spc="0" normalizeH="0" noProof="0" dirty="0">
                <a:ln>
                  <a:noFill/>
                </a:ln>
                <a:solidFill>
                  <a:schemeClr val="tx1"/>
                </a:solidFill>
                <a:effectLst/>
                <a:uLnTx/>
                <a:uFillTx/>
                <a:latin typeface="+mj-lt"/>
                <a:ea typeface="+mj-ea"/>
                <a:cs typeface="+mj-cs"/>
              </a:rPr>
              <a:t>?</a:t>
            </a:r>
            <a:endParaRPr kumimoji="0" lang="pt-BR" altLang="pt-BR" sz="2800" b="0"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spTree>
    <p:custDataLst>
      <p:tags r:id="rId1"/>
    </p:custDataLst>
    <p:extLst>
      <p:ext uri="{BB962C8B-B14F-4D97-AF65-F5344CB8AC3E}">
        <p14:creationId xmlns:p14="http://schemas.microsoft.com/office/powerpoint/2010/main" val="338109393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a:grpSpLocks/>
          </p:cNvGrpSpPr>
          <p:nvPr/>
        </p:nvGrpSpPr>
        <p:grpSpPr bwMode="auto">
          <a:xfrm>
            <a:off x="1516063" y="827088"/>
            <a:ext cx="6484937" cy="2241550"/>
            <a:chOff x="457200" y="228600"/>
            <a:chExt cx="8382000" cy="2895600"/>
          </a:xfrm>
        </p:grpSpPr>
        <p:sp>
          <p:nvSpPr>
            <p:cNvPr id="15" name="Rounded Rectangle 14"/>
            <p:cNvSpPr/>
            <p:nvPr/>
          </p:nvSpPr>
          <p:spPr>
            <a:xfrm>
              <a:off x="457200" y="228600"/>
              <a:ext cx="8382000" cy="28956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b="0" dirty="0">
                  <a:solidFill>
                    <a:schemeClr val="tx1">
                      <a:lumMod val="85000"/>
                      <a:lumOff val="15000"/>
                    </a:schemeClr>
                  </a:solidFill>
                </a:rPr>
                <a:t>					</a:t>
              </a:r>
            </a:p>
            <a:p>
              <a:pPr algn="ctr" eaLnBrk="1" fontAlgn="auto" hangingPunct="1">
                <a:spcBef>
                  <a:spcPts val="0"/>
                </a:spcBef>
                <a:spcAft>
                  <a:spcPts val="0"/>
                </a:spcAft>
                <a:defRPr/>
              </a:pPr>
              <a:r>
                <a:rPr lang="en-US" sz="1800" b="0" dirty="0">
                  <a:solidFill>
                    <a:schemeClr val="tx1">
                      <a:lumMod val="85000"/>
                      <a:lumOff val="15000"/>
                    </a:schemeClr>
                  </a:solidFill>
                </a:rPr>
                <a:t>					</a:t>
              </a:r>
            </a:p>
            <a:p>
              <a:pPr algn="ctr" eaLnBrk="1" fontAlgn="auto" hangingPunct="1">
                <a:spcBef>
                  <a:spcPts val="0"/>
                </a:spcBef>
                <a:spcAft>
                  <a:spcPts val="0"/>
                </a:spcAft>
                <a:defRPr/>
              </a:pPr>
              <a:endParaRPr lang="en-US" sz="1800" b="0" dirty="0">
                <a:solidFill>
                  <a:schemeClr val="tx1">
                    <a:lumMod val="85000"/>
                    <a:lumOff val="15000"/>
                  </a:schemeClr>
                </a:solidFill>
              </a:endParaRPr>
            </a:p>
            <a:p>
              <a:pPr algn="ctr" eaLnBrk="1" fontAlgn="auto" hangingPunct="1">
                <a:spcBef>
                  <a:spcPts val="0"/>
                </a:spcBef>
                <a:spcAft>
                  <a:spcPts val="0"/>
                </a:spcAft>
                <a:defRPr/>
              </a:pPr>
              <a:endParaRPr lang="en-US" sz="1800" b="0" dirty="0">
                <a:solidFill>
                  <a:schemeClr val="tx1">
                    <a:lumMod val="85000"/>
                    <a:lumOff val="15000"/>
                  </a:schemeClr>
                </a:solidFill>
              </a:endParaRPr>
            </a:p>
            <a:p>
              <a:pPr algn="ctr" eaLnBrk="1" fontAlgn="auto" hangingPunct="1">
                <a:spcBef>
                  <a:spcPts val="0"/>
                </a:spcBef>
                <a:spcAft>
                  <a:spcPts val="0"/>
                </a:spcAft>
                <a:defRPr/>
              </a:pPr>
              <a:r>
                <a:rPr lang="en-US" sz="1800" b="0" dirty="0">
                  <a:solidFill>
                    <a:schemeClr val="tx1">
                      <a:lumMod val="85000"/>
                      <a:lumOff val="15000"/>
                    </a:schemeClr>
                  </a:solidFill>
                </a:rPr>
                <a:t>						        					</a:t>
              </a:r>
            </a:p>
          </p:txBody>
        </p:sp>
        <p:grpSp>
          <p:nvGrpSpPr>
            <p:cNvPr id="3" name="Group 21"/>
            <p:cNvGrpSpPr>
              <a:grpSpLocks/>
            </p:cNvGrpSpPr>
            <p:nvPr/>
          </p:nvGrpSpPr>
          <p:grpSpPr bwMode="auto">
            <a:xfrm>
              <a:off x="1219200" y="304476"/>
              <a:ext cx="6324600" cy="2743524"/>
              <a:chOff x="1219200" y="609276"/>
              <a:chExt cx="6324600" cy="2743524"/>
            </a:xfrm>
          </p:grpSpPr>
          <p:grpSp>
            <p:nvGrpSpPr>
              <p:cNvPr id="4" name="Group 19"/>
              <p:cNvGrpSpPr>
                <a:grpSpLocks/>
              </p:cNvGrpSpPr>
              <p:nvPr/>
            </p:nvGrpSpPr>
            <p:grpSpPr bwMode="auto">
              <a:xfrm>
                <a:off x="1219200" y="1600200"/>
                <a:ext cx="6324600" cy="1752600"/>
                <a:chOff x="1219200" y="1600200"/>
                <a:chExt cx="6324600" cy="1752600"/>
              </a:xfrm>
            </p:grpSpPr>
            <p:grpSp>
              <p:nvGrpSpPr>
                <p:cNvPr id="5" name="Group 17"/>
                <p:cNvGrpSpPr>
                  <a:grpSpLocks/>
                </p:cNvGrpSpPr>
                <p:nvPr/>
              </p:nvGrpSpPr>
              <p:grpSpPr bwMode="auto">
                <a:xfrm>
                  <a:off x="1219200" y="1600200"/>
                  <a:ext cx="6324600" cy="1752600"/>
                  <a:chOff x="1219200" y="1600200"/>
                  <a:chExt cx="6324600" cy="1752600"/>
                </a:xfrm>
              </p:grpSpPr>
              <p:sp>
                <p:nvSpPr>
                  <p:cNvPr id="6" name="Rounded Rectangle 5"/>
                  <p:cNvSpPr/>
                  <p:nvPr/>
                </p:nvSpPr>
                <p:spPr>
                  <a:xfrm>
                    <a:off x="1218453" y="1599769"/>
                    <a:ext cx="6326000" cy="6869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dirty="0">
                        <a:solidFill>
                          <a:schemeClr val="tx1">
                            <a:lumMod val="85000"/>
                            <a:lumOff val="15000"/>
                          </a:schemeClr>
                        </a:solidFill>
                      </a:rPr>
                      <a:t>Reporting &amp; Monitoring (Casual Users) </a:t>
                    </a:r>
                  </a:p>
                </p:txBody>
              </p:sp>
              <p:sp>
                <p:nvSpPr>
                  <p:cNvPr id="8" name="Down Arrow 7"/>
                  <p:cNvSpPr/>
                  <p:nvPr/>
                </p:nvSpPr>
                <p:spPr>
                  <a:xfrm>
                    <a:off x="2667092" y="2286755"/>
                    <a:ext cx="3525159" cy="1066368"/>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0" dirty="0">
                      <a:solidFill>
                        <a:schemeClr val="tx1">
                          <a:lumMod val="85000"/>
                          <a:lumOff val="15000"/>
                        </a:schemeClr>
                      </a:solidFill>
                    </a:endParaRPr>
                  </a:p>
                </p:txBody>
              </p:sp>
            </p:grpSp>
            <p:sp>
              <p:nvSpPr>
                <p:cNvPr id="83997" name="TextBox 8"/>
                <p:cNvSpPr txBox="1">
                  <a:spLocks noChangeArrowheads="1"/>
                </p:cNvSpPr>
                <p:nvPr/>
              </p:nvSpPr>
              <p:spPr bwMode="auto">
                <a:xfrm>
                  <a:off x="3047999" y="2374900"/>
                  <a:ext cx="2631135" cy="914436"/>
                </a:xfrm>
                <a:prstGeom prst="rect">
                  <a:avLst/>
                </a:prstGeom>
                <a:noFill/>
                <a:ln w="9525">
                  <a:noFill/>
                  <a:miter lim="800000"/>
                  <a:headEnd/>
                  <a:tailEnd/>
                </a:ln>
              </p:spPr>
              <p:txBody>
                <a:bodyPr>
                  <a:spAutoFit/>
                </a:bodyPr>
                <a:lstStyle/>
                <a:p>
                  <a:pPr algn="ctr" eaLnBrk="1" hangingPunct="1"/>
                  <a:r>
                    <a:rPr lang="en-US" altLang="pt-BR" sz="2000">
                      <a:solidFill>
                        <a:schemeClr val="tx1">
                          <a:lumMod val="85000"/>
                          <a:lumOff val="15000"/>
                        </a:schemeClr>
                      </a:solidFill>
                      <a:latin typeface="Calibri" pitchFamily="34" charset="0"/>
                      <a:cs typeface="Arial" charset="0"/>
                    </a:rPr>
                    <a:t>Predefined </a:t>
                  </a:r>
                </a:p>
                <a:p>
                  <a:pPr algn="ctr" eaLnBrk="1" hangingPunct="1"/>
                  <a:r>
                    <a:rPr lang="en-US" altLang="pt-BR" sz="2000">
                      <a:solidFill>
                        <a:schemeClr val="tx1">
                          <a:lumMod val="85000"/>
                          <a:lumOff val="15000"/>
                        </a:schemeClr>
                      </a:solidFill>
                      <a:latin typeface="Calibri" pitchFamily="34" charset="0"/>
                      <a:cs typeface="Arial" charset="0"/>
                    </a:rPr>
                    <a:t>Metrics</a:t>
                  </a:r>
                </a:p>
              </p:txBody>
            </p:sp>
          </p:grpSp>
          <p:sp>
            <p:nvSpPr>
              <p:cNvPr id="83994" name="TextBox 9"/>
              <p:cNvSpPr txBox="1">
                <a:spLocks noChangeArrowheads="1"/>
              </p:cNvSpPr>
              <p:nvPr/>
            </p:nvSpPr>
            <p:spPr bwMode="auto">
              <a:xfrm>
                <a:off x="1752600" y="1066801"/>
                <a:ext cx="5638800" cy="516856"/>
              </a:xfrm>
              <a:prstGeom prst="rect">
                <a:avLst/>
              </a:prstGeom>
              <a:noFill/>
              <a:ln w="9525">
                <a:noFill/>
                <a:miter lim="800000"/>
                <a:headEnd/>
                <a:tailEnd/>
              </a:ln>
            </p:spPr>
            <p:txBody>
              <a:bodyPr>
                <a:spAutoFit/>
              </a:bodyPr>
              <a:lstStyle/>
              <a:p>
                <a:pPr algn="ctr" eaLnBrk="1" hangingPunct="1"/>
                <a:r>
                  <a:rPr lang="en-US" altLang="pt-BR" sz="2000">
                    <a:solidFill>
                      <a:schemeClr val="tx1">
                        <a:lumMod val="85000"/>
                        <a:lumOff val="15000"/>
                      </a:schemeClr>
                    </a:solidFill>
                    <a:latin typeface="Calibri" pitchFamily="34" charset="0"/>
                    <a:cs typeface="Arial" charset="0"/>
                  </a:rPr>
                  <a:t>Corporate Objectives and Strategy</a:t>
                </a:r>
              </a:p>
            </p:txBody>
          </p:sp>
          <p:sp>
            <p:nvSpPr>
              <p:cNvPr id="83995" name="TextBox 25"/>
              <p:cNvSpPr txBox="1">
                <a:spLocks noChangeArrowheads="1"/>
              </p:cNvSpPr>
              <p:nvPr/>
            </p:nvSpPr>
            <p:spPr bwMode="auto">
              <a:xfrm>
                <a:off x="1559068" y="609276"/>
                <a:ext cx="5640666" cy="516856"/>
              </a:xfrm>
              <a:prstGeom prst="rect">
                <a:avLst/>
              </a:prstGeom>
              <a:noFill/>
              <a:ln w="9525">
                <a:noFill/>
                <a:miter lim="800000"/>
                <a:headEnd/>
                <a:tailEnd/>
              </a:ln>
            </p:spPr>
            <p:txBody>
              <a:bodyPr>
                <a:spAutoFit/>
              </a:bodyPr>
              <a:lstStyle/>
              <a:p>
                <a:pPr algn="ctr" eaLnBrk="1" hangingPunct="1"/>
                <a:r>
                  <a:rPr lang="en-US" altLang="pt-BR" sz="2000">
                    <a:solidFill>
                      <a:schemeClr val="tx1">
                        <a:lumMod val="85000"/>
                        <a:lumOff val="15000"/>
                      </a:schemeClr>
                    </a:solidFill>
                    <a:latin typeface="Calibri" pitchFamily="34" charset="0"/>
                    <a:cs typeface="Arial" charset="0"/>
                  </a:rPr>
                  <a:t>TOP DOWN- “Business Intelligence” </a:t>
                </a:r>
              </a:p>
            </p:txBody>
          </p:sp>
        </p:grpSp>
      </p:grpSp>
      <p:grpSp>
        <p:nvGrpSpPr>
          <p:cNvPr id="9" name="Group 22"/>
          <p:cNvGrpSpPr>
            <a:grpSpLocks/>
          </p:cNvGrpSpPr>
          <p:nvPr/>
        </p:nvGrpSpPr>
        <p:grpSpPr bwMode="auto">
          <a:xfrm>
            <a:off x="1509713" y="4076700"/>
            <a:ext cx="6537325" cy="2200275"/>
            <a:chOff x="457200" y="3810000"/>
            <a:chExt cx="8382000" cy="2819400"/>
          </a:xfrm>
        </p:grpSpPr>
        <p:sp>
          <p:nvSpPr>
            <p:cNvPr id="16" name="Rounded Rectangle 15"/>
            <p:cNvSpPr/>
            <p:nvPr/>
          </p:nvSpPr>
          <p:spPr>
            <a:xfrm>
              <a:off x="457200" y="3810000"/>
              <a:ext cx="8382000" cy="28194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3200" b="0" dirty="0">
                  <a:solidFill>
                    <a:schemeClr val="tx1">
                      <a:lumMod val="85000"/>
                      <a:lumOff val="15000"/>
                    </a:schemeClr>
                  </a:solidFill>
                </a:rPr>
                <a:t>					</a:t>
              </a:r>
            </a:p>
            <a:p>
              <a:pPr algn="ctr" eaLnBrk="1" fontAlgn="auto" hangingPunct="1">
                <a:spcBef>
                  <a:spcPts val="0"/>
                </a:spcBef>
                <a:spcAft>
                  <a:spcPts val="0"/>
                </a:spcAft>
                <a:defRPr/>
              </a:pPr>
              <a:endParaRPr lang="en-US" sz="3200" b="0" dirty="0">
                <a:solidFill>
                  <a:schemeClr val="tx1">
                    <a:lumMod val="85000"/>
                    <a:lumOff val="15000"/>
                  </a:schemeClr>
                </a:solidFill>
              </a:endParaRPr>
            </a:p>
            <a:p>
              <a:pPr algn="ctr" eaLnBrk="1" fontAlgn="auto" hangingPunct="1">
                <a:spcBef>
                  <a:spcPts val="0"/>
                </a:spcBef>
                <a:spcAft>
                  <a:spcPts val="0"/>
                </a:spcAft>
                <a:defRPr/>
              </a:pPr>
              <a:r>
                <a:rPr lang="en-US" sz="3200" b="0" dirty="0">
                  <a:solidFill>
                    <a:schemeClr val="tx1">
                      <a:lumMod val="85000"/>
                      <a:lumOff val="15000"/>
                    </a:schemeClr>
                  </a:solidFill>
                </a:rPr>
                <a:t>					</a:t>
              </a:r>
            </a:p>
            <a:p>
              <a:pPr algn="ctr" eaLnBrk="1" fontAlgn="auto" hangingPunct="1">
                <a:spcBef>
                  <a:spcPts val="0"/>
                </a:spcBef>
                <a:spcAft>
                  <a:spcPts val="0"/>
                </a:spcAft>
                <a:defRPr/>
              </a:pPr>
              <a:endParaRPr lang="en-US" sz="3200" b="0" dirty="0">
                <a:solidFill>
                  <a:schemeClr val="tx1">
                    <a:lumMod val="85000"/>
                    <a:lumOff val="15000"/>
                  </a:schemeClr>
                </a:solidFill>
              </a:endParaRPr>
            </a:p>
            <a:p>
              <a:pPr algn="ctr" eaLnBrk="1" fontAlgn="auto" hangingPunct="1">
                <a:spcBef>
                  <a:spcPts val="0"/>
                </a:spcBef>
                <a:spcAft>
                  <a:spcPts val="0"/>
                </a:spcAft>
                <a:defRPr/>
              </a:pPr>
              <a:endParaRPr lang="en-US" sz="3200" b="0" dirty="0">
                <a:solidFill>
                  <a:schemeClr val="tx1">
                    <a:lumMod val="85000"/>
                    <a:lumOff val="15000"/>
                  </a:schemeClr>
                </a:solidFill>
              </a:endParaRPr>
            </a:p>
            <a:p>
              <a:pPr algn="ctr" eaLnBrk="1" fontAlgn="auto" hangingPunct="1">
                <a:spcBef>
                  <a:spcPts val="0"/>
                </a:spcBef>
                <a:spcAft>
                  <a:spcPts val="0"/>
                </a:spcAft>
                <a:defRPr/>
              </a:pPr>
              <a:endParaRPr lang="en-US" sz="3200" b="0" dirty="0">
                <a:solidFill>
                  <a:schemeClr val="tx1">
                    <a:lumMod val="85000"/>
                    <a:lumOff val="15000"/>
                  </a:schemeClr>
                </a:solidFill>
              </a:endParaRPr>
            </a:p>
            <a:p>
              <a:pPr algn="ctr" eaLnBrk="1" fontAlgn="auto" hangingPunct="1">
                <a:spcBef>
                  <a:spcPts val="0"/>
                </a:spcBef>
                <a:spcAft>
                  <a:spcPts val="0"/>
                </a:spcAft>
                <a:defRPr/>
              </a:pPr>
              <a:endParaRPr lang="en-US" sz="3200" b="0" dirty="0">
                <a:solidFill>
                  <a:schemeClr val="tx1">
                    <a:lumMod val="85000"/>
                    <a:lumOff val="15000"/>
                  </a:schemeClr>
                </a:solidFill>
              </a:endParaRPr>
            </a:p>
          </p:txBody>
        </p:sp>
        <p:grpSp>
          <p:nvGrpSpPr>
            <p:cNvPr id="10" name="Group 22"/>
            <p:cNvGrpSpPr>
              <a:grpSpLocks/>
            </p:cNvGrpSpPr>
            <p:nvPr/>
          </p:nvGrpSpPr>
          <p:grpSpPr bwMode="auto">
            <a:xfrm>
              <a:off x="1295400" y="3810000"/>
              <a:ext cx="6324600" cy="2766038"/>
              <a:chOff x="1295400" y="4038600"/>
              <a:chExt cx="6324600" cy="2766038"/>
            </a:xfrm>
          </p:grpSpPr>
          <p:sp>
            <p:nvSpPr>
              <p:cNvPr id="83984" name="TextBox 11"/>
              <p:cNvSpPr txBox="1">
                <a:spLocks noChangeArrowheads="1"/>
              </p:cNvSpPr>
              <p:nvPr/>
            </p:nvSpPr>
            <p:spPr bwMode="auto">
              <a:xfrm>
                <a:off x="1828801" y="5867400"/>
                <a:ext cx="5638800" cy="512695"/>
              </a:xfrm>
              <a:prstGeom prst="rect">
                <a:avLst/>
              </a:prstGeom>
              <a:noFill/>
              <a:ln w="9525">
                <a:noFill/>
                <a:miter lim="800000"/>
                <a:headEnd/>
                <a:tailEnd/>
              </a:ln>
            </p:spPr>
            <p:txBody>
              <a:bodyPr>
                <a:spAutoFit/>
              </a:bodyPr>
              <a:lstStyle/>
              <a:p>
                <a:pPr algn="ctr" eaLnBrk="1" hangingPunct="1"/>
                <a:r>
                  <a:rPr lang="en-US" altLang="pt-BR" sz="2000">
                    <a:solidFill>
                      <a:schemeClr val="tx1">
                        <a:lumMod val="85000"/>
                        <a:lumOff val="15000"/>
                      </a:schemeClr>
                    </a:solidFill>
                    <a:latin typeface="Calibri" pitchFamily="34" charset="0"/>
                    <a:cs typeface="Arial" charset="0"/>
                  </a:rPr>
                  <a:t>Processes and Projects</a:t>
                </a:r>
              </a:p>
            </p:txBody>
          </p:sp>
          <p:grpSp>
            <p:nvGrpSpPr>
              <p:cNvPr id="12" name="Group 20"/>
              <p:cNvGrpSpPr>
                <a:grpSpLocks/>
              </p:cNvGrpSpPr>
              <p:nvPr/>
            </p:nvGrpSpPr>
            <p:grpSpPr bwMode="auto">
              <a:xfrm>
                <a:off x="1295400" y="4038600"/>
                <a:ext cx="6324600" cy="1828800"/>
                <a:chOff x="1295400" y="4038600"/>
                <a:chExt cx="6324600" cy="1828800"/>
              </a:xfrm>
            </p:grpSpPr>
            <p:grpSp>
              <p:nvGrpSpPr>
                <p:cNvPr id="13" name="Group 18"/>
                <p:cNvGrpSpPr>
                  <a:grpSpLocks/>
                </p:cNvGrpSpPr>
                <p:nvPr/>
              </p:nvGrpSpPr>
              <p:grpSpPr bwMode="auto">
                <a:xfrm>
                  <a:off x="1295400" y="4038600"/>
                  <a:ext cx="6324600" cy="1828800"/>
                  <a:chOff x="1295400" y="4038600"/>
                  <a:chExt cx="6324600" cy="1828800"/>
                </a:xfrm>
              </p:grpSpPr>
              <p:sp>
                <p:nvSpPr>
                  <p:cNvPr id="7" name="Rounded Rectangle 6"/>
                  <p:cNvSpPr/>
                  <p:nvPr/>
                </p:nvSpPr>
                <p:spPr>
                  <a:xfrm>
                    <a:off x="1295806" y="5181819"/>
                    <a:ext cx="6324155" cy="68552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lumMod val="85000"/>
                            <a:lumOff val="15000"/>
                          </a:schemeClr>
                        </a:solidFill>
                      </a:rPr>
                      <a:t>Analysis and Prediction (Power Users) </a:t>
                    </a:r>
                  </a:p>
                </p:txBody>
              </p:sp>
              <p:sp>
                <p:nvSpPr>
                  <p:cNvPr id="11" name="Down Arrow 10"/>
                  <p:cNvSpPr/>
                  <p:nvPr/>
                </p:nvSpPr>
                <p:spPr>
                  <a:xfrm rot="10800000">
                    <a:off x="2590355" y="4038600"/>
                    <a:ext cx="3582399" cy="1143219"/>
                  </a:xfrm>
                  <a:prstGeom prst="down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0" dirty="0">
                      <a:solidFill>
                        <a:schemeClr val="tx1">
                          <a:lumMod val="85000"/>
                          <a:lumOff val="15000"/>
                        </a:schemeClr>
                      </a:solidFill>
                    </a:endParaRPr>
                  </a:p>
                </p:txBody>
              </p:sp>
            </p:grpSp>
            <p:sp>
              <p:nvSpPr>
                <p:cNvPr id="83988" name="TextBox 12"/>
                <p:cNvSpPr txBox="1">
                  <a:spLocks noChangeArrowheads="1"/>
                </p:cNvSpPr>
                <p:nvPr/>
              </p:nvSpPr>
              <p:spPr bwMode="auto">
                <a:xfrm>
                  <a:off x="2704668" y="4205069"/>
                  <a:ext cx="3391333" cy="907074"/>
                </a:xfrm>
                <a:prstGeom prst="rect">
                  <a:avLst/>
                </a:prstGeom>
                <a:noFill/>
                <a:ln w="9525">
                  <a:noFill/>
                  <a:miter lim="800000"/>
                  <a:headEnd/>
                  <a:tailEnd/>
                </a:ln>
              </p:spPr>
              <p:txBody>
                <a:bodyPr>
                  <a:spAutoFit/>
                </a:bodyPr>
                <a:lstStyle/>
                <a:p>
                  <a:pPr algn="ctr" eaLnBrk="1" hangingPunct="1"/>
                  <a:r>
                    <a:rPr lang="en-US" altLang="pt-BR" sz="2000">
                      <a:solidFill>
                        <a:schemeClr val="tx1">
                          <a:lumMod val="85000"/>
                          <a:lumOff val="15000"/>
                        </a:schemeClr>
                      </a:solidFill>
                      <a:latin typeface="Calibri" pitchFamily="34" charset="0"/>
                      <a:cs typeface="Arial" charset="0"/>
                    </a:rPr>
                    <a:t>Ad hoc </a:t>
                  </a:r>
                </a:p>
                <a:p>
                  <a:pPr algn="ctr" eaLnBrk="1" hangingPunct="1"/>
                  <a:r>
                    <a:rPr lang="en-US" altLang="pt-BR" sz="2000">
                      <a:solidFill>
                        <a:schemeClr val="tx1">
                          <a:lumMod val="85000"/>
                          <a:lumOff val="15000"/>
                        </a:schemeClr>
                      </a:solidFill>
                      <a:latin typeface="Calibri" pitchFamily="34" charset="0"/>
                      <a:cs typeface="Arial" charset="0"/>
                    </a:rPr>
                    <a:t>queries </a:t>
                  </a:r>
                </a:p>
              </p:txBody>
            </p:sp>
          </p:grpSp>
          <p:sp>
            <p:nvSpPr>
              <p:cNvPr id="25" name="TextBox 24"/>
              <p:cNvSpPr txBox="1"/>
              <p:nvPr/>
            </p:nvSpPr>
            <p:spPr>
              <a:xfrm>
                <a:off x="1635825" y="6291943"/>
                <a:ext cx="5638800" cy="512695"/>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1" fontAlgn="auto" hangingPunct="1">
                  <a:spcBef>
                    <a:spcPts val="0"/>
                  </a:spcBef>
                  <a:spcAft>
                    <a:spcPts val="0"/>
                  </a:spcAft>
                  <a:defRPr/>
                </a:pPr>
                <a:r>
                  <a:rPr lang="en-US" sz="2000" b="0" dirty="0">
                    <a:solidFill>
                      <a:schemeClr val="tx1">
                        <a:lumMod val="85000"/>
                        <a:lumOff val="15000"/>
                      </a:schemeClr>
                    </a:solidFill>
                    <a:latin typeface="Calibri"/>
                    <a:cs typeface="Arial" pitchFamily="34" charset="0"/>
                  </a:rPr>
                  <a:t>BOTTOM UP – “Analytics Intelligence” </a:t>
                </a:r>
                <a:endParaRPr lang="en-US" sz="2000" dirty="0">
                  <a:ln w="11430"/>
                  <a:solidFill>
                    <a:schemeClr val="tx1">
                      <a:lumMod val="85000"/>
                      <a:lumOff val="15000"/>
                    </a:schemeClr>
                  </a:solidFill>
                  <a:effectLst>
                    <a:outerShdw blurRad="50800" dist="39000" dir="5460000" algn="tl">
                      <a:srgbClr val="000000">
                        <a:alpha val="38000"/>
                      </a:srgbClr>
                    </a:outerShdw>
                  </a:effectLst>
                  <a:latin typeface="Calibri"/>
                  <a:cs typeface="Arial" pitchFamily="34" charset="0"/>
                </a:endParaRPr>
              </a:p>
            </p:txBody>
          </p:sp>
        </p:grpSp>
      </p:grpSp>
      <p:grpSp>
        <p:nvGrpSpPr>
          <p:cNvPr id="14" name="Group 37"/>
          <p:cNvGrpSpPr>
            <a:grpSpLocks/>
          </p:cNvGrpSpPr>
          <p:nvPr/>
        </p:nvGrpSpPr>
        <p:grpSpPr bwMode="auto">
          <a:xfrm>
            <a:off x="1920875" y="2752725"/>
            <a:ext cx="5715000" cy="1531938"/>
            <a:chOff x="2743200" y="2644140"/>
            <a:chExt cx="5715000" cy="1531620"/>
          </a:xfrm>
        </p:grpSpPr>
        <p:sp>
          <p:nvSpPr>
            <p:cNvPr id="28" name="Curved Up Arrow 27"/>
            <p:cNvSpPr/>
            <p:nvPr/>
          </p:nvSpPr>
          <p:spPr>
            <a:xfrm rot="5400000">
              <a:off x="3631561" y="3151182"/>
              <a:ext cx="1485592" cy="563563"/>
            </a:xfrm>
            <a:prstGeom prst="curvedUp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schemeClr val="tx1">
                    <a:lumMod val="85000"/>
                    <a:lumOff val="15000"/>
                  </a:schemeClr>
                </a:solidFill>
              </a:endParaRPr>
            </a:p>
          </p:txBody>
        </p:sp>
        <p:sp>
          <p:nvSpPr>
            <p:cNvPr id="29" name="Curved Up Arrow 28"/>
            <p:cNvSpPr/>
            <p:nvPr/>
          </p:nvSpPr>
          <p:spPr>
            <a:xfrm rot="5400000" flipH="1" flipV="1">
              <a:off x="5795010" y="3105150"/>
              <a:ext cx="1485900" cy="563880"/>
            </a:xfrm>
            <a:prstGeom prst="curvedUpArrow">
              <a:avLst/>
            </a:prstGeom>
            <a:solidFill>
              <a:schemeClr val="accent2">
                <a:lumMod val="60000"/>
                <a:lumOff val="40000"/>
              </a:schemeClr>
            </a:solidFill>
            <a:ln>
              <a:solidFill>
                <a:schemeClr val="accent2">
                  <a:lumMod val="60000"/>
                  <a:lumOff val="40000"/>
                </a:schemeClr>
              </a:solidFill>
            </a:ln>
            <a:scene3d>
              <a:camera prst="orthographicFront">
                <a:rot lat="21299999"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schemeClr val="tx1">
                    <a:lumMod val="85000"/>
                    <a:lumOff val="15000"/>
                  </a:schemeClr>
                </a:solidFill>
              </a:endParaRPr>
            </a:p>
          </p:txBody>
        </p:sp>
        <p:sp>
          <p:nvSpPr>
            <p:cNvPr id="83980" name="TextBox 30"/>
            <p:cNvSpPr txBox="1">
              <a:spLocks noChangeArrowheads="1"/>
            </p:cNvSpPr>
            <p:nvPr/>
          </p:nvSpPr>
          <p:spPr bwMode="auto">
            <a:xfrm>
              <a:off x="6858000" y="2971097"/>
              <a:ext cx="1600200" cy="923138"/>
            </a:xfrm>
            <a:prstGeom prst="rect">
              <a:avLst/>
            </a:prstGeom>
            <a:noFill/>
            <a:ln w="9525">
              <a:noFill/>
              <a:miter lim="800000"/>
              <a:headEnd/>
              <a:tailEnd/>
            </a:ln>
          </p:spPr>
          <p:txBody>
            <a:bodyPr>
              <a:spAutoFit/>
            </a:bodyPr>
            <a:lstStyle/>
            <a:p>
              <a:pPr algn="ctr" eaLnBrk="1" hangingPunct="1"/>
              <a:r>
                <a:rPr lang="en-US" altLang="pt-BR" sz="1800">
                  <a:solidFill>
                    <a:schemeClr val="tx1">
                      <a:lumMod val="85000"/>
                      <a:lumOff val="15000"/>
                    </a:schemeClr>
                  </a:solidFill>
                  <a:latin typeface="Calibri" pitchFamily="34" charset="0"/>
                  <a:cs typeface="Arial" charset="0"/>
                </a:rPr>
                <a:t>Análises</a:t>
              </a:r>
            </a:p>
            <a:p>
              <a:pPr algn="ctr" eaLnBrk="1" hangingPunct="1"/>
              <a:r>
                <a:rPr lang="en-US" altLang="pt-BR" sz="1800">
                  <a:solidFill>
                    <a:schemeClr val="tx1">
                      <a:lumMod val="85000"/>
                      <a:lumOff val="15000"/>
                    </a:schemeClr>
                  </a:solidFill>
                  <a:latin typeface="Calibri" pitchFamily="34" charset="0"/>
                  <a:cs typeface="Arial" charset="0"/>
                </a:rPr>
                <a:t>geram</a:t>
              </a:r>
            </a:p>
            <a:p>
              <a:pPr algn="ctr" eaLnBrk="1" hangingPunct="1"/>
              <a:r>
                <a:rPr lang="en-US" altLang="pt-BR" sz="1800">
                  <a:solidFill>
                    <a:schemeClr val="tx1">
                      <a:lumMod val="85000"/>
                      <a:lumOff val="15000"/>
                    </a:schemeClr>
                  </a:solidFill>
                  <a:latin typeface="Calibri" pitchFamily="34" charset="0"/>
                  <a:cs typeface="Arial" charset="0"/>
                </a:rPr>
                <a:t>Reports</a:t>
              </a:r>
            </a:p>
          </p:txBody>
        </p:sp>
        <p:sp>
          <p:nvSpPr>
            <p:cNvPr id="83981" name="TextBox 31"/>
            <p:cNvSpPr txBox="1">
              <a:spLocks noChangeArrowheads="1"/>
            </p:cNvSpPr>
            <p:nvPr/>
          </p:nvSpPr>
          <p:spPr bwMode="auto">
            <a:xfrm>
              <a:off x="2743200" y="2956813"/>
              <a:ext cx="1600200" cy="923138"/>
            </a:xfrm>
            <a:prstGeom prst="rect">
              <a:avLst/>
            </a:prstGeom>
            <a:noFill/>
            <a:ln w="9525">
              <a:noFill/>
              <a:miter lim="800000"/>
              <a:headEnd/>
              <a:tailEnd/>
            </a:ln>
          </p:spPr>
          <p:txBody>
            <a:bodyPr>
              <a:spAutoFit/>
            </a:bodyPr>
            <a:lstStyle/>
            <a:p>
              <a:pPr algn="ctr" eaLnBrk="1" hangingPunct="1"/>
              <a:r>
                <a:rPr lang="en-US" altLang="pt-BR" sz="1800">
                  <a:solidFill>
                    <a:schemeClr val="tx1">
                      <a:lumMod val="85000"/>
                      <a:lumOff val="15000"/>
                    </a:schemeClr>
                  </a:solidFill>
                  <a:latin typeface="Calibri" pitchFamily="34" charset="0"/>
                  <a:cs typeface="Arial" charset="0"/>
                </a:rPr>
                <a:t>Reports</a:t>
              </a:r>
            </a:p>
            <a:p>
              <a:pPr algn="ctr" eaLnBrk="1" hangingPunct="1"/>
              <a:r>
                <a:rPr lang="en-US" altLang="pt-BR" sz="1800">
                  <a:solidFill>
                    <a:schemeClr val="tx1">
                      <a:lumMod val="85000"/>
                      <a:lumOff val="15000"/>
                    </a:schemeClr>
                  </a:solidFill>
                  <a:latin typeface="Calibri" pitchFamily="34" charset="0"/>
                  <a:cs typeface="Arial" charset="0"/>
                </a:rPr>
                <a:t>geram</a:t>
              </a:r>
            </a:p>
            <a:p>
              <a:pPr algn="ctr" eaLnBrk="1" hangingPunct="1"/>
              <a:r>
                <a:rPr lang="en-US" altLang="pt-BR" sz="1800">
                  <a:solidFill>
                    <a:schemeClr val="tx1">
                      <a:lumMod val="85000"/>
                      <a:lumOff val="15000"/>
                    </a:schemeClr>
                  </a:solidFill>
                  <a:latin typeface="Calibri" pitchFamily="34" charset="0"/>
                  <a:cs typeface="Arial" charset="0"/>
                </a:rPr>
                <a:t>Análises </a:t>
              </a:r>
            </a:p>
          </p:txBody>
        </p:sp>
      </p:grpSp>
      <p:sp>
        <p:nvSpPr>
          <p:cNvPr id="83973" name="TextBox 29"/>
          <p:cNvSpPr txBox="1">
            <a:spLocks noChangeArrowheads="1"/>
          </p:cNvSpPr>
          <p:nvPr/>
        </p:nvSpPr>
        <p:spPr bwMode="auto">
          <a:xfrm>
            <a:off x="1539875" y="2230438"/>
            <a:ext cx="1930400" cy="646112"/>
          </a:xfrm>
          <a:prstGeom prst="rect">
            <a:avLst/>
          </a:prstGeom>
          <a:noFill/>
          <a:ln w="9525">
            <a:noFill/>
            <a:miter lim="800000"/>
            <a:headEnd/>
            <a:tailEnd/>
          </a:ln>
        </p:spPr>
        <p:txBody>
          <a:bodyPr>
            <a:spAutoFit/>
          </a:bodyPr>
          <a:lstStyle/>
          <a:p>
            <a:pPr algn="ctr" eaLnBrk="1" hangingPunct="1"/>
            <a:r>
              <a:rPr lang="en-US" altLang="pt-BR" sz="1800">
                <a:solidFill>
                  <a:schemeClr val="tx1">
                    <a:lumMod val="85000"/>
                    <a:lumOff val="15000"/>
                  </a:schemeClr>
                </a:solidFill>
                <a:latin typeface="Calibri" pitchFamily="34" charset="0"/>
                <a:cs typeface="Arial" charset="0"/>
              </a:rPr>
              <a:t>Data Warehousing Architecture</a:t>
            </a:r>
          </a:p>
        </p:txBody>
      </p:sp>
      <p:sp>
        <p:nvSpPr>
          <p:cNvPr id="83974" name="TextBox 34"/>
          <p:cNvSpPr txBox="1">
            <a:spLocks noChangeArrowheads="1"/>
          </p:cNvSpPr>
          <p:nvPr/>
        </p:nvSpPr>
        <p:spPr bwMode="auto">
          <a:xfrm>
            <a:off x="6205538" y="2268538"/>
            <a:ext cx="1582737" cy="646331"/>
          </a:xfrm>
          <a:prstGeom prst="rect">
            <a:avLst/>
          </a:prstGeom>
          <a:noFill/>
          <a:ln w="9525">
            <a:noFill/>
            <a:miter lim="800000"/>
            <a:headEnd/>
            <a:tailEnd/>
          </a:ln>
        </p:spPr>
        <p:txBody>
          <a:bodyPr>
            <a:spAutoFit/>
          </a:bodyPr>
          <a:lstStyle/>
          <a:p>
            <a:pPr algn="ctr" eaLnBrk="1" hangingPunct="1"/>
            <a:r>
              <a:rPr lang="en-US" altLang="pt-BR" sz="1800">
                <a:solidFill>
                  <a:schemeClr val="tx1">
                    <a:lumMod val="85000"/>
                    <a:lumOff val="15000"/>
                  </a:schemeClr>
                </a:solidFill>
                <a:latin typeface="Calibri" pitchFamily="34" charset="0"/>
                <a:cs typeface="Arial" charset="0"/>
              </a:rPr>
              <a:t>Non-volatile Data</a:t>
            </a:r>
          </a:p>
        </p:txBody>
      </p:sp>
      <p:sp>
        <p:nvSpPr>
          <p:cNvPr id="83975" name="TextBox 35"/>
          <p:cNvSpPr txBox="1">
            <a:spLocks noChangeArrowheads="1"/>
          </p:cNvSpPr>
          <p:nvPr/>
        </p:nvSpPr>
        <p:spPr bwMode="auto">
          <a:xfrm>
            <a:off x="1476375" y="4165600"/>
            <a:ext cx="1905000" cy="646331"/>
          </a:xfrm>
          <a:prstGeom prst="rect">
            <a:avLst/>
          </a:prstGeom>
          <a:noFill/>
          <a:ln w="9525">
            <a:noFill/>
            <a:miter lim="800000"/>
            <a:headEnd/>
            <a:tailEnd/>
          </a:ln>
        </p:spPr>
        <p:txBody>
          <a:bodyPr>
            <a:spAutoFit/>
          </a:bodyPr>
          <a:lstStyle/>
          <a:p>
            <a:pPr algn="ctr" eaLnBrk="1" hangingPunct="1"/>
            <a:r>
              <a:rPr lang="en-US" altLang="pt-BR" sz="1800">
                <a:solidFill>
                  <a:schemeClr val="tx1">
                    <a:lumMod val="85000"/>
                    <a:lumOff val="15000"/>
                  </a:schemeClr>
                </a:solidFill>
                <a:latin typeface="Calibri" pitchFamily="34" charset="0"/>
                <a:cs typeface="Arial" charset="0"/>
              </a:rPr>
              <a:t>Analytics Architecture</a:t>
            </a:r>
          </a:p>
        </p:txBody>
      </p:sp>
      <p:sp>
        <p:nvSpPr>
          <p:cNvPr id="83976" name="TextBox 36"/>
          <p:cNvSpPr txBox="1">
            <a:spLocks noChangeArrowheads="1"/>
          </p:cNvSpPr>
          <p:nvPr/>
        </p:nvSpPr>
        <p:spPr bwMode="auto">
          <a:xfrm>
            <a:off x="6340475" y="4108450"/>
            <a:ext cx="1447800" cy="646331"/>
          </a:xfrm>
          <a:prstGeom prst="rect">
            <a:avLst/>
          </a:prstGeom>
          <a:noFill/>
          <a:ln w="9525">
            <a:noFill/>
            <a:miter lim="800000"/>
            <a:headEnd/>
            <a:tailEnd/>
          </a:ln>
        </p:spPr>
        <p:txBody>
          <a:bodyPr>
            <a:spAutoFit/>
          </a:bodyPr>
          <a:lstStyle/>
          <a:p>
            <a:pPr algn="ctr" eaLnBrk="1" hangingPunct="1"/>
            <a:r>
              <a:rPr lang="en-US" altLang="pt-BR" sz="1800">
                <a:solidFill>
                  <a:schemeClr val="tx1">
                    <a:lumMod val="85000"/>
                    <a:lumOff val="15000"/>
                  </a:schemeClr>
                </a:solidFill>
                <a:latin typeface="Calibri" pitchFamily="34" charset="0"/>
                <a:cs typeface="Arial" charset="0"/>
              </a:rPr>
              <a:t>Volatile </a:t>
            </a:r>
          </a:p>
          <a:p>
            <a:pPr algn="ctr" eaLnBrk="1" hangingPunct="1"/>
            <a:r>
              <a:rPr lang="en-US" altLang="pt-BR" sz="1800">
                <a:solidFill>
                  <a:schemeClr val="tx1">
                    <a:lumMod val="85000"/>
                    <a:lumOff val="15000"/>
                  </a:schemeClr>
                </a:solidFill>
                <a:latin typeface="Calibri" pitchFamily="34" charset="0"/>
                <a:cs typeface="Arial" charset="0"/>
              </a:rPr>
              <a:t>Data </a:t>
            </a:r>
          </a:p>
        </p:txBody>
      </p:sp>
      <p:sp>
        <p:nvSpPr>
          <p:cNvPr id="83977" name="TextBox 37"/>
          <p:cNvSpPr txBox="1">
            <a:spLocks noChangeArrowheads="1"/>
          </p:cNvSpPr>
          <p:nvPr/>
        </p:nvSpPr>
        <p:spPr bwMode="auto">
          <a:xfrm>
            <a:off x="107504" y="44624"/>
            <a:ext cx="7046913" cy="523875"/>
          </a:xfrm>
          <a:prstGeom prst="rect">
            <a:avLst/>
          </a:prstGeom>
          <a:noFill/>
          <a:ln w="9525">
            <a:noFill/>
            <a:miter lim="800000"/>
            <a:headEnd/>
            <a:tailEnd/>
          </a:ln>
        </p:spPr>
        <p:txBody>
          <a:bodyPr>
            <a:spAutoFit/>
          </a:bodyPr>
          <a:lstStyle/>
          <a:p>
            <a:pPr eaLnBrk="1" hangingPunct="1"/>
            <a:r>
              <a:rPr lang="en-US" altLang="pt-BR" sz="2800" dirty="0">
                <a:solidFill>
                  <a:schemeClr val="tx1">
                    <a:lumMod val="85000"/>
                    <a:lumOff val="15000"/>
                  </a:schemeClr>
                </a:solidFill>
                <a:latin typeface="Calibri" pitchFamily="34" charset="0"/>
                <a:cs typeface="Arial" charset="0"/>
              </a:rPr>
              <a:t>Framework </a:t>
            </a:r>
            <a:r>
              <a:rPr lang="en-US" altLang="pt-BR" sz="2800" dirty="0" err="1">
                <a:solidFill>
                  <a:schemeClr val="tx1">
                    <a:lumMod val="85000"/>
                    <a:lumOff val="15000"/>
                  </a:schemeClr>
                </a:solidFill>
                <a:latin typeface="Calibri" pitchFamily="34" charset="0"/>
                <a:cs typeface="Arial" charset="0"/>
              </a:rPr>
              <a:t>convergência</a:t>
            </a:r>
            <a:r>
              <a:rPr lang="en-US" altLang="pt-BR" sz="2800" dirty="0">
                <a:solidFill>
                  <a:schemeClr val="tx1">
                    <a:lumMod val="85000"/>
                    <a:lumOff val="15000"/>
                  </a:schemeClr>
                </a:solidFill>
                <a:latin typeface="Calibri" pitchFamily="34" charset="0"/>
                <a:cs typeface="Arial" charset="0"/>
              </a:rPr>
              <a:t> de </a:t>
            </a:r>
            <a:r>
              <a:rPr lang="en-US" altLang="pt-BR" sz="2800" dirty="0" err="1">
                <a:solidFill>
                  <a:schemeClr val="tx1">
                    <a:lumMod val="85000"/>
                    <a:lumOff val="15000"/>
                  </a:schemeClr>
                </a:solidFill>
                <a:latin typeface="Calibri" pitchFamily="34" charset="0"/>
                <a:cs typeface="Arial" charset="0"/>
              </a:rPr>
              <a:t>abordagens</a:t>
            </a:r>
            <a:endParaRPr lang="en-US" altLang="pt-BR" sz="3200" dirty="0">
              <a:solidFill>
                <a:schemeClr val="tx1">
                  <a:lumMod val="85000"/>
                  <a:lumOff val="15000"/>
                </a:schemeClr>
              </a:solidFill>
              <a:latin typeface="Calibri" pitchFamily="34" charset="0"/>
              <a:cs typeface="Arial" charset="0"/>
            </a:endParaRPr>
          </a:p>
        </p:txBody>
      </p:sp>
    </p:spTree>
    <p:extLst>
      <p:ext uri="{BB962C8B-B14F-4D97-AF65-F5344CB8AC3E}">
        <p14:creationId xmlns:p14="http://schemas.microsoft.com/office/powerpoint/2010/main" val="3834066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custDataLst>
              <p:tags r:id="rId1"/>
            </p:custDataLst>
          </p:nvPr>
        </p:nvSpPr>
        <p:spPr>
          <a:xfrm>
            <a:off x="-3586" y="-8308"/>
            <a:ext cx="6472238" cy="7254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altLang="pt-BR" sz="2800" dirty="0"/>
              <a:t>Pensamento Atual - </a:t>
            </a:r>
            <a:r>
              <a:rPr lang="pt-BR" altLang="pt-BR" sz="2800" dirty="0" err="1"/>
              <a:t>Imnon</a:t>
            </a:r>
            <a:endParaRPr lang="pt-BR" altLang="pt-BR" sz="2800"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383" y="980728"/>
            <a:ext cx="7731267" cy="5666205"/>
          </a:xfrm>
          <a:prstGeom prst="rect">
            <a:avLst/>
          </a:prstGeom>
        </p:spPr>
      </p:pic>
    </p:spTree>
    <p:extLst>
      <p:ext uri="{BB962C8B-B14F-4D97-AF65-F5344CB8AC3E}">
        <p14:creationId xmlns:p14="http://schemas.microsoft.com/office/powerpoint/2010/main" val="4064950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custDataLst>
              <p:tags r:id="rId1"/>
            </p:custDataLst>
          </p:nvPr>
        </p:nvSpPr>
        <p:spPr>
          <a:xfrm>
            <a:off x="16202" y="5760"/>
            <a:ext cx="6472238" cy="7254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altLang="pt-BR" sz="2800" dirty="0"/>
              <a:t>Pensamento Atual - </a:t>
            </a:r>
            <a:r>
              <a:rPr lang="pt-BR" altLang="pt-BR" sz="2800" dirty="0" err="1"/>
              <a:t>Kimball</a:t>
            </a:r>
            <a:endParaRPr lang="pt-BR" altLang="pt-BR" sz="2800"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731248"/>
            <a:ext cx="8719864" cy="4968552"/>
          </a:xfrm>
          <a:prstGeom prst="rect">
            <a:avLst/>
          </a:prstGeom>
        </p:spPr>
      </p:pic>
    </p:spTree>
    <p:extLst>
      <p:ext uri="{BB962C8B-B14F-4D97-AF65-F5344CB8AC3E}">
        <p14:creationId xmlns:p14="http://schemas.microsoft.com/office/powerpoint/2010/main" val="100689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m 1"/>
          <p:cNvPicPr>
            <a:picLocks noChangeAspect="1"/>
          </p:cNvPicPr>
          <p:nvPr/>
        </p:nvPicPr>
        <p:blipFill>
          <a:blip r:embed="rId3" cstate="print"/>
          <a:srcRect/>
          <a:stretch>
            <a:fillRect/>
          </a:stretch>
        </p:blipFill>
        <p:spPr bwMode="auto">
          <a:xfrm>
            <a:off x="0" y="-27384"/>
            <a:ext cx="9162034" cy="6864350"/>
          </a:xfrm>
          <a:prstGeom prst="rect">
            <a:avLst/>
          </a:prstGeom>
          <a:noFill/>
          <a:ln w="9525">
            <a:noFill/>
            <a:miter lim="800000"/>
            <a:headEnd/>
            <a:tailEnd/>
          </a:ln>
        </p:spPr>
      </p:pic>
      <p:sp>
        <p:nvSpPr>
          <p:cNvPr id="52227" name="Retângulo 2"/>
          <p:cNvSpPr>
            <a:spLocks noChangeArrowheads="1"/>
          </p:cNvSpPr>
          <p:nvPr/>
        </p:nvSpPr>
        <p:spPr bwMode="auto">
          <a:xfrm>
            <a:off x="6615311" y="5877272"/>
            <a:ext cx="2546723" cy="461665"/>
          </a:xfrm>
          <a:prstGeom prst="rect">
            <a:avLst/>
          </a:prstGeom>
          <a:noFill/>
          <a:ln w="9525">
            <a:noFill/>
            <a:miter lim="800000"/>
            <a:headEnd/>
            <a:tailEnd/>
          </a:ln>
        </p:spPr>
        <p:txBody>
          <a:bodyPr wrap="none">
            <a:spAutoFit/>
          </a:bodyPr>
          <a:lstStyle/>
          <a:p>
            <a:r>
              <a:rPr lang="en-US" altLang="pt-BR" dirty="0" err="1">
                <a:solidFill>
                  <a:srgbClr val="000000"/>
                </a:solidFill>
                <a:latin typeface="Calibri" pitchFamily="34" charset="0"/>
              </a:rPr>
              <a:t>Construindo</a:t>
            </a:r>
            <a:r>
              <a:rPr lang="en-US" altLang="pt-BR" dirty="0">
                <a:solidFill>
                  <a:srgbClr val="000000"/>
                </a:solidFill>
                <a:latin typeface="Calibri" pitchFamily="34" charset="0"/>
              </a:rPr>
              <a:t> o DW </a:t>
            </a:r>
            <a:endParaRPr lang="pt-BR" altLang="pt-BR" dirty="0"/>
          </a:p>
        </p:txBody>
      </p:sp>
    </p:spTree>
    <p:extLst>
      <p:ext uri="{BB962C8B-B14F-4D97-AF65-F5344CB8AC3E}">
        <p14:creationId xmlns:p14="http://schemas.microsoft.com/office/powerpoint/2010/main" val="425664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txBox="1">
            <a:spLocks noChangeArrowheads="1"/>
          </p:cNvSpPr>
          <p:nvPr>
            <p:custDataLst>
              <p:tags r:id="rId2"/>
            </p:custDataLst>
          </p:nvPr>
        </p:nvSpPr>
        <p:spPr bwMode="auto">
          <a:xfrm>
            <a:off x="-23620" y="-72802"/>
            <a:ext cx="6472238" cy="725488"/>
          </a:xfrm>
          <a:prstGeom prst="rect">
            <a:avLst/>
          </a:prstGeom>
          <a:noFill/>
          <a:ln w="9525">
            <a:noFill/>
            <a:miter lim="800000"/>
            <a:headEnd/>
            <a:tailEnd/>
          </a:ln>
        </p:spPr>
        <p:txBody>
          <a:bodyPr anchor="ctr"/>
          <a:lstStyle/>
          <a:p>
            <a:pPr eaLnBrk="1" hangingPunct="1">
              <a:lnSpc>
                <a:spcPct val="90000"/>
              </a:lnSpc>
            </a:pPr>
            <a:r>
              <a:rPr lang="en-US" altLang="pt-BR" sz="2800" b="1" dirty="0">
                <a:solidFill>
                  <a:srgbClr val="000000"/>
                </a:solidFill>
                <a:latin typeface="Calibri" pitchFamily="34" charset="0"/>
              </a:rPr>
              <a:t>BI – </a:t>
            </a:r>
            <a:r>
              <a:rPr lang="en-US" altLang="pt-BR" sz="2800" b="1" dirty="0" err="1">
                <a:solidFill>
                  <a:srgbClr val="000000"/>
                </a:solidFill>
                <a:latin typeface="Calibri" pitchFamily="34" charset="0"/>
              </a:rPr>
              <a:t>Definição</a:t>
            </a:r>
            <a:r>
              <a:rPr lang="en-US" altLang="pt-BR" sz="2800" b="1" dirty="0">
                <a:solidFill>
                  <a:srgbClr val="000000"/>
                </a:solidFill>
                <a:latin typeface="Calibri" pitchFamily="34" charset="0"/>
              </a:rPr>
              <a:t> </a:t>
            </a:r>
            <a:endParaRPr lang="pt-BR" altLang="pt-BR" sz="2800" b="1" dirty="0">
              <a:solidFill>
                <a:srgbClr val="000000"/>
              </a:solidFill>
              <a:latin typeface="Calibri" pitchFamily="34" charset="0"/>
            </a:endParaRPr>
          </a:p>
        </p:txBody>
      </p:sp>
      <p:sp>
        <p:nvSpPr>
          <p:cNvPr id="5" name="Rectangle 3"/>
          <p:cNvSpPr txBox="1">
            <a:spLocks noChangeArrowheads="1"/>
          </p:cNvSpPr>
          <p:nvPr/>
        </p:nvSpPr>
        <p:spPr bwMode="auto">
          <a:xfrm>
            <a:off x="411163" y="1240432"/>
            <a:ext cx="5889625" cy="5068888"/>
          </a:xfrm>
          <a:prstGeom prst="rect">
            <a:avLst/>
          </a:prstGeom>
          <a:noFill/>
          <a:ln w="9525">
            <a:noFill/>
            <a:miter lim="800000"/>
            <a:headEnd/>
            <a:tailEnd/>
          </a:ln>
        </p:spPr>
        <p:txBody>
          <a:bodyPr/>
          <a:lstStyle/>
          <a:p>
            <a:pPr marL="285750" indent="-285750" eaLnBrk="1" hangingPunct="1">
              <a:lnSpc>
                <a:spcPct val="90000"/>
              </a:lnSpc>
              <a:spcBef>
                <a:spcPct val="100000"/>
              </a:spcBef>
              <a:buClr>
                <a:srgbClr val="000000"/>
              </a:buClr>
              <a:buFont typeface="Wingdings" pitchFamily="2" charset="2"/>
              <a:buChar char="§"/>
              <a:defRPr/>
            </a:pPr>
            <a:r>
              <a:rPr lang="pt-BR" sz="1600" b="0" kern="0" dirty="0">
                <a:solidFill>
                  <a:srgbClr val="000000"/>
                </a:solidFill>
                <a:latin typeface="Calibri" pitchFamily="34" charset="0"/>
              </a:rPr>
              <a:t>São tecnologias e metodologias voltadas à identificação, à extração, ao tratamento, à análise e à disseminação de informações quantitativas (chamadas de fatos) sobre os principais processos e fenômenos de um determinado negócio, ramo de atividade ou corporação</a:t>
            </a:r>
          </a:p>
          <a:p>
            <a:pPr marL="285750" indent="-285750" eaLnBrk="1" hangingPunct="1">
              <a:lnSpc>
                <a:spcPct val="90000"/>
              </a:lnSpc>
              <a:spcBef>
                <a:spcPct val="100000"/>
              </a:spcBef>
              <a:buClr>
                <a:srgbClr val="000000"/>
              </a:buClr>
              <a:buFont typeface="Wingdings" pitchFamily="2" charset="2"/>
              <a:buChar char="§"/>
              <a:defRPr/>
            </a:pPr>
            <a:r>
              <a:rPr lang="pt-BR" sz="1600" b="0" kern="0" dirty="0">
                <a:solidFill>
                  <a:srgbClr val="000000"/>
                </a:solidFill>
                <a:latin typeface="Calibri" pitchFamily="34" charset="0"/>
              </a:rPr>
              <a:t>Disponibiliza no tempo certo informações estratégicas e essenciais à tomada de decisão, inteligentemente agregadas e selecionadas do universo de dados operacionais</a:t>
            </a:r>
          </a:p>
          <a:p>
            <a:pPr marL="285750" indent="-285750" eaLnBrk="1" hangingPunct="1">
              <a:lnSpc>
                <a:spcPct val="90000"/>
              </a:lnSpc>
              <a:spcBef>
                <a:spcPct val="100000"/>
              </a:spcBef>
              <a:buClr>
                <a:srgbClr val="000000"/>
              </a:buClr>
              <a:buFont typeface="Wingdings" pitchFamily="2" charset="2"/>
              <a:buChar char="§"/>
              <a:defRPr/>
            </a:pPr>
            <a:r>
              <a:rPr lang="pt-BR" sz="1600" b="0" kern="0" dirty="0">
                <a:solidFill>
                  <a:srgbClr val="000000"/>
                </a:solidFill>
                <a:latin typeface="Calibri" pitchFamily="34" charset="0"/>
              </a:rPr>
              <a:t>Interliga e estimula o trabalho dos especialistas e estudiosos formando uma rede de conhecimento</a:t>
            </a:r>
          </a:p>
          <a:p>
            <a:pPr marL="285750" indent="-285750" eaLnBrk="1" hangingPunct="1">
              <a:lnSpc>
                <a:spcPct val="90000"/>
              </a:lnSpc>
              <a:spcBef>
                <a:spcPct val="100000"/>
              </a:spcBef>
              <a:buClr>
                <a:srgbClr val="000000"/>
              </a:buClr>
              <a:buFont typeface="Wingdings" pitchFamily="2" charset="2"/>
              <a:buChar char="§"/>
              <a:defRPr/>
            </a:pPr>
            <a:r>
              <a:rPr lang="pt-BR" sz="1600" b="0" kern="0" dirty="0">
                <a:solidFill>
                  <a:srgbClr val="000000"/>
                </a:solidFill>
                <a:latin typeface="Calibri" pitchFamily="34" charset="0"/>
              </a:rPr>
              <a:t>Facilita o trabalho do gestor de acompanhar e avaliar o desempenho de suas unidades alertando-o sobre  situações consideradas</a:t>
            </a:r>
          </a:p>
          <a:p>
            <a:pPr marL="285750" indent="-285750" eaLnBrk="1" hangingPunct="1">
              <a:lnSpc>
                <a:spcPct val="90000"/>
              </a:lnSpc>
              <a:spcBef>
                <a:spcPct val="100000"/>
              </a:spcBef>
              <a:buClr>
                <a:srgbClr val="000000"/>
              </a:buClr>
              <a:buFont typeface="Wingdings" pitchFamily="2" charset="2"/>
              <a:buChar char="§"/>
              <a:defRPr/>
            </a:pPr>
            <a:endParaRPr lang="pt-BR" sz="1600" b="0" kern="0" dirty="0">
              <a:solidFill>
                <a:srgbClr val="000000"/>
              </a:solidFill>
              <a:latin typeface="Calibri" pitchFamily="34" charset="0"/>
            </a:endParaRPr>
          </a:p>
        </p:txBody>
      </p:sp>
      <p:pic>
        <p:nvPicPr>
          <p:cNvPr id="53252" name="Picture 5" descr="bd19743_"/>
          <p:cNvPicPr>
            <a:picLocks noChangeAspect="1" noChangeArrowheads="1"/>
          </p:cNvPicPr>
          <p:nvPr/>
        </p:nvPicPr>
        <p:blipFill>
          <a:blip r:embed="rId5" cstate="print"/>
          <a:srcRect/>
          <a:stretch>
            <a:fillRect/>
          </a:stretch>
        </p:blipFill>
        <p:spPr bwMode="auto">
          <a:xfrm>
            <a:off x="5915025" y="1295400"/>
            <a:ext cx="3181350" cy="3429000"/>
          </a:xfrm>
          <a:prstGeom prst="rect">
            <a:avLst/>
          </a:prstGeom>
          <a:noFill/>
          <a:ln w="9525">
            <a:noFill/>
            <a:miter lim="800000"/>
            <a:headEnd/>
            <a:tailEnd/>
          </a:ln>
        </p:spPr>
      </p:pic>
      <p:sp>
        <p:nvSpPr>
          <p:cNvPr id="7" name="Text Box 4"/>
          <p:cNvSpPr txBox="1">
            <a:spLocks noChangeArrowheads="1"/>
          </p:cNvSpPr>
          <p:nvPr/>
        </p:nvSpPr>
        <p:spPr bwMode="auto">
          <a:xfrm>
            <a:off x="255588" y="5157788"/>
            <a:ext cx="8726487" cy="984250"/>
          </a:xfrm>
          <a:prstGeom prst="rect">
            <a:avLst/>
          </a:prstGeom>
          <a:solidFill>
            <a:schemeClr val="accent3"/>
          </a:solidFill>
          <a:ln w="9525">
            <a:solidFill>
              <a:schemeClr val="tx1"/>
            </a:solidFill>
            <a:miter lim="800000"/>
            <a:headEnd/>
            <a:tailEnd/>
          </a:ln>
          <a:effectLst>
            <a:outerShdw dist="35921" dir="2700000" algn="ctr" rotWithShape="0">
              <a:srgbClr val="4D4D4D"/>
            </a:outerShdw>
          </a:effectLst>
        </p:spPr>
        <p:txBody>
          <a:bodyPr>
            <a:spAutoFit/>
          </a:bodyPr>
          <a:lstStyle/>
          <a:p>
            <a:pPr algn="just">
              <a:spcBef>
                <a:spcPct val="50000"/>
              </a:spcBef>
              <a:defRPr/>
            </a:pPr>
            <a:r>
              <a:rPr lang="pt-BR" sz="2000" i="1" dirty="0">
                <a:solidFill>
                  <a:srgbClr val="000000"/>
                </a:solidFill>
                <a:latin typeface="Calibri" pitchFamily="34" charset="0"/>
              </a:rPr>
              <a:t>“BI é a utilização de variadas fontes de informação para se definir estratégias de competitividade nos negócios da empresa”</a:t>
            </a:r>
          </a:p>
          <a:p>
            <a:pPr algn="r">
              <a:spcBef>
                <a:spcPct val="50000"/>
              </a:spcBef>
              <a:defRPr/>
            </a:pPr>
            <a:r>
              <a:rPr lang="pt-BR" sz="1200" i="1" dirty="0">
                <a:solidFill>
                  <a:srgbClr val="000000"/>
                </a:solidFill>
                <a:latin typeface="Calibri" pitchFamily="34" charset="0"/>
              </a:rPr>
              <a:t>Barbieri (2001)</a:t>
            </a:r>
          </a:p>
        </p:txBody>
      </p:sp>
    </p:spTree>
    <p:custDataLst>
      <p:tags r:id="rId1"/>
    </p:custDataLst>
    <p:extLst>
      <p:ext uri="{BB962C8B-B14F-4D97-AF65-F5344CB8AC3E}">
        <p14:creationId xmlns:p14="http://schemas.microsoft.com/office/powerpoint/2010/main" val="294795824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2" name="Picture 4"/>
          <p:cNvPicPr>
            <a:picLocks noChangeAspect="1" noChangeArrowheads="1"/>
          </p:cNvPicPr>
          <p:nvPr/>
        </p:nvPicPr>
        <p:blipFill>
          <a:blip r:embed="rId2" cstate="print"/>
          <a:srcRect/>
          <a:stretch>
            <a:fillRect/>
          </a:stretch>
        </p:blipFill>
        <p:spPr bwMode="auto">
          <a:xfrm>
            <a:off x="1107280" y="2924944"/>
            <a:ext cx="6918576" cy="3076451"/>
          </a:xfrm>
          <a:prstGeom prst="rect">
            <a:avLst/>
          </a:prstGeom>
          <a:noFill/>
        </p:spPr>
      </p:pic>
      <p:sp>
        <p:nvSpPr>
          <p:cNvPr id="396290" name="Rectangle 2"/>
          <p:cNvSpPr>
            <a:spLocks noGrp="1" noChangeArrowheads="1"/>
          </p:cNvSpPr>
          <p:nvPr>
            <p:ph type="title" idx="4294967295"/>
          </p:nvPr>
        </p:nvSpPr>
        <p:spPr>
          <a:xfrm>
            <a:off x="-25043" y="114586"/>
            <a:ext cx="8229600" cy="466725"/>
          </a:xfrm>
        </p:spPr>
        <p:txBody>
          <a:bodyPr>
            <a:noAutofit/>
          </a:bodyPr>
          <a:lstStyle/>
          <a:p>
            <a:pPr algn="l"/>
            <a:r>
              <a:rPr lang="pt-BR" sz="2800" dirty="0"/>
              <a:t>Construindo um Data Warehouse...</a:t>
            </a:r>
          </a:p>
        </p:txBody>
      </p:sp>
      <p:sp>
        <p:nvSpPr>
          <p:cNvPr id="396291" name="Rectangle 3"/>
          <p:cNvSpPr>
            <a:spLocks noGrp="1" noChangeArrowheads="1"/>
          </p:cNvSpPr>
          <p:nvPr>
            <p:ph type="body" idx="4294967295"/>
          </p:nvPr>
        </p:nvSpPr>
        <p:spPr>
          <a:xfrm>
            <a:off x="179512" y="908720"/>
            <a:ext cx="8774112" cy="4525962"/>
          </a:xfrm>
        </p:spPr>
        <p:txBody>
          <a:bodyPr>
            <a:normAutofit/>
          </a:bodyPr>
          <a:lstStyle/>
          <a:p>
            <a:r>
              <a:rPr lang="pt-BR" sz="2400" b="1" dirty="0"/>
              <a:t>Conceito: </a:t>
            </a:r>
            <a:r>
              <a:rPr lang="pt-BR" sz="2400" dirty="0"/>
              <a:t>A </a:t>
            </a:r>
            <a:r>
              <a:rPr lang="pt-BR" sz="2400" dirty="0" err="1"/>
              <a:t>idéia</a:t>
            </a:r>
            <a:r>
              <a:rPr lang="pt-BR" sz="2400" dirty="0"/>
              <a:t> básica por trás de modelos multidimensionais é a separação entre dados quantitativos e qualitativos, por meio de um conceito conhecido como multidimensionalidade, no qual a informação é classificada de acordo com fatos e dimensões. </a:t>
            </a:r>
          </a:p>
          <a:p>
            <a:pPr>
              <a:buFont typeface="Wingdings" pitchFamily="2" charset="2"/>
              <a:buNone/>
            </a:pPr>
            <a:endParaRPr lang="pt-BR" sz="2400" dirty="0"/>
          </a:p>
        </p:txBody>
      </p:sp>
      <p:sp>
        <p:nvSpPr>
          <p:cNvPr id="5" name="Espaço Reservado para Número de Slide 4"/>
          <p:cNvSpPr>
            <a:spLocks noGrp="1"/>
          </p:cNvSpPr>
          <p:nvPr>
            <p:ph type="sldNum" sz="quarter" idx="4294967295"/>
          </p:nvPr>
        </p:nvSpPr>
        <p:spPr>
          <a:xfrm>
            <a:off x="7010400" y="6356350"/>
            <a:ext cx="2133600" cy="365125"/>
          </a:xfrm>
        </p:spPr>
        <p:txBody>
          <a:bodyPr/>
          <a:lstStyle/>
          <a:p>
            <a:fld id="{0DBB9FE3-D63C-4A40-B010-4651D12E128D}" type="slidenum">
              <a:rPr lang="pt-BR" smtClean="0"/>
              <a:pPr/>
              <a:t>50</a:t>
            </a:fld>
            <a:endParaRPr lang="pt-BR"/>
          </a:p>
        </p:txBody>
      </p:sp>
    </p:spTree>
    <p:extLst>
      <p:ext uri="{BB962C8B-B14F-4D97-AF65-F5344CB8AC3E}">
        <p14:creationId xmlns:p14="http://schemas.microsoft.com/office/powerpoint/2010/main" val="2411766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2" name="Picture 4"/>
          <p:cNvPicPr>
            <a:picLocks noChangeAspect="1" noChangeArrowheads="1"/>
          </p:cNvPicPr>
          <p:nvPr/>
        </p:nvPicPr>
        <p:blipFill>
          <a:blip r:embed="rId2" cstate="print"/>
          <a:srcRect/>
          <a:stretch>
            <a:fillRect/>
          </a:stretch>
        </p:blipFill>
        <p:spPr bwMode="auto">
          <a:xfrm>
            <a:off x="971600" y="3474195"/>
            <a:ext cx="7108757" cy="3161018"/>
          </a:xfrm>
          <a:prstGeom prst="rect">
            <a:avLst/>
          </a:prstGeom>
          <a:noFill/>
        </p:spPr>
      </p:pic>
      <p:sp>
        <p:nvSpPr>
          <p:cNvPr id="396290" name="Rectangle 2"/>
          <p:cNvSpPr>
            <a:spLocks noGrp="1" noChangeArrowheads="1"/>
          </p:cNvSpPr>
          <p:nvPr>
            <p:ph type="title" idx="4294967295"/>
          </p:nvPr>
        </p:nvSpPr>
        <p:spPr>
          <a:xfrm>
            <a:off x="-149243" y="0"/>
            <a:ext cx="8229600" cy="466725"/>
          </a:xfrm>
        </p:spPr>
        <p:txBody>
          <a:bodyPr>
            <a:noAutofit/>
          </a:bodyPr>
          <a:lstStyle/>
          <a:p>
            <a:pPr algn="l"/>
            <a:r>
              <a:rPr lang="pt-BR" sz="2800" dirty="0"/>
              <a:t>Construindo um Data Warehouse...</a:t>
            </a:r>
          </a:p>
        </p:txBody>
      </p:sp>
      <p:sp>
        <p:nvSpPr>
          <p:cNvPr id="396291" name="Rectangle 3"/>
          <p:cNvSpPr>
            <a:spLocks noGrp="1" noChangeArrowheads="1"/>
          </p:cNvSpPr>
          <p:nvPr>
            <p:ph type="body" idx="4294967295"/>
          </p:nvPr>
        </p:nvSpPr>
        <p:spPr>
          <a:xfrm>
            <a:off x="369888" y="1135063"/>
            <a:ext cx="8774112" cy="4525962"/>
          </a:xfrm>
        </p:spPr>
        <p:txBody>
          <a:bodyPr>
            <a:normAutofit/>
          </a:bodyPr>
          <a:lstStyle/>
          <a:p>
            <a:r>
              <a:rPr lang="pt-BR" sz="2400" b="1" dirty="0"/>
              <a:t>Fatos</a:t>
            </a:r>
            <a:r>
              <a:rPr lang="pt-BR" sz="2400" dirty="0"/>
              <a:t> são dados quantitativos mensuráveis que representam uma atividade específica de negócio que se deseja analisar (ex. movimentações financeiras). Fatos podem ser analisados sob vários pontos de vista ou perspectivas diferentes, com base em aspectos qualitativos associados ao seu conteúdo (ex. movimentações financeiras dos clientes por agência e período). </a:t>
            </a:r>
          </a:p>
        </p:txBody>
      </p:sp>
    </p:spTree>
    <p:extLst>
      <p:ext uri="{BB962C8B-B14F-4D97-AF65-F5344CB8AC3E}">
        <p14:creationId xmlns:p14="http://schemas.microsoft.com/office/powerpoint/2010/main" val="1758655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2" name="Picture 4"/>
          <p:cNvPicPr>
            <a:picLocks noChangeAspect="1" noChangeArrowheads="1"/>
          </p:cNvPicPr>
          <p:nvPr/>
        </p:nvPicPr>
        <p:blipFill>
          <a:blip r:embed="rId2" cstate="print"/>
          <a:srcRect/>
          <a:stretch>
            <a:fillRect/>
          </a:stretch>
        </p:blipFill>
        <p:spPr bwMode="auto">
          <a:xfrm>
            <a:off x="1017766" y="3645024"/>
            <a:ext cx="6918576" cy="3076451"/>
          </a:xfrm>
          <a:prstGeom prst="rect">
            <a:avLst/>
          </a:prstGeom>
          <a:noFill/>
        </p:spPr>
      </p:pic>
      <p:sp>
        <p:nvSpPr>
          <p:cNvPr id="396290" name="Rectangle 2"/>
          <p:cNvSpPr>
            <a:spLocks noGrp="1" noChangeArrowheads="1"/>
          </p:cNvSpPr>
          <p:nvPr>
            <p:ph type="title" idx="4294967295"/>
          </p:nvPr>
        </p:nvSpPr>
        <p:spPr>
          <a:xfrm>
            <a:off x="0" y="98440"/>
            <a:ext cx="8229600" cy="466725"/>
          </a:xfrm>
        </p:spPr>
        <p:txBody>
          <a:bodyPr>
            <a:noAutofit/>
          </a:bodyPr>
          <a:lstStyle/>
          <a:p>
            <a:pPr algn="l"/>
            <a:r>
              <a:rPr lang="pt-BR" sz="2800" dirty="0"/>
              <a:t>Construindo um Data Warehouse...</a:t>
            </a:r>
          </a:p>
        </p:txBody>
      </p:sp>
      <p:sp>
        <p:nvSpPr>
          <p:cNvPr id="396291" name="Rectangle 3"/>
          <p:cNvSpPr>
            <a:spLocks noGrp="1" noChangeArrowheads="1"/>
          </p:cNvSpPr>
          <p:nvPr>
            <p:ph type="body" idx="4294967295"/>
          </p:nvPr>
        </p:nvSpPr>
        <p:spPr>
          <a:xfrm>
            <a:off x="369888" y="1208088"/>
            <a:ext cx="8774112" cy="4524375"/>
          </a:xfrm>
        </p:spPr>
        <p:txBody>
          <a:bodyPr>
            <a:normAutofit/>
          </a:bodyPr>
          <a:lstStyle/>
          <a:p>
            <a:r>
              <a:rPr lang="pt-BR" sz="2400" dirty="0"/>
              <a:t>Já a combinação de aspectos qualitativos </a:t>
            </a:r>
            <a:r>
              <a:rPr lang="pt-BR" sz="2400" dirty="0" err="1"/>
              <a:t>interelacionados</a:t>
            </a:r>
            <a:r>
              <a:rPr lang="pt-BR" sz="2400" dirty="0"/>
              <a:t> dentro de um mesmo ponto de vista é denominada </a:t>
            </a:r>
            <a:r>
              <a:rPr lang="pt-BR" sz="2400" b="1" dirty="0"/>
              <a:t>Dimensão</a:t>
            </a:r>
            <a:r>
              <a:rPr lang="pt-BR" sz="2400" dirty="0"/>
              <a:t> (ex. a hierarquia </a:t>
            </a:r>
            <a:r>
              <a:rPr lang="pt-BR" sz="2400" dirty="0" err="1"/>
              <a:t>conta®agência®banco</a:t>
            </a:r>
            <a:r>
              <a:rPr lang="pt-BR" sz="2400" dirty="0"/>
              <a:t> pode constituir a dimensão “Cliente” que se quer analisar). Esse arranjo dos dados dá origem a uma estrutura </a:t>
            </a:r>
            <a:r>
              <a:rPr lang="pt-BR" sz="2400" dirty="0" err="1"/>
              <a:t>ndimensional</a:t>
            </a:r>
            <a:r>
              <a:rPr lang="pt-BR" sz="2400" dirty="0"/>
              <a:t> referenciada na literatura como hipercubo ou simplesmente cubo de dados</a:t>
            </a:r>
          </a:p>
          <a:p>
            <a:pPr>
              <a:buFont typeface="Wingdings" pitchFamily="2" charset="2"/>
              <a:buNone/>
            </a:pPr>
            <a:endParaRPr lang="pt-BR" sz="2400" dirty="0"/>
          </a:p>
        </p:txBody>
      </p:sp>
    </p:spTree>
    <p:extLst>
      <p:ext uri="{BB962C8B-B14F-4D97-AF65-F5344CB8AC3E}">
        <p14:creationId xmlns:p14="http://schemas.microsoft.com/office/powerpoint/2010/main" val="3266398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idx="4294967295"/>
            <p:custDataLst>
              <p:tags r:id="rId2"/>
            </p:custDataLst>
          </p:nvPr>
        </p:nvSpPr>
        <p:spPr>
          <a:xfrm>
            <a:off x="0" y="0"/>
            <a:ext cx="6472238" cy="725488"/>
          </a:xfrm>
          <a:prstGeom prst="rect">
            <a:avLst/>
          </a:prstGeom>
        </p:spPr>
        <p:txBody>
          <a:bodyPr>
            <a:normAutofit/>
          </a:bodyPr>
          <a:lstStyle/>
          <a:p>
            <a:pPr algn="l"/>
            <a:r>
              <a:rPr lang="pt-BR" altLang="pt-BR" sz="2800"/>
              <a:t>DW - Mapa Mental </a:t>
            </a:r>
          </a:p>
        </p:txBody>
      </p:sp>
      <p:pic>
        <p:nvPicPr>
          <p:cNvPr id="91139" name="Content Placeholder 3"/>
          <p:cNvPicPr>
            <a:picLocks noGrp="1" noChangeAspect="1"/>
          </p:cNvPicPr>
          <p:nvPr>
            <p:ph idx="4294967295"/>
            <p:custDataLst>
              <p:tags r:id="rId3"/>
            </p:custDataLst>
          </p:nvPr>
        </p:nvPicPr>
        <p:blipFill>
          <a:blip r:embed="rId5" cstate="print"/>
          <a:srcRect/>
          <a:stretch>
            <a:fillRect/>
          </a:stretch>
        </p:blipFill>
        <p:spPr>
          <a:xfrm>
            <a:off x="0" y="1052513"/>
            <a:ext cx="7477125" cy="5419725"/>
          </a:xfrm>
          <a:prstGeom prst="rect">
            <a:avLst/>
          </a:prstGeom>
        </p:spPr>
      </p:pic>
    </p:spTree>
    <p:custDataLst>
      <p:tags r:id="rId1"/>
    </p:custDataLst>
    <p:extLst>
      <p:ext uri="{BB962C8B-B14F-4D97-AF65-F5344CB8AC3E}">
        <p14:creationId xmlns:p14="http://schemas.microsoft.com/office/powerpoint/2010/main" val="2327024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9" name="Text Box 3"/>
          <p:cNvSpPr txBox="1">
            <a:spLocks noChangeArrowheads="1"/>
          </p:cNvSpPr>
          <p:nvPr/>
        </p:nvSpPr>
        <p:spPr bwMode="auto">
          <a:xfrm>
            <a:off x="668717" y="996503"/>
            <a:ext cx="8064500" cy="1384300"/>
          </a:xfrm>
          <a:prstGeom prst="rect">
            <a:avLst/>
          </a:prstGeom>
          <a:solidFill>
            <a:srgbClr val="FFFFFF"/>
          </a:solidFill>
          <a:ln w="25400">
            <a:solidFill>
              <a:srgbClr val="969696"/>
            </a:solidFill>
            <a:miter lim="800000"/>
            <a:headEnd/>
            <a:tailEnd/>
          </a:ln>
          <a:effectLst>
            <a:outerShdw dist="107763" dir="2700000" algn="ctr" rotWithShape="0">
              <a:srgbClr val="DDDDDD"/>
            </a:outerShdw>
          </a:effectLst>
        </p:spPr>
        <p:txBody>
          <a:bodyPr>
            <a:spAutoFit/>
          </a:bodyPr>
          <a:lstStyle/>
          <a:p>
            <a:pPr>
              <a:spcBef>
                <a:spcPct val="50000"/>
              </a:spcBef>
            </a:pPr>
            <a:r>
              <a:rPr lang="pt-BR" altLang="pt-BR" sz="2800" dirty="0">
                <a:latin typeface="Calibri" pitchFamily="34" charset="0"/>
              </a:rPr>
              <a:t>Data </a:t>
            </a:r>
            <a:r>
              <a:rPr lang="pt-BR" altLang="pt-BR" sz="2800" dirty="0" err="1">
                <a:latin typeface="Calibri" pitchFamily="34" charset="0"/>
              </a:rPr>
              <a:t>Marts</a:t>
            </a:r>
            <a:r>
              <a:rPr lang="pt-BR" altLang="pt-BR" sz="2800" dirty="0">
                <a:latin typeface="Calibri" pitchFamily="34" charset="0"/>
              </a:rPr>
              <a:t> </a:t>
            </a:r>
            <a:r>
              <a:rPr lang="pt-BR" altLang="pt-BR" sz="2800" b="0" dirty="0">
                <a:latin typeface="Calibri" pitchFamily="34" charset="0"/>
              </a:rPr>
              <a:t>são subconjuntos departamentais focados em assuntos selecionados como marketing com informações de vendas, produtos e clientes.</a:t>
            </a:r>
            <a:endParaRPr lang="pt-BR" altLang="pt-BR" b="0" dirty="0">
              <a:latin typeface="Calibri" pitchFamily="34" charset="0"/>
            </a:endParaRPr>
          </a:p>
        </p:txBody>
      </p:sp>
      <p:pic>
        <p:nvPicPr>
          <p:cNvPr id="92163" name="Picture 6" descr="top-down"/>
          <p:cNvPicPr>
            <a:picLocks noChangeAspect="1" noChangeArrowheads="1"/>
          </p:cNvPicPr>
          <p:nvPr/>
        </p:nvPicPr>
        <p:blipFill>
          <a:blip r:embed="rId3" cstate="print"/>
          <a:srcRect/>
          <a:stretch>
            <a:fillRect/>
          </a:stretch>
        </p:blipFill>
        <p:spPr bwMode="auto">
          <a:xfrm>
            <a:off x="1187624" y="3360738"/>
            <a:ext cx="3376612" cy="2417762"/>
          </a:xfrm>
          <a:prstGeom prst="rect">
            <a:avLst/>
          </a:prstGeom>
          <a:noFill/>
          <a:ln w="9525">
            <a:noFill/>
            <a:miter lim="800000"/>
            <a:headEnd/>
            <a:tailEnd/>
          </a:ln>
        </p:spPr>
      </p:pic>
      <p:pic>
        <p:nvPicPr>
          <p:cNvPr id="92164" name="Picture 8" descr="botton-up"/>
          <p:cNvPicPr>
            <a:picLocks noChangeAspect="1" noChangeArrowheads="1"/>
          </p:cNvPicPr>
          <p:nvPr/>
        </p:nvPicPr>
        <p:blipFill>
          <a:blip r:embed="rId4" cstate="print"/>
          <a:srcRect/>
          <a:stretch>
            <a:fillRect/>
          </a:stretch>
        </p:blipFill>
        <p:spPr bwMode="auto">
          <a:xfrm>
            <a:off x="4788024" y="3360738"/>
            <a:ext cx="3344863" cy="2417762"/>
          </a:xfrm>
          <a:prstGeom prst="rect">
            <a:avLst/>
          </a:prstGeom>
          <a:noFill/>
          <a:ln w="9525">
            <a:noFill/>
            <a:miter lim="800000"/>
            <a:headEnd/>
            <a:tailEnd/>
          </a:ln>
        </p:spPr>
      </p:pic>
      <p:sp>
        <p:nvSpPr>
          <p:cNvPr id="92165" name="Text Box 5"/>
          <p:cNvSpPr txBox="1">
            <a:spLocks noChangeArrowheads="1"/>
          </p:cNvSpPr>
          <p:nvPr/>
        </p:nvSpPr>
        <p:spPr bwMode="auto">
          <a:xfrm>
            <a:off x="1403350" y="2781300"/>
            <a:ext cx="7416800" cy="1084263"/>
          </a:xfrm>
          <a:prstGeom prst="rect">
            <a:avLst/>
          </a:prstGeom>
          <a:noFill/>
          <a:ln w="9525">
            <a:noFill/>
            <a:miter lim="800000"/>
            <a:headEnd/>
            <a:tailEnd/>
          </a:ln>
        </p:spPr>
        <p:txBody>
          <a:bodyPr>
            <a:spAutoFit/>
          </a:bodyPr>
          <a:lstStyle/>
          <a:p>
            <a:pPr lvl="1">
              <a:spcBef>
                <a:spcPct val="20000"/>
              </a:spcBef>
              <a:buClr>
                <a:schemeClr val="accent2"/>
              </a:buClr>
              <a:buFont typeface="Wingdings" pitchFamily="2" charset="2"/>
              <a:buNone/>
            </a:pPr>
            <a:r>
              <a:rPr lang="pt-BR" altLang="pt-BR" sz="2600" dirty="0">
                <a:latin typeface="Calibri" pitchFamily="34" charset="0"/>
              </a:rPr>
              <a:t>Bill </a:t>
            </a:r>
            <a:r>
              <a:rPr lang="pt-BR" altLang="pt-BR" sz="2600" dirty="0" err="1">
                <a:latin typeface="Calibri" pitchFamily="34" charset="0"/>
              </a:rPr>
              <a:t>Inmon</a:t>
            </a:r>
            <a:r>
              <a:rPr lang="pt-BR" altLang="pt-BR" sz="2600" dirty="0">
                <a:latin typeface="Calibri" pitchFamily="34" charset="0"/>
              </a:rPr>
              <a:t>                  x             Ralph </a:t>
            </a:r>
            <a:r>
              <a:rPr lang="pt-BR" altLang="pt-BR" sz="2600" dirty="0" err="1">
                <a:latin typeface="Calibri" pitchFamily="34" charset="0"/>
              </a:rPr>
              <a:t>Kimball</a:t>
            </a:r>
            <a:endParaRPr lang="pt-BR" altLang="pt-BR" sz="2600" dirty="0">
              <a:latin typeface="Calibri" pitchFamily="34" charset="0"/>
            </a:endParaRPr>
          </a:p>
          <a:p>
            <a:pPr>
              <a:spcBef>
                <a:spcPct val="50000"/>
              </a:spcBef>
            </a:pPr>
            <a:endParaRPr lang="pt-BR" altLang="pt-BR" sz="2600" dirty="0">
              <a:latin typeface="Calibri" pitchFamily="34" charset="0"/>
            </a:endParaRPr>
          </a:p>
        </p:txBody>
      </p:sp>
      <p:sp>
        <p:nvSpPr>
          <p:cNvPr id="92166" name="Rectangle 5"/>
          <p:cNvSpPr txBox="1">
            <a:spLocks noChangeArrowheads="1"/>
          </p:cNvSpPr>
          <p:nvPr>
            <p:custDataLst>
              <p:tags r:id="rId1"/>
            </p:custDataLst>
          </p:nvPr>
        </p:nvSpPr>
        <p:spPr bwMode="auto">
          <a:xfrm>
            <a:off x="179512" y="-53331"/>
            <a:ext cx="7067550" cy="725488"/>
          </a:xfrm>
          <a:prstGeom prst="rect">
            <a:avLst/>
          </a:prstGeom>
          <a:noFill/>
          <a:ln w="9525">
            <a:noFill/>
            <a:miter lim="800000"/>
            <a:headEnd/>
            <a:tailEnd/>
          </a:ln>
        </p:spPr>
        <p:txBody>
          <a:bodyPr anchor="ctr"/>
          <a:lstStyle/>
          <a:p>
            <a:pPr eaLnBrk="1" hangingPunct="1">
              <a:lnSpc>
                <a:spcPct val="90000"/>
              </a:lnSpc>
            </a:pPr>
            <a:r>
              <a:rPr lang="en-US" altLang="pt-BR" sz="2800" dirty="0">
                <a:latin typeface="Calibri" pitchFamily="34" charset="0"/>
              </a:rPr>
              <a:t>Data Mart </a:t>
            </a:r>
            <a:endParaRPr lang="pt-BR" altLang="pt-BR" sz="2800" dirty="0">
              <a:latin typeface="Calibri" pitchFamily="34" charset="0"/>
            </a:endParaRPr>
          </a:p>
        </p:txBody>
      </p:sp>
      <p:pic>
        <p:nvPicPr>
          <p:cNvPr id="7" name="Picture 5"/>
          <p:cNvPicPr>
            <a:picLocks noChangeAspect="1" noChangeArrowheads="1"/>
          </p:cNvPicPr>
          <p:nvPr/>
        </p:nvPicPr>
        <p:blipFill>
          <a:blip r:embed="rId5" cstate="print"/>
          <a:srcRect/>
          <a:stretch>
            <a:fillRect/>
          </a:stretch>
        </p:blipFill>
        <p:spPr bwMode="auto">
          <a:xfrm>
            <a:off x="0" y="3861048"/>
            <a:ext cx="1038481" cy="1196752"/>
          </a:xfrm>
          <a:prstGeom prst="rect">
            <a:avLst/>
          </a:prstGeom>
          <a:noFill/>
          <a:ln w="9525">
            <a:noFill/>
            <a:miter lim="800000"/>
            <a:headEnd/>
            <a:tailEnd/>
          </a:ln>
        </p:spPr>
      </p:pic>
      <p:pic>
        <p:nvPicPr>
          <p:cNvPr id="8" name="Picture 4"/>
          <p:cNvPicPr>
            <a:picLocks noChangeAspect="1" noChangeArrowheads="1"/>
          </p:cNvPicPr>
          <p:nvPr/>
        </p:nvPicPr>
        <p:blipFill>
          <a:blip r:embed="rId6" cstate="print"/>
          <a:srcRect/>
          <a:stretch>
            <a:fillRect/>
          </a:stretch>
        </p:blipFill>
        <p:spPr bwMode="auto">
          <a:xfrm>
            <a:off x="8383960" y="4077072"/>
            <a:ext cx="760040" cy="1048855"/>
          </a:xfrm>
          <a:prstGeom prst="rect">
            <a:avLst/>
          </a:prstGeom>
          <a:noFill/>
          <a:ln w="9525">
            <a:noFill/>
            <a:miter lim="800000"/>
            <a:headEnd/>
            <a:tailEnd/>
          </a:ln>
        </p:spPr>
      </p:pic>
    </p:spTree>
    <p:extLst>
      <p:ext uri="{BB962C8B-B14F-4D97-AF65-F5344CB8AC3E}">
        <p14:creationId xmlns:p14="http://schemas.microsoft.com/office/powerpoint/2010/main" val="569343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1000"/>
                                  </p:stCondLst>
                                  <p:childTnLst>
                                    <p:set>
                                      <p:cBhvr>
                                        <p:cTn id="6" dur="1" fill="hold">
                                          <p:stCondLst>
                                            <p:cond delay="0"/>
                                          </p:stCondLst>
                                        </p:cTn>
                                        <p:tgtEl>
                                          <p:spTgt spid="618499">
                                            <p:txEl>
                                              <p:charRg st="4294967295" end="4294967295"/>
                                            </p:txEl>
                                          </p:spTgt>
                                        </p:tgtEl>
                                        <p:attrNameLst>
                                          <p:attrName>style.visibility</p:attrName>
                                        </p:attrNameLst>
                                      </p:cBhvr>
                                      <p:to>
                                        <p:strVal val="visible"/>
                                      </p:to>
                                    </p:set>
                                    <p:anim calcmode="lin" valueType="num">
                                      <p:cBhvr>
                                        <p:cTn id="7" dur="500" fill="hold"/>
                                        <p:tgtEl>
                                          <p:spTgt spid="618499">
                                            <p:txEl>
                                              <p:charRg st="4294967295" end="4294967295"/>
                                            </p:txEl>
                                          </p:spTgt>
                                        </p:tgtEl>
                                        <p:attrNameLst>
                                          <p:attrName>ppt_w</p:attrName>
                                        </p:attrNameLst>
                                      </p:cBhvr>
                                      <p:tavLst>
                                        <p:tav tm="0">
                                          <p:val>
                                            <p:fltVal val="0"/>
                                          </p:val>
                                        </p:tav>
                                        <p:tav tm="100000">
                                          <p:val>
                                            <p:strVal val="#ppt_w"/>
                                          </p:val>
                                        </p:tav>
                                      </p:tavLst>
                                    </p:anim>
                                    <p:anim calcmode="lin" valueType="num">
                                      <p:cBhvr>
                                        <p:cTn id="8" dur="500" fill="hold"/>
                                        <p:tgtEl>
                                          <p:spTgt spid="618499">
                                            <p:txEl>
                                              <p:charRg st="4294967295" end="429496729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499"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5"/>
          <p:cNvSpPr txBox="1">
            <a:spLocks noChangeArrowheads="1"/>
          </p:cNvSpPr>
          <p:nvPr>
            <p:custDataLst>
              <p:tags r:id="rId1"/>
            </p:custDataLst>
          </p:nvPr>
        </p:nvSpPr>
        <p:spPr bwMode="auto">
          <a:xfrm>
            <a:off x="-15519" y="-65123"/>
            <a:ext cx="7067550" cy="725488"/>
          </a:xfrm>
          <a:prstGeom prst="rect">
            <a:avLst/>
          </a:prstGeom>
          <a:noFill/>
          <a:ln w="9525">
            <a:noFill/>
            <a:miter lim="800000"/>
            <a:headEnd/>
            <a:tailEnd/>
          </a:ln>
        </p:spPr>
        <p:txBody>
          <a:bodyPr anchor="ctr"/>
          <a:lstStyle/>
          <a:p>
            <a:pPr eaLnBrk="1" hangingPunct="1">
              <a:lnSpc>
                <a:spcPct val="90000"/>
              </a:lnSpc>
            </a:pPr>
            <a:r>
              <a:rPr lang="en-US" altLang="pt-BR" sz="2800" dirty="0">
                <a:latin typeface="Calibri" pitchFamily="34" charset="0"/>
              </a:rPr>
              <a:t>Data Marts</a:t>
            </a:r>
            <a:endParaRPr lang="pt-BR" altLang="pt-BR" sz="2800" dirty="0">
              <a:latin typeface="Calibri" pitchFamily="34" charset="0"/>
            </a:endParaRPr>
          </a:p>
        </p:txBody>
      </p:sp>
      <p:sp>
        <p:nvSpPr>
          <p:cNvPr id="8" name="Retângulo 7"/>
          <p:cNvSpPr/>
          <p:nvPr/>
        </p:nvSpPr>
        <p:spPr>
          <a:xfrm>
            <a:off x="773113" y="1884363"/>
            <a:ext cx="1800225" cy="465137"/>
          </a:xfrm>
          <a:prstGeom prst="rect">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chemeClr val="tx1"/>
                </a:solidFill>
              </a:rPr>
              <a:t>DATAMART MARKETING</a:t>
            </a:r>
          </a:p>
        </p:txBody>
      </p:sp>
      <p:sp>
        <p:nvSpPr>
          <p:cNvPr id="9" name="Retângulo 8"/>
          <p:cNvSpPr/>
          <p:nvPr/>
        </p:nvSpPr>
        <p:spPr>
          <a:xfrm>
            <a:off x="773113" y="2387600"/>
            <a:ext cx="1800225" cy="465138"/>
          </a:xfrm>
          <a:prstGeom prst="rect">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chemeClr val="tx1"/>
                </a:solidFill>
              </a:rPr>
              <a:t>DATAMART </a:t>
            </a:r>
          </a:p>
          <a:p>
            <a:pPr algn="ctr">
              <a:defRPr/>
            </a:pPr>
            <a:r>
              <a:rPr lang="pt-BR" sz="1400" dirty="0">
                <a:solidFill>
                  <a:schemeClr val="tx1"/>
                </a:solidFill>
              </a:rPr>
              <a:t>CRÉDITO</a:t>
            </a:r>
          </a:p>
        </p:txBody>
      </p:sp>
      <p:sp>
        <p:nvSpPr>
          <p:cNvPr id="10" name="Retângulo 9"/>
          <p:cNvSpPr/>
          <p:nvPr/>
        </p:nvSpPr>
        <p:spPr>
          <a:xfrm>
            <a:off x="773113" y="2892425"/>
            <a:ext cx="1800225" cy="465138"/>
          </a:xfrm>
          <a:prstGeom prst="rect">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chemeClr val="tx1"/>
                </a:solidFill>
              </a:rPr>
              <a:t>DATAMART COMPRAS</a:t>
            </a:r>
          </a:p>
        </p:txBody>
      </p:sp>
      <p:sp>
        <p:nvSpPr>
          <p:cNvPr id="11" name="Retângulo 10"/>
          <p:cNvSpPr/>
          <p:nvPr/>
        </p:nvSpPr>
        <p:spPr>
          <a:xfrm>
            <a:off x="773113" y="1341438"/>
            <a:ext cx="1800225" cy="503237"/>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chemeClr val="tx1"/>
                </a:solidFill>
              </a:rPr>
              <a:t>ESTUDOS DEPARTAMENTAIS</a:t>
            </a:r>
          </a:p>
        </p:txBody>
      </p:sp>
      <p:sp>
        <p:nvSpPr>
          <p:cNvPr id="12" name="Retângulo 11"/>
          <p:cNvSpPr/>
          <p:nvPr/>
        </p:nvSpPr>
        <p:spPr>
          <a:xfrm>
            <a:off x="787400" y="3429000"/>
            <a:ext cx="1800225" cy="465138"/>
          </a:xfrm>
          <a:prstGeom prst="rect">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chemeClr val="tx1"/>
                </a:solidFill>
              </a:rPr>
              <a:t>DATAMART PRODUTOS</a:t>
            </a:r>
          </a:p>
        </p:txBody>
      </p:sp>
      <p:sp>
        <p:nvSpPr>
          <p:cNvPr id="13" name="Retângulo 12"/>
          <p:cNvSpPr/>
          <p:nvPr/>
        </p:nvSpPr>
        <p:spPr>
          <a:xfrm>
            <a:off x="803275" y="4010025"/>
            <a:ext cx="1800225" cy="463550"/>
          </a:xfrm>
          <a:prstGeom prst="rect">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chemeClr val="tx1"/>
                </a:solidFill>
              </a:rPr>
              <a:t>DATAMART </a:t>
            </a:r>
          </a:p>
          <a:p>
            <a:pPr algn="ctr">
              <a:defRPr/>
            </a:pPr>
            <a:r>
              <a:rPr lang="pt-BR" sz="1400" dirty="0">
                <a:solidFill>
                  <a:schemeClr val="tx1"/>
                </a:solidFill>
              </a:rPr>
              <a:t>CLIENTES</a:t>
            </a:r>
          </a:p>
        </p:txBody>
      </p:sp>
      <p:sp>
        <p:nvSpPr>
          <p:cNvPr id="93193" name="Retângulo 1"/>
          <p:cNvSpPr>
            <a:spLocks noChangeArrowheads="1"/>
          </p:cNvSpPr>
          <p:nvPr/>
        </p:nvSpPr>
        <p:spPr bwMode="auto">
          <a:xfrm>
            <a:off x="3059113" y="1341438"/>
            <a:ext cx="6175375" cy="3292475"/>
          </a:xfrm>
          <a:prstGeom prst="rect">
            <a:avLst/>
          </a:prstGeom>
          <a:noFill/>
          <a:ln w="9525">
            <a:noFill/>
            <a:miter lim="800000"/>
            <a:headEnd/>
            <a:tailEnd/>
          </a:ln>
        </p:spPr>
        <p:txBody>
          <a:bodyPr>
            <a:spAutoFit/>
          </a:bodyPr>
          <a:lstStyle/>
          <a:p>
            <a:r>
              <a:rPr lang="pt-BR" altLang="pt-BR" sz="1600" b="0"/>
              <a:t>Quais clientes me dão maior lucro no produto X?</a:t>
            </a:r>
          </a:p>
          <a:p>
            <a:endParaRPr lang="pt-BR" altLang="pt-BR" sz="1600" b="0"/>
          </a:p>
          <a:p>
            <a:r>
              <a:rPr lang="pt-BR" altLang="pt-BR" sz="1600" b="0"/>
              <a:t>Como atrair novos clientes e fidelizar os antigos?</a:t>
            </a:r>
          </a:p>
          <a:p>
            <a:endParaRPr lang="pt-BR" altLang="pt-BR" sz="1600" b="0"/>
          </a:p>
          <a:p>
            <a:r>
              <a:rPr lang="pt-BR" altLang="pt-BR" sz="1600" b="0"/>
              <a:t>Como me antecipar às necessidades dos clientes?</a:t>
            </a:r>
          </a:p>
          <a:p>
            <a:endParaRPr lang="pt-BR" altLang="pt-BR" sz="1600" b="0"/>
          </a:p>
          <a:p>
            <a:r>
              <a:rPr lang="pt-BR" altLang="pt-BR" sz="1600" b="0"/>
              <a:t>A quais clientes devo oferecer crédito pré-aprovado?</a:t>
            </a:r>
          </a:p>
          <a:p>
            <a:endParaRPr lang="pt-BR" altLang="pt-BR" sz="1600" b="0"/>
          </a:p>
          <a:p>
            <a:r>
              <a:rPr lang="pt-BR" altLang="pt-BR" sz="1600" b="0"/>
              <a:t>Quais podem ter crédito pré-aprovado?</a:t>
            </a:r>
          </a:p>
          <a:p>
            <a:endParaRPr lang="en-US" altLang="pt-BR" sz="1600" b="0"/>
          </a:p>
          <a:p>
            <a:r>
              <a:rPr lang="en-US" altLang="pt-BR" sz="1600" b="0"/>
              <a:t>Taxa de Churn</a:t>
            </a:r>
          </a:p>
          <a:p>
            <a:endParaRPr lang="en-US" altLang="pt-BR" sz="1600" b="0"/>
          </a:p>
          <a:p>
            <a:r>
              <a:rPr lang="en-US" altLang="pt-BR" sz="1600" b="0"/>
              <a:t>Evolução de Tarifas</a:t>
            </a:r>
            <a:endParaRPr lang="pt-BR" altLang="pt-BR" sz="1600" b="0"/>
          </a:p>
        </p:txBody>
      </p:sp>
    </p:spTree>
    <p:extLst>
      <p:ext uri="{BB962C8B-B14F-4D97-AF65-F5344CB8AC3E}">
        <p14:creationId xmlns:p14="http://schemas.microsoft.com/office/powerpoint/2010/main" val="275923825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m 1"/>
          <p:cNvPicPr>
            <a:picLocks noChangeAspect="1"/>
          </p:cNvPicPr>
          <p:nvPr/>
        </p:nvPicPr>
        <p:blipFill>
          <a:blip r:embed="rId3" cstate="print"/>
          <a:srcRect/>
          <a:stretch>
            <a:fillRect/>
          </a:stretch>
        </p:blipFill>
        <p:spPr bwMode="auto">
          <a:xfrm>
            <a:off x="0" y="0"/>
            <a:ext cx="9126538" cy="6864350"/>
          </a:xfrm>
          <a:prstGeom prst="rect">
            <a:avLst/>
          </a:prstGeom>
          <a:noFill/>
          <a:ln w="9525">
            <a:noFill/>
            <a:miter lim="800000"/>
            <a:headEnd/>
            <a:tailEnd/>
          </a:ln>
        </p:spPr>
      </p:pic>
      <p:sp>
        <p:nvSpPr>
          <p:cNvPr id="52227" name="Retângulo 2"/>
          <p:cNvSpPr>
            <a:spLocks noChangeArrowheads="1"/>
          </p:cNvSpPr>
          <p:nvPr/>
        </p:nvSpPr>
        <p:spPr bwMode="auto">
          <a:xfrm>
            <a:off x="6516216" y="5877272"/>
            <a:ext cx="2774670" cy="830997"/>
          </a:xfrm>
          <a:prstGeom prst="rect">
            <a:avLst/>
          </a:prstGeom>
          <a:noFill/>
          <a:ln w="9525">
            <a:noFill/>
            <a:miter lim="800000"/>
            <a:headEnd/>
            <a:tailEnd/>
          </a:ln>
        </p:spPr>
        <p:txBody>
          <a:bodyPr wrap="none">
            <a:spAutoFit/>
          </a:bodyPr>
          <a:lstStyle/>
          <a:p>
            <a:r>
              <a:rPr lang="en-US" altLang="pt-BR" dirty="0" err="1">
                <a:solidFill>
                  <a:srgbClr val="000000"/>
                </a:solidFill>
                <a:latin typeface="Calibri" pitchFamily="34" charset="0"/>
              </a:rPr>
              <a:t>Elementos</a:t>
            </a:r>
            <a:r>
              <a:rPr lang="en-US" altLang="pt-BR" dirty="0">
                <a:solidFill>
                  <a:srgbClr val="000000"/>
                </a:solidFill>
                <a:latin typeface="Calibri" pitchFamily="34" charset="0"/>
              </a:rPr>
              <a:t> </a:t>
            </a:r>
            <a:r>
              <a:rPr lang="en-US" altLang="pt-BR" dirty="0" err="1">
                <a:solidFill>
                  <a:srgbClr val="000000"/>
                </a:solidFill>
                <a:latin typeface="Calibri" pitchFamily="34" charset="0"/>
              </a:rPr>
              <a:t>Básicos</a:t>
            </a:r>
            <a:r>
              <a:rPr lang="en-US" altLang="pt-BR" dirty="0">
                <a:solidFill>
                  <a:srgbClr val="000000"/>
                </a:solidFill>
                <a:latin typeface="Calibri" pitchFamily="34" charset="0"/>
              </a:rPr>
              <a:t> – </a:t>
            </a:r>
          </a:p>
          <a:p>
            <a:r>
              <a:rPr lang="en-US" altLang="pt-BR" dirty="0">
                <a:solidFill>
                  <a:srgbClr val="000000"/>
                </a:solidFill>
                <a:latin typeface="Calibri" pitchFamily="34" charset="0"/>
              </a:rPr>
              <a:t>Data Warehouse</a:t>
            </a:r>
            <a:endParaRPr lang="pt-BR" altLang="pt-BR" dirty="0"/>
          </a:p>
        </p:txBody>
      </p:sp>
    </p:spTree>
    <p:extLst>
      <p:ext uri="{BB962C8B-B14F-4D97-AF65-F5344CB8AC3E}">
        <p14:creationId xmlns:p14="http://schemas.microsoft.com/office/powerpoint/2010/main" val="1376867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614363" y="3830638"/>
            <a:ext cx="614362" cy="823912"/>
            <a:chOff x="1878" y="3788"/>
            <a:chExt cx="284" cy="269"/>
          </a:xfrm>
        </p:grpSpPr>
        <p:sp>
          <p:nvSpPr>
            <p:cNvPr id="95374" name="Freeform 9"/>
            <p:cNvSpPr>
              <a:spLocks/>
            </p:cNvSpPr>
            <p:nvPr/>
          </p:nvSpPr>
          <p:spPr bwMode="auto">
            <a:xfrm>
              <a:off x="1935" y="3788"/>
              <a:ext cx="97" cy="23"/>
            </a:xfrm>
            <a:custGeom>
              <a:avLst/>
              <a:gdLst>
                <a:gd name="T0" fmla="*/ 30 w 97"/>
                <a:gd name="T1" fmla="*/ 0 h 23"/>
                <a:gd name="T2" fmla="*/ 96 w 97"/>
                <a:gd name="T3" fmla="*/ 7 h 23"/>
                <a:gd name="T4" fmla="*/ 65 w 97"/>
                <a:gd name="T5" fmla="*/ 22 h 23"/>
                <a:gd name="T6" fmla="*/ 0 w 97"/>
                <a:gd name="T7" fmla="*/ 15 h 23"/>
                <a:gd name="T8" fmla="*/ 30 w 97"/>
                <a:gd name="T9" fmla="*/ 0 h 23"/>
                <a:gd name="T10" fmla="*/ 0 60000 65536"/>
                <a:gd name="T11" fmla="*/ 0 60000 65536"/>
                <a:gd name="T12" fmla="*/ 0 60000 65536"/>
                <a:gd name="T13" fmla="*/ 0 60000 65536"/>
                <a:gd name="T14" fmla="*/ 0 60000 65536"/>
                <a:gd name="T15" fmla="*/ 0 w 97"/>
                <a:gd name="T16" fmla="*/ 0 h 23"/>
                <a:gd name="T17" fmla="*/ 97 w 97"/>
                <a:gd name="T18" fmla="*/ 23 h 23"/>
              </a:gdLst>
              <a:ahLst/>
              <a:cxnLst>
                <a:cxn ang="T10">
                  <a:pos x="T0" y="T1"/>
                </a:cxn>
                <a:cxn ang="T11">
                  <a:pos x="T2" y="T3"/>
                </a:cxn>
                <a:cxn ang="T12">
                  <a:pos x="T4" y="T5"/>
                </a:cxn>
                <a:cxn ang="T13">
                  <a:pos x="T6" y="T7"/>
                </a:cxn>
                <a:cxn ang="T14">
                  <a:pos x="T8" y="T9"/>
                </a:cxn>
              </a:cxnLst>
              <a:rect l="T15" t="T16" r="T17" b="T18"/>
              <a:pathLst>
                <a:path w="97" h="23">
                  <a:moveTo>
                    <a:pt x="30" y="0"/>
                  </a:moveTo>
                  <a:lnTo>
                    <a:pt x="96" y="7"/>
                  </a:lnTo>
                  <a:lnTo>
                    <a:pt x="65" y="22"/>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75" name="Freeform 10"/>
            <p:cNvSpPr>
              <a:spLocks/>
            </p:cNvSpPr>
            <p:nvPr/>
          </p:nvSpPr>
          <p:spPr bwMode="auto">
            <a:xfrm>
              <a:off x="1937" y="3803"/>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76" name="Freeform 11"/>
            <p:cNvSpPr>
              <a:spLocks/>
            </p:cNvSpPr>
            <p:nvPr/>
          </p:nvSpPr>
          <p:spPr bwMode="auto">
            <a:xfrm>
              <a:off x="2001" y="3796"/>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77" name="Freeform 12"/>
            <p:cNvSpPr>
              <a:spLocks/>
            </p:cNvSpPr>
            <p:nvPr/>
          </p:nvSpPr>
          <p:spPr bwMode="auto">
            <a:xfrm>
              <a:off x="1996" y="3799"/>
              <a:ext cx="100" cy="20"/>
            </a:xfrm>
            <a:custGeom>
              <a:avLst/>
              <a:gdLst>
                <a:gd name="T0" fmla="*/ 31 w 100"/>
                <a:gd name="T1" fmla="*/ 0 h 20"/>
                <a:gd name="T2" fmla="*/ 99 w 100"/>
                <a:gd name="T3" fmla="*/ 6 h 20"/>
                <a:gd name="T4" fmla="*/ 67 w 100"/>
                <a:gd name="T5" fmla="*/ 19 h 20"/>
                <a:gd name="T6" fmla="*/ 0 w 100"/>
                <a:gd name="T7" fmla="*/ 13 h 20"/>
                <a:gd name="T8" fmla="*/ 31 w 100"/>
                <a:gd name="T9" fmla="*/ 0 h 20"/>
                <a:gd name="T10" fmla="*/ 0 60000 65536"/>
                <a:gd name="T11" fmla="*/ 0 60000 65536"/>
                <a:gd name="T12" fmla="*/ 0 60000 65536"/>
                <a:gd name="T13" fmla="*/ 0 60000 65536"/>
                <a:gd name="T14" fmla="*/ 0 60000 65536"/>
                <a:gd name="T15" fmla="*/ 0 w 100"/>
                <a:gd name="T16" fmla="*/ 0 h 20"/>
                <a:gd name="T17" fmla="*/ 100 w 100"/>
                <a:gd name="T18" fmla="*/ 20 h 20"/>
              </a:gdLst>
              <a:ahLst/>
              <a:cxnLst>
                <a:cxn ang="T10">
                  <a:pos x="T0" y="T1"/>
                </a:cxn>
                <a:cxn ang="T11">
                  <a:pos x="T2" y="T3"/>
                </a:cxn>
                <a:cxn ang="T12">
                  <a:pos x="T4" y="T5"/>
                </a:cxn>
                <a:cxn ang="T13">
                  <a:pos x="T6" y="T7"/>
                </a:cxn>
                <a:cxn ang="T14">
                  <a:pos x="T8" y="T9"/>
                </a:cxn>
              </a:cxnLst>
              <a:rect l="T15" t="T16" r="T17" b="T18"/>
              <a:pathLst>
                <a:path w="100" h="20">
                  <a:moveTo>
                    <a:pt x="31" y="0"/>
                  </a:moveTo>
                  <a:lnTo>
                    <a:pt x="99" y="6"/>
                  </a:lnTo>
                  <a:lnTo>
                    <a:pt x="67" y="19"/>
                  </a:lnTo>
                  <a:lnTo>
                    <a:pt x="0" y="13"/>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78" name="Freeform 13"/>
            <p:cNvSpPr>
              <a:spLocks/>
            </p:cNvSpPr>
            <p:nvPr/>
          </p:nvSpPr>
          <p:spPr bwMode="auto">
            <a:xfrm>
              <a:off x="1995" y="3812"/>
              <a:ext cx="68" cy="74"/>
            </a:xfrm>
            <a:custGeom>
              <a:avLst/>
              <a:gdLst>
                <a:gd name="T0" fmla="*/ 0 w 68"/>
                <a:gd name="T1" fmla="*/ 0 h 74"/>
                <a:gd name="T2" fmla="*/ 67 w 68"/>
                <a:gd name="T3" fmla="*/ 7 h 74"/>
                <a:gd name="T4" fmla="*/ 67 w 68"/>
                <a:gd name="T5" fmla="*/ 73 h 74"/>
                <a:gd name="T6" fmla="*/ 0 w 68"/>
                <a:gd name="T7" fmla="*/ 66 h 74"/>
                <a:gd name="T8" fmla="*/ 0 w 68"/>
                <a:gd name="T9" fmla="*/ 0 h 74"/>
                <a:gd name="T10" fmla="*/ 0 60000 65536"/>
                <a:gd name="T11" fmla="*/ 0 60000 65536"/>
                <a:gd name="T12" fmla="*/ 0 60000 65536"/>
                <a:gd name="T13" fmla="*/ 0 60000 65536"/>
                <a:gd name="T14" fmla="*/ 0 60000 65536"/>
                <a:gd name="T15" fmla="*/ 0 w 68"/>
                <a:gd name="T16" fmla="*/ 0 h 74"/>
                <a:gd name="T17" fmla="*/ 68 w 68"/>
                <a:gd name="T18" fmla="*/ 74 h 74"/>
              </a:gdLst>
              <a:ahLst/>
              <a:cxnLst>
                <a:cxn ang="T10">
                  <a:pos x="T0" y="T1"/>
                </a:cxn>
                <a:cxn ang="T11">
                  <a:pos x="T2" y="T3"/>
                </a:cxn>
                <a:cxn ang="T12">
                  <a:pos x="T4" y="T5"/>
                </a:cxn>
                <a:cxn ang="T13">
                  <a:pos x="T6" y="T7"/>
                </a:cxn>
                <a:cxn ang="T14">
                  <a:pos x="T8" y="T9"/>
                </a:cxn>
              </a:cxnLst>
              <a:rect l="T15" t="T16" r="T17" b="T18"/>
              <a:pathLst>
                <a:path w="68" h="74">
                  <a:moveTo>
                    <a:pt x="0" y="0"/>
                  </a:moveTo>
                  <a:lnTo>
                    <a:pt x="67" y="7"/>
                  </a:lnTo>
                  <a:lnTo>
                    <a:pt x="67" y="73"/>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79" name="Freeform 14"/>
            <p:cNvSpPr>
              <a:spLocks/>
            </p:cNvSpPr>
            <p:nvPr/>
          </p:nvSpPr>
          <p:spPr bwMode="auto">
            <a:xfrm>
              <a:off x="2061" y="3805"/>
              <a:ext cx="35" cy="81"/>
            </a:xfrm>
            <a:custGeom>
              <a:avLst/>
              <a:gdLst>
                <a:gd name="T0" fmla="*/ 34 w 35"/>
                <a:gd name="T1" fmla="*/ 0 h 81"/>
                <a:gd name="T2" fmla="*/ 34 w 35"/>
                <a:gd name="T3" fmla="*/ 65 h 81"/>
                <a:gd name="T4" fmla="*/ 0 w 35"/>
                <a:gd name="T5" fmla="*/ 80 h 81"/>
                <a:gd name="T6" fmla="*/ 0 w 35"/>
                <a:gd name="T7" fmla="*/ 15 h 81"/>
                <a:gd name="T8" fmla="*/ 34 w 35"/>
                <a:gd name="T9" fmla="*/ 0 h 81"/>
                <a:gd name="T10" fmla="*/ 0 60000 65536"/>
                <a:gd name="T11" fmla="*/ 0 60000 65536"/>
                <a:gd name="T12" fmla="*/ 0 60000 65536"/>
                <a:gd name="T13" fmla="*/ 0 60000 65536"/>
                <a:gd name="T14" fmla="*/ 0 60000 65536"/>
                <a:gd name="T15" fmla="*/ 0 w 35"/>
                <a:gd name="T16" fmla="*/ 0 h 81"/>
                <a:gd name="T17" fmla="*/ 35 w 35"/>
                <a:gd name="T18" fmla="*/ 81 h 81"/>
              </a:gdLst>
              <a:ahLst/>
              <a:cxnLst>
                <a:cxn ang="T10">
                  <a:pos x="T0" y="T1"/>
                </a:cxn>
                <a:cxn ang="T11">
                  <a:pos x="T2" y="T3"/>
                </a:cxn>
                <a:cxn ang="T12">
                  <a:pos x="T4" y="T5"/>
                </a:cxn>
                <a:cxn ang="T13">
                  <a:pos x="T6" y="T7"/>
                </a:cxn>
                <a:cxn ang="T14">
                  <a:pos x="T8" y="T9"/>
                </a:cxn>
              </a:cxnLst>
              <a:rect l="T15" t="T16" r="T17" b="T18"/>
              <a:pathLst>
                <a:path w="35" h="81">
                  <a:moveTo>
                    <a:pt x="34" y="0"/>
                  </a:moveTo>
                  <a:lnTo>
                    <a:pt x="34" y="65"/>
                  </a:lnTo>
                  <a:lnTo>
                    <a:pt x="0" y="80"/>
                  </a:lnTo>
                  <a:lnTo>
                    <a:pt x="0" y="15"/>
                  </a:lnTo>
                  <a:lnTo>
                    <a:pt x="34"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0" name="Freeform 15"/>
            <p:cNvSpPr>
              <a:spLocks/>
            </p:cNvSpPr>
            <p:nvPr/>
          </p:nvSpPr>
          <p:spPr bwMode="auto">
            <a:xfrm>
              <a:off x="1908" y="3802"/>
              <a:ext cx="95" cy="23"/>
            </a:xfrm>
            <a:custGeom>
              <a:avLst/>
              <a:gdLst>
                <a:gd name="T0" fmla="*/ 30 w 95"/>
                <a:gd name="T1" fmla="*/ 0 h 23"/>
                <a:gd name="T2" fmla="*/ 94 w 95"/>
                <a:gd name="T3" fmla="*/ 7 h 23"/>
                <a:gd name="T4" fmla="*/ 64 w 95"/>
                <a:gd name="T5" fmla="*/ 22 h 23"/>
                <a:gd name="T6" fmla="*/ 0 w 95"/>
                <a:gd name="T7" fmla="*/ 14 h 23"/>
                <a:gd name="T8" fmla="*/ 30 w 95"/>
                <a:gd name="T9" fmla="*/ 0 h 23"/>
                <a:gd name="T10" fmla="*/ 0 60000 65536"/>
                <a:gd name="T11" fmla="*/ 0 60000 65536"/>
                <a:gd name="T12" fmla="*/ 0 60000 65536"/>
                <a:gd name="T13" fmla="*/ 0 60000 65536"/>
                <a:gd name="T14" fmla="*/ 0 60000 65536"/>
                <a:gd name="T15" fmla="*/ 0 w 95"/>
                <a:gd name="T16" fmla="*/ 0 h 23"/>
                <a:gd name="T17" fmla="*/ 95 w 95"/>
                <a:gd name="T18" fmla="*/ 23 h 23"/>
              </a:gdLst>
              <a:ahLst/>
              <a:cxnLst>
                <a:cxn ang="T10">
                  <a:pos x="T0" y="T1"/>
                </a:cxn>
                <a:cxn ang="T11">
                  <a:pos x="T2" y="T3"/>
                </a:cxn>
                <a:cxn ang="T12">
                  <a:pos x="T4" y="T5"/>
                </a:cxn>
                <a:cxn ang="T13">
                  <a:pos x="T6" y="T7"/>
                </a:cxn>
                <a:cxn ang="T14">
                  <a:pos x="T8" y="T9"/>
                </a:cxn>
              </a:cxnLst>
              <a:rect l="T15" t="T16" r="T17" b="T18"/>
              <a:pathLst>
                <a:path w="95" h="23">
                  <a:moveTo>
                    <a:pt x="30" y="0"/>
                  </a:moveTo>
                  <a:lnTo>
                    <a:pt x="94" y="7"/>
                  </a:lnTo>
                  <a:lnTo>
                    <a:pt x="64" y="22"/>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1" name="Freeform 16"/>
            <p:cNvSpPr>
              <a:spLocks/>
            </p:cNvSpPr>
            <p:nvPr/>
          </p:nvSpPr>
          <p:spPr bwMode="auto">
            <a:xfrm>
              <a:off x="1910" y="3817"/>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2" name="Freeform 17"/>
            <p:cNvSpPr>
              <a:spLocks/>
            </p:cNvSpPr>
            <p:nvPr/>
          </p:nvSpPr>
          <p:spPr bwMode="auto">
            <a:xfrm>
              <a:off x="1971" y="3810"/>
              <a:ext cx="34" cy="83"/>
            </a:xfrm>
            <a:custGeom>
              <a:avLst/>
              <a:gdLst>
                <a:gd name="T0" fmla="*/ 33 w 34"/>
                <a:gd name="T1" fmla="*/ 0 h 83"/>
                <a:gd name="T2" fmla="*/ 33 w 34"/>
                <a:gd name="T3" fmla="*/ 67 h 83"/>
                <a:gd name="T4" fmla="*/ 0 w 34"/>
                <a:gd name="T5" fmla="*/ 82 h 83"/>
                <a:gd name="T6" fmla="*/ 0 w 34"/>
                <a:gd name="T7" fmla="*/ 15 h 83"/>
                <a:gd name="T8" fmla="*/ 33 w 34"/>
                <a:gd name="T9" fmla="*/ 0 h 83"/>
                <a:gd name="T10" fmla="*/ 0 60000 65536"/>
                <a:gd name="T11" fmla="*/ 0 60000 65536"/>
                <a:gd name="T12" fmla="*/ 0 60000 65536"/>
                <a:gd name="T13" fmla="*/ 0 60000 65536"/>
                <a:gd name="T14" fmla="*/ 0 60000 65536"/>
                <a:gd name="T15" fmla="*/ 0 w 34"/>
                <a:gd name="T16" fmla="*/ 0 h 83"/>
                <a:gd name="T17" fmla="*/ 34 w 34"/>
                <a:gd name="T18" fmla="*/ 83 h 83"/>
              </a:gdLst>
              <a:ahLst/>
              <a:cxnLst>
                <a:cxn ang="T10">
                  <a:pos x="T0" y="T1"/>
                </a:cxn>
                <a:cxn ang="T11">
                  <a:pos x="T2" y="T3"/>
                </a:cxn>
                <a:cxn ang="T12">
                  <a:pos x="T4" y="T5"/>
                </a:cxn>
                <a:cxn ang="T13">
                  <a:pos x="T6" y="T7"/>
                </a:cxn>
                <a:cxn ang="T14">
                  <a:pos x="T8" y="T9"/>
                </a:cxn>
              </a:cxnLst>
              <a:rect l="T15" t="T16" r="T17" b="T18"/>
              <a:pathLst>
                <a:path w="34" h="83">
                  <a:moveTo>
                    <a:pt x="33" y="0"/>
                  </a:moveTo>
                  <a:lnTo>
                    <a:pt x="33" y="67"/>
                  </a:lnTo>
                  <a:lnTo>
                    <a:pt x="0" y="82"/>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3" name="Freeform 18"/>
            <p:cNvSpPr>
              <a:spLocks/>
            </p:cNvSpPr>
            <p:nvPr/>
          </p:nvSpPr>
          <p:spPr bwMode="auto">
            <a:xfrm>
              <a:off x="1967" y="3812"/>
              <a:ext cx="94" cy="22"/>
            </a:xfrm>
            <a:custGeom>
              <a:avLst/>
              <a:gdLst>
                <a:gd name="T0" fmla="*/ 29 w 94"/>
                <a:gd name="T1" fmla="*/ 0 h 22"/>
                <a:gd name="T2" fmla="*/ 93 w 94"/>
                <a:gd name="T3" fmla="*/ 7 h 22"/>
                <a:gd name="T4" fmla="*/ 63 w 94"/>
                <a:gd name="T5" fmla="*/ 21 h 22"/>
                <a:gd name="T6" fmla="*/ 0 w 94"/>
                <a:gd name="T7" fmla="*/ 14 h 22"/>
                <a:gd name="T8" fmla="*/ 29 w 94"/>
                <a:gd name="T9" fmla="*/ 0 h 22"/>
                <a:gd name="T10" fmla="*/ 0 60000 65536"/>
                <a:gd name="T11" fmla="*/ 0 60000 65536"/>
                <a:gd name="T12" fmla="*/ 0 60000 65536"/>
                <a:gd name="T13" fmla="*/ 0 60000 65536"/>
                <a:gd name="T14" fmla="*/ 0 60000 65536"/>
                <a:gd name="T15" fmla="*/ 0 w 94"/>
                <a:gd name="T16" fmla="*/ 0 h 22"/>
                <a:gd name="T17" fmla="*/ 94 w 94"/>
                <a:gd name="T18" fmla="*/ 22 h 22"/>
              </a:gdLst>
              <a:ahLst/>
              <a:cxnLst>
                <a:cxn ang="T10">
                  <a:pos x="T0" y="T1"/>
                </a:cxn>
                <a:cxn ang="T11">
                  <a:pos x="T2" y="T3"/>
                </a:cxn>
                <a:cxn ang="T12">
                  <a:pos x="T4" y="T5"/>
                </a:cxn>
                <a:cxn ang="T13">
                  <a:pos x="T6" y="T7"/>
                </a:cxn>
                <a:cxn ang="T14">
                  <a:pos x="T8" y="T9"/>
                </a:cxn>
              </a:cxnLst>
              <a:rect l="T15" t="T16" r="T17" b="T18"/>
              <a:pathLst>
                <a:path w="94" h="22">
                  <a:moveTo>
                    <a:pt x="29" y="0"/>
                  </a:moveTo>
                  <a:lnTo>
                    <a:pt x="93" y="7"/>
                  </a:lnTo>
                  <a:lnTo>
                    <a:pt x="63" y="21"/>
                  </a:lnTo>
                  <a:lnTo>
                    <a:pt x="0" y="14"/>
                  </a:lnTo>
                  <a:lnTo>
                    <a:pt x="29"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4" name="Freeform 19"/>
            <p:cNvSpPr>
              <a:spLocks/>
            </p:cNvSpPr>
            <p:nvPr/>
          </p:nvSpPr>
          <p:spPr bwMode="auto">
            <a:xfrm>
              <a:off x="1968" y="3826"/>
              <a:ext cx="64" cy="76"/>
            </a:xfrm>
            <a:custGeom>
              <a:avLst/>
              <a:gdLst>
                <a:gd name="T0" fmla="*/ 0 w 64"/>
                <a:gd name="T1" fmla="*/ 0 h 76"/>
                <a:gd name="T2" fmla="*/ 63 w 64"/>
                <a:gd name="T3" fmla="*/ 7 h 76"/>
                <a:gd name="T4" fmla="*/ 63 w 64"/>
                <a:gd name="T5" fmla="*/ 75 h 76"/>
                <a:gd name="T6" fmla="*/ 0 w 64"/>
                <a:gd name="T7" fmla="*/ 67 h 76"/>
                <a:gd name="T8" fmla="*/ 0 w 64"/>
                <a:gd name="T9" fmla="*/ 0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0"/>
                  </a:moveTo>
                  <a:lnTo>
                    <a:pt x="63" y="7"/>
                  </a:lnTo>
                  <a:lnTo>
                    <a:pt x="63"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5" name="Freeform 20"/>
            <p:cNvSpPr>
              <a:spLocks/>
            </p:cNvSpPr>
            <p:nvPr/>
          </p:nvSpPr>
          <p:spPr bwMode="auto">
            <a:xfrm>
              <a:off x="2032" y="3819"/>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6" name="Freeform 21"/>
            <p:cNvSpPr>
              <a:spLocks/>
            </p:cNvSpPr>
            <p:nvPr/>
          </p:nvSpPr>
          <p:spPr bwMode="auto">
            <a:xfrm>
              <a:off x="2065" y="3934"/>
              <a:ext cx="96" cy="23"/>
            </a:xfrm>
            <a:custGeom>
              <a:avLst/>
              <a:gdLst>
                <a:gd name="T0" fmla="*/ 30 w 96"/>
                <a:gd name="T1" fmla="*/ 0 h 23"/>
                <a:gd name="T2" fmla="*/ 95 w 96"/>
                <a:gd name="T3" fmla="*/ 7 h 23"/>
                <a:gd name="T4" fmla="*/ 64 w 96"/>
                <a:gd name="T5" fmla="*/ 22 h 23"/>
                <a:gd name="T6" fmla="*/ 0 w 96"/>
                <a:gd name="T7" fmla="*/ 14 h 23"/>
                <a:gd name="T8" fmla="*/ 30 w 96"/>
                <a:gd name="T9" fmla="*/ 0 h 23"/>
                <a:gd name="T10" fmla="*/ 0 60000 65536"/>
                <a:gd name="T11" fmla="*/ 0 60000 65536"/>
                <a:gd name="T12" fmla="*/ 0 60000 65536"/>
                <a:gd name="T13" fmla="*/ 0 60000 65536"/>
                <a:gd name="T14" fmla="*/ 0 60000 65536"/>
                <a:gd name="T15" fmla="*/ 0 w 96"/>
                <a:gd name="T16" fmla="*/ 0 h 23"/>
                <a:gd name="T17" fmla="*/ 96 w 96"/>
                <a:gd name="T18" fmla="*/ 23 h 23"/>
              </a:gdLst>
              <a:ahLst/>
              <a:cxnLst>
                <a:cxn ang="T10">
                  <a:pos x="T0" y="T1"/>
                </a:cxn>
                <a:cxn ang="T11">
                  <a:pos x="T2" y="T3"/>
                </a:cxn>
                <a:cxn ang="T12">
                  <a:pos x="T4" y="T5"/>
                </a:cxn>
                <a:cxn ang="T13">
                  <a:pos x="T6" y="T7"/>
                </a:cxn>
                <a:cxn ang="T14">
                  <a:pos x="T8" y="T9"/>
                </a:cxn>
              </a:cxnLst>
              <a:rect l="T15" t="T16" r="T17" b="T18"/>
              <a:pathLst>
                <a:path w="96" h="23">
                  <a:moveTo>
                    <a:pt x="30" y="0"/>
                  </a:moveTo>
                  <a:lnTo>
                    <a:pt x="95" y="7"/>
                  </a:lnTo>
                  <a:lnTo>
                    <a:pt x="64" y="22"/>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7" name="Freeform 22"/>
            <p:cNvSpPr>
              <a:spLocks/>
            </p:cNvSpPr>
            <p:nvPr/>
          </p:nvSpPr>
          <p:spPr bwMode="auto">
            <a:xfrm>
              <a:off x="2063" y="3948"/>
              <a:ext cx="65" cy="74"/>
            </a:xfrm>
            <a:custGeom>
              <a:avLst/>
              <a:gdLst>
                <a:gd name="T0" fmla="*/ 0 w 65"/>
                <a:gd name="T1" fmla="*/ 0 h 74"/>
                <a:gd name="T2" fmla="*/ 64 w 65"/>
                <a:gd name="T3" fmla="*/ 7 h 74"/>
                <a:gd name="T4" fmla="*/ 64 w 65"/>
                <a:gd name="T5" fmla="*/ 73 h 74"/>
                <a:gd name="T6" fmla="*/ 0 w 65"/>
                <a:gd name="T7" fmla="*/ 65 h 74"/>
                <a:gd name="T8" fmla="*/ 0 w 65"/>
                <a:gd name="T9" fmla="*/ 0 h 74"/>
                <a:gd name="T10" fmla="*/ 0 60000 65536"/>
                <a:gd name="T11" fmla="*/ 0 60000 65536"/>
                <a:gd name="T12" fmla="*/ 0 60000 65536"/>
                <a:gd name="T13" fmla="*/ 0 60000 65536"/>
                <a:gd name="T14" fmla="*/ 0 60000 65536"/>
                <a:gd name="T15" fmla="*/ 0 w 65"/>
                <a:gd name="T16" fmla="*/ 0 h 74"/>
                <a:gd name="T17" fmla="*/ 65 w 65"/>
                <a:gd name="T18" fmla="*/ 74 h 74"/>
              </a:gdLst>
              <a:ahLst/>
              <a:cxnLst>
                <a:cxn ang="T10">
                  <a:pos x="T0" y="T1"/>
                </a:cxn>
                <a:cxn ang="T11">
                  <a:pos x="T2" y="T3"/>
                </a:cxn>
                <a:cxn ang="T12">
                  <a:pos x="T4" y="T5"/>
                </a:cxn>
                <a:cxn ang="T13">
                  <a:pos x="T6" y="T7"/>
                </a:cxn>
                <a:cxn ang="T14">
                  <a:pos x="T8" y="T9"/>
                </a:cxn>
              </a:cxnLst>
              <a:rect l="T15" t="T16" r="T17" b="T18"/>
              <a:pathLst>
                <a:path w="65" h="74">
                  <a:moveTo>
                    <a:pt x="0" y="0"/>
                  </a:moveTo>
                  <a:lnTo>
                    <a:pt x="64" y="7"/>
                  </a:lnTo>
                  <a:lnTo>
                    <a:pt x="64"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8" name="Freeform 23"/>
            <p:cNvSpPr>
              <a:spLocks/>
            </p:cNvSpPr>
            <p:nvPr/>
          </p:nvSpPr>
          <p:spPr bwMode="auto">
            <a:xfrm>
              <a:off x="2128" y="3942"/>
              <a:ext cx="34" cy="81"/>
            </a:xfrm>
            <a:custGeom>
              <a:avLst/>
              <a:gdLst>
                <a:gd name="T0" fmla="*/ 33 w 34"/>
                <a:gd name="T1" fmla="*/ 0 h 81"/>
                <a:gd name="T2" fmla="*/ 33 w 34"/>
                <a:gd name="T3" fmla="*/ 65 h 81"/>
                <a:gd name="T4" fmla="*/ 0 w 34"/>
                <a:gd name="T5" fmla="*/ 80 h 81"/>
                <a:gd name="T6" fmla="*/ 0 w 34"/>
                <a:gd name="T7" fmla="*/ 15 h 81"/>
                <a:gd name="T8" fmla="*/ 33 w 34"/>
                <a:gd name="T9" fmla="*/ 0 h 81"/>
                <a:gd name="T10" fmla="*/ 0 60000 65536"/>
                <a:gd name="T11" fmla="*/ 0 60000 65536"/>
                <a:gd name="T12" fmla="*/ 0 60000 65536"/>
                <a:gd name="T13" fmla="*/ 0 60000 65536"/>
                <a:gd name="T14" fmla="*/ 0 60000 65536"/>
                <a:gd name="T15" fmla="*/ 0 w 34"/>
                <a:gd name="T16" fmla="*/ 0 h 81"/>
                <a:gd name="T17" fmla="*/ 34 w 34"/>
                <a:gd name="T18" fmla="*/ 81 h 81"/>
              </a:gdLst>
              <a:ahLst/>
              <a:cxnLst>
                <a:cxn ang="T10">
                  <a:pos x="T0" y="T1"/>
                </a:cxn>
                <a:cxn ang="T11">
                  <a:pos x="T2" y="T3"/>
                </a:cxn>
                <a:cxn ang="T12">
                  <a:pos x="T4" y="T5"/>
                </a:cxn>
                <a:cxn ang="T13">
                  <a:pos x="T6" y="T7"/>
                </a:cxn>
                <a:cxn ang="T14">
                  <a:pos x="T8" y="T9"/>
                </a:cxn>
              </a:cxnLst>
              <a:rect l="T15" t="T16" r="T17" b="T18"/>
              <a:pathLst>
                <a:path w="34" h="81">
                  <a:moveTo>
                    <a:pt x="33" y="0"/>
                  </a:moveTo>
                  <a:lnTo>
                    <a:pt x="33" y="65"/>
                  </a:lnTo>
                  <a:lnTo>
                    <a:pt x="0" y="80"/>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89" name="Freeform 24"/>
            <p:cNvSpPr>
              <a:spLocks/>
            </p:cNvSpPr>
            <p:nvPr/>
          </p:nvSpPr>
          <p:spPr bwMode="auto">
            <a:xfrm>
              <a:off x="2064" y="3869"/>
              <a:ext cx="97" cy="22"/>
            </a:xfrm>
            <a:custGeom>
              <a:avLst/>
              <a:gdLst>
                <a:gd name="T0" fmla="*/ 31 w 97"/>
                <a:gd name="T1" fmla="*/ 0 h 22"/>
                <a:gd name="T2" fmla="*/ 96 w 97"/>
                <a:gd name="T3" fmla="*/ 7 h 22"/>
                <a:gd name="T4" fmla="*/ 65 w 97"/>
                <a:gd name="T5" fmla="*/ 21 h 22"/>
                <a:gd name="T6" fmla="*/ 0 w 97"/>
                <a:gd name="T7" fmla="*/ 14 h 22"/>
                <a:gd name="T8" fmla="*/ 31 w 97"/>
                <a:gd name="T9" fmla="*/ 0 h 22"/>
                <a:gd name="T10" fmla="*/ 0 60000 65536"/>
                <a:gd name="T11" fmla="*/ 0 60000 65536"/>
                <a:gd name="T12" fmla="*/ 0 60000 65536"/>
                <a:gd name="T13" fmla="*/ 0 60000 65536"/>
                <a:gd name="T14" fmla="*/ 0 60000 65536"/>
                <a:gd name="T15" fmla="*/ 0 w 97"/>
                <a:gd name="T16" fmla="*/ 0 h 22"/>
                <a:gd name="T17" fmla="*/ 97 w 97"/>
                <a:gd name="T18" fmla="*/ 22 h 22"/>
              </a:gdLst>
              <a:ahLst/>
              <a:cxnLst>
                <a:cxn ang="T10">
                  <a:pos x="T0" y="T1"/>
                </a:cxn>
                <a:cxn ang="T11">
                  <a:pos x="T2" y="T3"/>
                </a:cxn>
                <a:cxn ang="T12">
                  <a:pos x="T4" y="T5"/>
                </a:cxn>
                <a:cxn ang="T13">
                  <a:pos x="T6" y="T7"/>
                </a:cxn>
                <a:cxn ang="T14">
                  <a:pos x="T8" y="T9"/>
                </a:cxn>
              </a:cxnLst>
              <a:rect l="T15" t="T16" r="T17" b="T18"/>
              <a:pathLst>
                <a:path w="97" h="22">
                  <a:moveTo>
                    <a:pt x="31" y="0"/>
                  </a:moveTo>
                  <a:lnTo>
                    <a:pt x="96" y="7"/>
                  </a:lnTo>
                  <a:lnTo>
                    <a:pt x="65" y="21"/>
                  </a:lnTo>
                  <a:lnTo>
                    <a:pt x="0" y="14"/>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0" name="Freeform 25"/>
            <p:cNvSpPr>
              <a:spLocks/>
            </p:cNvSpPr>
            <p:nvPr/>
          </p:nvSpPr>
          <p:spPr bwMode="auto">
            <a:xfrm>
              <a:off x="2065" y="3882"/>
              <a:ext cx="66" cy="74"/>
            </a:xfrm>
            <a:custGeom>
              <a:avLst/>
              <a:gdLst>
                <a:gd name="T0" fmla="*/ 0 w 66"/>
                <a:gd name="T1" fmla="*/ 0 h 74"/>
                <a:gd name="T2" fmla="*/ 65 w 66"/>
                <a:gd name="T3" fmla="*/ 7 h 74"/>
                <a:gd name="T4" fmla="*/ 65 w 66"/>
                <a:gd name="T5" fmla="*/ 73 h 74"/>
                <a:gd name="T6" fmla="*/ 0 w 66"/>
                <a:gd name="T7" fmla="*/ 65 h 74"/>
                <a:gd name="T8" fmla="*/ 0 w 66"/>
                <a:gd name="T9" fmla="*/ 0 h 74"/>
                <a:gd name="T10" fmla="*/ 0 60000 65536"/>
                <a:gd name="T11" fmla="*/ 0 60000 65536"/>
                <a:gd name="T12" fmla="*/ 0 60000 65536"/>
                <a:gd name="T13" fmla="*/ 0 60000 65536"/>
                <a:gd name="T14" fmla="*/ 0 60000 65536"/>
                <a:gd name="T15" fmla="*/ 0 w 66"/>
                <a:gd name="T16" fmla="*/ 0 h 74"/>
                <a:gd name="T17" fmla="*/ 66 w 66"/>
                <a:gd name="T18" fmla="*/ 74 h 74"/>
              </a:gdLst>
              <a:ahLst/>
              <a:cxnLst>
                <a:cxn ang="T10">
                  <a:pos x="T0" y="T1"/>
                </a:cxn>
                <a:cxn ang="T11">
                  <a:pos x="T2" y="T3"/>
                </a:cxn>
                <a:cxn ang="T12">
                  <a:pos x="T4" y="T5"/>
                </a:cxn>
                <a:cxn ang="T13">
                  <a:pos x="T6" y="T7"/>
                </a:cxn>
                <a:cxn ang="T14">
                  <a:pos x="T8" y="T9"/>
                </a:cxn>
              </a:cxnLst>
              <a:rect l="T15" t="T16" r="T17" b="T18"/>
              <a:pathLst>
                <a:path w="66" h="74">
                  <a:moveTo>
                    <a:pt x="0" y="0"/>
                  </a:moveTo>
                  <a:lnTo>
                    <a:pt x="65" y="7"/>
                  </a:lnTo>
                  <a:lnTo>
                    <a:pt x="65"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1" name="Freeform 26"/>
            <p:cNvSpPr>
              <a:spLocks/>
            </p:cNvSpPr>
            <p:nvPr/>
          </p:nvSpPr>
          <p:spPr bwMode="auto">
            <a:xfrm>
              <a:off x="2128" y="3875"/>
              <a:ext cx="34" cy="82"/>
            </a:xfrm>
            <a:custGeom>
              <a:avLst/>
              <a:gdLst>
                <a:gd name="T0" fmla="*/ 33 w 34"/>
                <a:gd name="T1" fmla="*/ 0 h 82"/>
                <a:gd name="T2" fmla="*/ 33 w 34"/>
                <a:gd name="T3" fmla="*/ 66 h 82"/>
                <a:gd name="T4" fmla="*/ 0 w 34"/>
                <a:gd name="T5" fmla="*/ 81 h 82"/>
                <a:gd name="T6" fmla="*/ 0 w 34"/>
                <a:gd name="T7" fmla="*/ 15 h 82"/>
                <a:gd name="T8" fmla="*/ 33 w 34"/>
                <a:gd name="T9" fmla="*/ 0 h 82"/>
                <a:gd name="T10" fmla="*/ 0 60000 65536"/>
                <a:gd name="T11" fmla="*/ 0 60000 65536"/>
                <a:gd name="T12" fmla="*/ 0 60000 65536"/>
                <a:gd name="T13" fmla="*/ 0 60000 65536"/>
                <a:gd name="T14" fmla="*/ 0 60000 65536"/>
                <a:gd name="T15" fmla="*/ 0 w 34"/>
                <a:gd name="T16" fmla="*/ 0 h 82"/>
                <a:gd name="T17" fmla="*/ 34 w 34"/>
                <a:gd name="T18" fmla="*/ 82 h 82"/>
              </a:gdLst>
              <a:ahLst/>
              <a:cxnLst>
                <a:cxn ang="T10">
                  <a:pos x="T0" y="T1"/>
                </a:cxn>
                <a:cxn ang="T11">
                  <a:pos x="T2" y="T3"/>
                </a:cxn>
                <a:cxn ang="T12">
                  <a:pos x="T4" y="T5"/>
                </a:cxn>
                <a:cxn ang="T13">
                  <a:pos x="T6" y="T7"/>
                </a:cxn>
                <a:cxn ang="T14">
                  <a:pos x="T8" y="T9"/>
                </a:cxn>
              </a:cxnLst>
              <a:rect l="T15" t="T16" r="T17" b="T18"/>
              <a:pathLst>
                <a:path w="34" h="82">
                  <a:moveTo>
                    <a:pt x="33" y="0"/>
                  </a:moveTo>
                  <a:lnTo>
                    <a:pt x="33" y="66"/>
                  </a:lnTo>
                  <a:lnTo>
                    <a:pt x="0" y="81"/>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2" name="Freeform 27"/>
            <p:cNvSpPr>
              <a:spLocks/>
            </p:cNvSpPr>
            <p:nvPr/>
          </p:nvSpPr>
          <p:spPr bwMode="auto">
            <a:xfrm>
              <a:off x="2065" y="3803"/>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3" name="Freeform 28"/>
            <p:cNvSpPr>
              <a:spLocks/>
            </p:cNvSpPr>
            <p:nvPr/>
          </p:nvSpPr>
          <p:spPr bwMode="auto">
            <a:xfrm>
              <a:off x="2063" y="3818"/>
              <a:ext cx="65" cy="74"/>
            </a:xfrm>
            <a:custGeom>
              <a:avLst/>
              <a:gdLst>
                <a:gd name="T0" fmla="*/ 0 w 65"/>
                <a:gd name="T1" fmla="*/ 0 h 74"/>
                <a:gd name="T2" fmla="*/ 64 w 65"/>
                <a:gd name="T3" fmla="*/ 7 h 74"/>
                <a:gd name="T4" fmla="*/ 64 w 65"/>
                <a:gd name="T5" fmla="*/ 73 h 74"/>
                <a:gd name="T6" fmla="*/ 0 w 65"/>
                <a:gd name="T7" fmla="*/ 65 h 74"/>
                <a:gd name="T8" fmla="*/ 0 w 65"/>
                <a:gd name="T9" fmla="*/ 0 h 74"/>
                <a:gd name="T10" fmla="*/ 0 60000 65536"/>
                <a:gd name="T11" fmla="*/ 0 60000 65536"/>
                <a:gd name="T12" fmla="*/ 0 60000 65536"/>
                <a:gd name="T13" fmla="*/ 0 60000 65536"/>
                <a:gd name="T14" fmla="*/ 0 60000 65536"/>
                <a:gd name="T15" fmla="*/ 0 w 65"/>
                <a:gd name="T16" fmla="*/ 0 h 74"/>
                <a:gd name="T17" fmla="*/ 65 w 65"/>
                <a:gd name="T18" fmla="*/ 74 h 74"/>
              </a:gdLst>
              <a:ahLst/>
              <a:cxnLst>
                <a:cxn ang="T10">
                  <a:pos x="T0" y="T1"/>
                </a:cxn>
                <a:cxn ang="T11">
                  <a:pos x="T2" y="T3"/>
                </a:cxn>
                <a:cxn ang="T12">
                  <a:pos x="T4" y="T5"/>
                </a:cxn>
                <a:cxn ang="T13">
                  <a:pos x="T6" y="T7"/>
                </a:cxn>
                <a:cxn ang="T14">
                  <a:pos x="T8" y="T9"/>
                </a:cxn>
              </a:cxnLst>
              <a:rect l="T15" t="T16" r="T17" b="T18"/>
              <a:pathLst>
                <a:path w="65" h="74">
                  <a:moveTo>
                    <a:pt x="0" y="0"/>
                  </a:moveTo>
                  <a:lnTo>
                    <a:pt x="64" y="7"/>
                  </a:lnTo>
                  <a:lnTo>
                    <a:pt x="64"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4" name="Freeform 29"/>
            <p:cNvSpPr>
              <a:spLocks/>
            </p:cNvSpPr>
            <p:nvPr/>
          </p:nvSpPr>
          <p:spPr bwMode="auto">
            <a:xfrm>
              <a:off x="2128" y="3810"/>
              <a:ext cx="34" cy="83"/>
            </a:xfrm>
            <a:custGeom>
              <a:avLst/>
              <a:gdLst>
                <a:gd name="T0" fmla="*/ 33 w 34"/>
                <a:gd name="T1" fmla="*/ 0 h 83"/>
                <a:gd name="T2" fmla="*/ 33 w 34"/>
                <a:gd name="T3" fmla="*/ 67 h 83"/>
                <a:gd name="T4" fmla="*/ 0 w 34"/>
                <a:gd name="T5" fmla="*/ 82 h 83"/>
                <a:gd name="T6" fmla="*/ 0 w 34"/>
                <a:gd name="T7" fmla="*/ 15 h 83"/>
                <a:gd name="T8" fmla="*/ 33 w 34"/>
                <a:gd name="T9" fmla="*/ 0 h 83"/>
                <a:gd name="T10" fmla="*/ 0 60000 65536"/>
                <a:gd name="T11" fmla="*/ 0 60000 65536"/>
                <a:gd name="T12" fmla="*/ 0 60000 65536"/>
                <a:gd name="T13" fmla="*/ 0 60000 65536"/>
                <a:gd name="T14" fmla="*/ 0 60000 65536"/>
                <a:gd name="T15" fmla="*/ 0 w 34"/>
                <a:gd name="T16" fmla="*/ 0 h 83"/>
                <a:gd name="T17" fmla="*/ 34 w 34"/>
                <a:gd name="T18" fmla="*/ 83 h 83"/>
              </a:gdLst>
              <a:ahLst/>
              <a:cxnLst>
                <a:cxn ang="T10">
                  <a:pos x="T0" y="T1"/>
                </a:cxn>
                <a:cxn ang="T11">
                  <a:pos x="T2" y="T3"/>
                </a:cxn>
                <a:cxn ang="T12">
                  <a:pos x="T4" y="T5"/>
                </a:cxn>
                <a:cxn ang="T13">
                  <a:pos x="T6" y="T7"/>
                </a:cxn>
                <a:cxn ang="T14">
                  <a:pos x="T8" y="T9"/>
                </a:cxn>
              </a:cxnLst>
              <a:rect l="T15" t="T16" r="T17" b="T18"/>
              <a:pathLst>
                <a:path w="34" h="83">
                  <a:moveTo>
                    <a:pt x="33" y="0"/>
                  </a:moveTo>
                  <a:lnTo>
                    <a:pt x="33" y="67"/>
                  </a:lnTo>
                  <a:lnTo>
                    <a:pt x="0" y="82"/>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5" name="Freeform 30"/>
            <p:cNvSpPr>
              <a:spLocks/>
            </p:cNvSpPr>
            <p:nvPr/>
          </p:nvSpPr>
          <p:spPr bwMode="auto">
            <a:xfrm>
              <a:off x="2033" y="3949"/>
              <a:ext cx="94" cy="24"/>
            </a:xfrm>
            <a:custGeom>
              <a:avLst/>
              <a:gdLst>
                <a:gd name="T0" fmla="*/ 30 w 94"/>
                <a:gd name="T1" fmla="*/ 0 h 24"/>
                <a:gd name="T2" fmla="*/ 93 w 94"/>
                <a:gd name="T3" fmla="*/ 8 h 24"/>
                <a:gd name="T4" fmla="*/ 63 w 94"/>
                <a:gd name="T5" fmla="*/ 23 h 24"/>
                <a:gd name="T6" fmla="*/ 0 w 94"/>
                <a:gd name="T7" fmla="*/ 15 h 24"/>
                <a:gd name="T8" fmla="*/ 30 w 94"/>
                <a:gd name="T9" fmla="*/ 0 h 24"/>
                <a:gd name="T10" fmla="*/ 0 60000 65536"/>
                <a:gd name="T11" fmla="*/ 0 60000 65536"/>
                <a:gd name="T12" fmla="*/ 0 60000 65536"/>
                <a:gd name="T13" fmla="*/ 0 60000 65536"/>
                <a:gd name="T14" fmla="*/ 0 60000 65536"/>
                <a:gd name="T15" fmla="*/ 0 w 94"/>
                <a:gd name="T16" fmla="*/ 0 h 24"/>
                <a:gd name="T17" fmla="*/ 94 w 94"/>
                <a:gd name="T18" fmla="*/ 24 h 24"/>
              </a:gdLst>
              <a:ahLst/>
              <a:cxnLst>
                <a:cxn ang="T10">
                  <a:pos x="T0" y="T1"/>
                </a:cxn>
                <a:cxn ang="T11">
                  <a:pos x="T2" y="T3"/>
                </a:cxn>
                <a:cxn ang="T12">
                  <a:pos x="T4" y="T5"/>
                </a:cxn>
                <a:cxn ang="T13">
                  <a:pos x="T6" y="T7"/>
                </a:cxn>
                <a:cxn ang="T14">
                  <a:pos x="T8" y="T9"/>
                </a:cxn>
              </a:cxnLst>
              <a:rect l="T15" t="T16" r="T17" b="T18"/>
              <a:pathLst>
                <a:path w="94" h="24">
                  <a:moveTo>
                    <a:pt x="30" y="0"/>
                  </a:moveTo>
                  <a:lnTo>
                    <a:pt x="93" y="8"/>
                  </a:lnTo>
                  <a:lnTo>
                    <a:pt x="63" y="23"/>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6" name="Freeform 31"/>
            <p:cNvSpPr>
              <a:spLocks/>
            </p:cNvSpPr>
            <p:nvPr/>
          </p:nvSpPr>
          <p:spPr bwMode="auto">
            <a:xfrm>
              <a:off x="2033" y="3964"/>
              <a:ext cx="63" cy="76"/>
            </a:xfrm>
            <a:custGeom>
              <a:avLst/>
              <a:gdLst>
                <a:gd name="T0" fmla="*/ 0 w 63"/>
                <a:gd name="T1" fmla="*/ 0 h 76"/>
                <a:gd name="T2" fmla="*/ 62 w 63"/>
                <a:gd name="T3" fmla="*/ 7 h 76"/>
                <a:gd name="T4" fmla="*/ 62 w 63"/>
                <a:gd name="T5" fmla="*/ 75 h 76"/>
                <a:gd name="T6" fmla="*/ 0 w 63"/>
                <a:gd name="T7" fmla="*/ 67 h 76"/>
                <a:gd name="T8" fmla="*/ 0 w 63"/>
                <a:gd name="T9" fmla="*/ 0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0"/>
                  </a:moveTo>
                  <a:lnTo>
                    <a:pt x="62" y="7"/>
                  </a:lnTo>
                  <a:lnTo>
                    <a:pt x="62"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7" name="Freeform 32"/>
            <p:cNvSpPr>
              <a:spLocks/>
            </p:cNvSpPr>
            <p:nvPr/>
          </p:nvSpPr>
          <p:spPr bwMode="auto">
            <a:xfrm>
              <a:off x="2097" y="3958"/>
              <a:ext cx="33" cy="83"/>
            </a:xfrm>
            <a:custGeom>
              <a:avLst/>
              <a:gdLst>
                <a:gd name="T0" fmla="*/ 32 w 33"/>
                <a:gd name="T1" fmla="*/ 0 h 83"/>
                <a:gd name="T2" fmla="*/ 32 w 33"/>
                <a:gd name="T3" fmla="*/ 67 h 83"/>
                <a:gd name="T4" fmla="*/ 0 w 33"/>
                <a:gd name="T5" fmla="*/ 82 h 83"/>
                <a:gd name="T6" fmla="*/ 0 w 33"/>
                <a:gd name="T7" fmla="*/ 15 h 83"/>
                <a:gd name="T8" fmla="*/ 32 w 33"/>
                <a:gd name="T9" fmla="*/ 0 h 83"/>
                <a:gd name="T10" fmla="*/ 0 60000 65536"/>
                <a:gd name="T11" fmla="*/ 0 60000 65536"/>
                <a:gd name="T12" fmla="*/ 0 60000 65536"/>
                <a:gd name="T13" fmla="*/ 0 60000 65536"/>
                <a:gd name="T14" fmla="*/ 0 60000 65536"/>
                <a:gd name="T15" fmla="*/ 0 w 33"/>
                <a:gd name="T16" fmla="*/ 0 h 83"/>
                <a:gd name="T17" fmla="*/ 33 w 33"/>
                <a:gd name="T18" fmla="*/ 83 h 83"/>
              </a:gdLst>
              <a:ahLst/>
              <a:cxnLst>
                <a:cxn ang="T10">
                  <a:pos x="T0" y="T1"/>
                </a:cxn>
                <a:cxn ang="T11">
                  <a:pos x="T2" y="T3"/>
                </a:cxn>
                <a:cxn ang="T12">
                  <a:pos x="T4" y="T5"/>
                </a:cxn>
                <a:cxn ang="T13">
                  <a:pos x="T6" y="T7"/>
                </a:cxn>
                <a:cxn ang="T14">
                  <a:pos x="T8" y="T9"/>
                </a:cxn>
              </a:cxnLst>
              <a:rect l="T15" t="T16" r="T17" b="T18"/>
              <a:pathLst>
                <a:path w="33" h="83">
                  <a:moveTo>
                    <a:pt x="32" y="0"/>
                  </a:moveTo>
                  <a:lnTo>
                    <a:pt x="32" y="67"/>
                  </a:lnTo>
                  <a:lnTo>
                    <a:pt x="0" y="82"/>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8" name="Freeform 33"/>
            <p:cNvSpPr>
              <a:spLocks/>
            </p:cNvSpPr>
            <p:nvPr/>
          </p:nvSpPr>
          <p:spPr bwMode="auto">
            <a:xfrm>
              <a:off x="2032" y="3883"/>
              <a:ext cx="95" cy="22"/>
            </a:xfrm>
            <a:custGeom>
              <a:avLst/>
              <a:gdLst>
                <a:gd name="T0" fmla="*/ 30 w 95"/>
                <a:gd name="T1" fmla="*/ 0 h 22"/>
                <a:gd name="T2" fmla="*/ 94 w 95"/>
                <a:gd name="T3" fmla="*/ 7 h 22"/>
                <a:gd name="T4" fmla="*/ 64 w 95"/>
                <a:gd name="T5" fmla="*/ 21 h 22"/>
                <a:gd name="T6" fmla="*/ 0 w 95"/>
                <a:gd name="T7" fmla="*/ 14 h 22"/>
                <a:gd name="T8" fmla="*/ 30 w 95"/>
                <a:gd name="T9" fmla="*/ 0 h 22"/>
                <a:gd name="T10" fmla="*/ 0 60000 65536"/>
                <a:gd name="T11" fmla="*/ 0 60000 65536"/>
                <a:gd name="T12" fmla="*/ 0 60000 65536"/>
                <a:gd name="T13" fmla="*/ 0 60000 65536"/>
                <a:gd name="T14" fmla="*/ 0 60000 65536"/>
                <a:gd name="T15" fmla="*/ 0 w 95"/>
                <a:gd name="T16" fmla="*/ 0 h 22"/>
                <a:gd name="T17" fmla="*/ 95 w 95"/>
                <a:gd name="T18" fmla="*/ 22 h 22"/>
              </a:gdLst>
              <a:ahLst/>
              <a:cxnLst>
                <a:cxn ang="T10">
                  <a:pos x="T0" y="T1"/>
                </a:cxn>
                <a:cxn ang="T11">
                  <a:pos x="T2" y="T3"/>
                </a:cxn>
                <a:cxn ang="T12">
                  <a:pos x="T4" y="T5"/>
                </a:cxn>
                <a:cxn ang="T13">
                  <a:pos x="T6" y="T7"/>
                </a:cxn>
                <a:cxn ang="T14">
                  <a:pos x="T8" y="T9"/>
                </a:cxn>
              </a:cxnLst>
              <a:rect l="T15" t="T16" r="T17" b="T18"/>
              <a:pathLst>
                <a:path w="95" h="22">
                  <a:moveTo>
                    <a:pt x="30" y="0"/>
                  </a:moveTo>
                  <a:lnTo>
                    <a:pt x="94"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99" name="Freeform 34"/>
            <p:cNvSpPr>
              <a:spLocks/>
            </p:cNvSpPr>
            <p:nvPr/>
          </p:nvSpPr>
          <p:spPr bwMode="auto">
            <a:xfrm>
              <a:off x="2032" y="3897"/>
              <a:ext cx="65" cy="75"/>
            </a:xfrm>
            <a:custGeom>
              <a:avLst/>
              <a:gdLst>
                <a:gd name="T0" fmla="*/ 0 w 65"/>
                <a:gd name="T1" fmla="*/ 0 h 75"/>
                <a:gd name="T2" fmla="*/ 64 w 65"/>
                <a:gd name="T3" fmla="*/ 7 h 75"/>
                <a:gd name="T4" fmla="*/ 64 w 65"/>
                <a:gd name="T5" fmla="*/ 74 h 75"/>
                <a:gd name="T6" fmla="*/ 0 w 65"/>
                <a:gd name="T7" fmla="*/ 66 h 75"/>
                <a:gd name="T8" fmla="*/ 0 w 65"/>
                <a:gd name="T9" fmla="*/ 0 h 75"/>
                <a:gd name="T10" fmla="*/ 0 60000 65536"/>
                <a:gd name="T11" fmla="*/ 0 60000 65536"/>
                <a:gd name="T12" fmla="*/ 0 60000 65536"/>
                <a:gd name="T13" fmla="*/ 0 60000 65536"/>
                <a:gd name="T14" fmla="*/ 0 60000 65536"/>
                <a:gd name="T15" fmla="*/ 0 w 65"/>
                <a:gd name="T16" fmla="*/ 0 h 75"/>
                <a:gd name="T17" fmla="*/ 65 w 65"/>
                <a:gd name="T18" fmla="*/ 75 h 75"/>
              </a:gdLst>
              <a:ahLst/>
              <a:cxnLst>
                <a:cxn ang="T10">
                  <a:pos x="T0" y="T1"/>
                </a:cxn>
                <a:cxn ang="T11">
                  <a:pos x="T2" y="T3"/>
                </a:cxn>
                <a:cxn ang="T12">
                  <a:pos x="T4" y="T5"/>
                </a:cxn>
                <a:cxn ang="T13">
                  <a:pos x="T6" y="T7"/>
                </a:cxn>
                <a:cxn ang="T14">
                  <a:pos x="T8" y="T9"/>
                </a:cxn>
              </a:cxnLst>
              <a:rect l="T15" t="T16" r="T17" b="T18"/>
              <a:pathLst>
                <a:path w="65" h="75">
                  <a:moveTo>
                    <a:pt x="0" y="0"/>
                  </a:moveTo>
                  <a:lnTo>
                    <a:pt x="64" y="7"/>
                  </a:lnTo>
                  <a:lnTo>
                    <a:pt x="64"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0" name="Freeform 35"/>
            <p:cNvSpPr>
              <a:spLocks/>
            </p:cNvSpPr>
            <p:nvPr/>
          </p:nvSpPr>
          <p:spPr bwMode="auto">
            <a:xfrm>
              <a:off x="2097" y="3891"/>
              <a:ext cx="33" cy="82"/>
            </a:xfrm>
            <a:custGeom>
              <a:avLst/>
              <a:gdLst>
                <a:gd name="T0" fmla="*/ 32 w 33"/>
                <a:gd name="T1" fmla="*/ 0 h 82"/>
                <a:gd name="T2" fmla="*/ 32 w 33"/>
                <a:gd name="T3" fmla="*/ 66 h 82"/>
                <a:gd name="T4" fmla="*/ 0 w 33"/>
                <a:gd name="T5" fmla="*/ 81 h 82"/>
                <a:gd name="T6" fmla="*/ 0 w 33"/>
                <a:gd name="T7" fmla="*/ 15 h 82"/>
                <a:gd name="T8" fmla="*/ 32 w 33"/>
                <a:gd name="T9" fmla="*/ 0 h 82"/>
                <a:gd name="T10" fmla="*/ 0 60000 65536"/>
                <a:gd name="T11" fmla="*/ 0 60000 65536"/>
                <a:gd name="T12" fmla="*/ 0 60000 65536"/>
                <a:gd name="T13" fmla="*/ 0 60000 65536"/>
                <a:gd name="T14" fmla="*/ 0 60000 65536"/>
                <a:gd name="T15" fmla="*/ 0 w 33"/>
                <a:gd name="T16" fmla="*/ 0 h 82"/>
                <a:gd name="T17" fmla="*/ 33 w 33"/>
                <a:gd name="T18" fmla="*/ 82 h 82"/>
              </a:gdLst>
              <a:ahLst/>
              <a:cxnLst>
                <a:cxn ang="T10">
                  <a:pos x="T0" y="T1"/>
                </a:cxn>
                <a:cxn ang="T11">
                  <a:pos x="T2" y="T3"/>
                </a:cxn>
                <a:cxn ang="T12">
                  <a:pos x="T4" y="T5"/>
                </a:cxn>
                <a:cxn ang="T13">
                  <a:pos x="T6" y="T7"/>
                </a:cxn>
                <a:cxn ang="T14">
                  <a:pos x="T8" y="T9"/>
                </a:cxn>
              </a:cxnLst>
              <a:rect l="T15" t="T16" r="T17" b="T18"/>
              <a:pathLst>
                <a:path w="33" h="82">
                  <a:moveTo>
                    <a:pt x="32" y="0"/>
                  </a:moveTo>
                  <a:lnTo>
                    <a:pt x="32" y="66"/>
                  </a:lnTo>
                  <a:lnTo>
                    <a:pt x="0" y="81"/>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1" name="Freeform 36"/>
            <p:cNvSpPr>
              <a:spLocks/>
            </p:cNvSpPr>
            <p:nvPr/>
          </p:nvSpPr>
          <p:spPr bwMode="auto">
            <a:xfrm>
              <a:off x="2033" y="3819"/>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2" name="Freeform 37"/>
            <p:cNvSpPr>
              <a:spLocks/>
            </p:cNvSpPr>
            <p:nvPr/>
          </p:nvSpPr>
          <p:spPr bwMode="auto">
            <a:xfrm>
              <a:off x="2033" y="3833"/>
              <a:ext cx="63" cy="74"/>
            </a:xfrm>
            <a:custGeom>
              <a:avLst/>
              <a:gdLst>
                <a:gd name="T0" fmla="*/ 0 w 63"/>
                <a:gd name="T1" fmla="*/ 0 h 74"/>
                <a:gd name="T2" fmla="*/ 62 w 63"/>
                <a:gd name="T3" fmla="*/ 7 h 74"/>
                <a:gd name="T4" fmla="*/ 62 w 63"/>
                <a:gd name="T5" fmla="*/ 73 h 74"/>
                <a:gd name="T6" fmla="*/ 0 w 63"/>
                <a:gd name="T7" fmla="*/ 65 h 74"/>
                <a:gd name="T8" fmla="*/ 0 w 63"/>
                <a:gd name="T9" fmla="*/ 0 h 74"/>
                <a:gd name="T10" fmla="*/ 0 60000 65536"/>
                <a:gd name="T11" fmla="*/ 0 60000 65536"/>
                <a:gd name="T12" fmla="*/ 0 60000 65536"/>
                <a:gd name="T13" fmla="*/ 0 60000 65536"/>
                <a:gd name="T14" fmla="*/ 0 60000 65536"/>
                <a:gd name="T15" fmla="*/ 0 w 63"/>
                <a:gd name="T16" fmla="*/ 0 h 74"/>
                <a:gd name="T17" fmla="*/ 63 w 63"/>
                <a:gd name="T18" fmla="*/ 74 h 74"/>
              </a:gdLst>
              <a:ahLst/>
              <a:cxnLst>
                <a:cxn ang="T10">
                  <a:pos x="T0" y="T1"/>
                </a:cxn>
                <a:cxn ang="T11">
                  <a:pos x="T2" y="T3"/>
                </a:cxn>
                <a:cxn ang="T12">
                  <a:pos x="T4" y="T5"/>
                </a:cxn>
                <a:cxn ang="T13">
                  <a:pos x="T6" y="T7"/>
                </a:cxn>
                <a:cxn ang="T14">
                  <a:pos x="T8" y="T9"/>
                </a:cxn>
              </a:cxnLst>
              <a:rect l="T15" t="T16" r="T17" b="T18"/>
              <a:pathLst>
                <a:path w="63" h="74">
                  <a:moveTo>
                    <a:pt x="0" y="0"/>
                  </a:moveTo>
                  <a:lnTo>
                    <a:pt x="62" y="7"/>
                  </a:lnTo>
                  <a:lnTo>
                    <a:pt x="62"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3" name="Freeform 38"/>
            <p:cNvSpPr>
              <a:spLocks/>
            </p:cNvSpPr>
            <p:nvPr/>
          </p:nvSpPr>
          <p:spPr bwMode="auto">
            <a:xfrm>
              <a:off x="2097" y="3825"/>
              <a:ext cx="34" cy="82"/>
            </a:xfrm>
            <a:custGeom>
              <a:avLst/>
              <a:gdLst>
                <a:gd name="T0" fmla="*/ 33 w 34"/>
                <a:gd name="T1" fmla="*/ 0 h 82"/>
                <a:gd name="T2" fmla="*/ 33 w 34"/>
                <a:gd name="T3" fmla="*/ 66 h 82"/>
                <a:gd name="T4" fmla="*/ 0 w 34"/>
                <a:gd name="T5" fmla="*/ 81 h 82"/>
                <a:gd name="T6" fmla="*/ 0 w 34"/>
                <a:gd name="T7" fmla="*/ 15 h 82"/>
                <a:gd name="T8" fmla="*/ 33 w 34"/>
                <a:gd name="T9" fmla="*/ 0 h 82"/>
                <a:gd name="T10" fmla="*/ 0 60000 65536"/>
                <a:gd name="T11" fmla="*/ 0 60000 65536"/>
                <a:gd name="T12" fmla="*/ 0 60000 65536"/>
                <a:gd name="T13" fmla="*/ 0 60000 65536"/>
                <a:gd name="T14" fmla="*/ 0 60000 65536"/>
                <a:gd name="T15" fmla="*/ 0 w 34"/>
                <a:gd name="T16" fmla="*/ 0 h 82"/>
                <a:gd name="T17" fmla="*/ 34 w 34"/>
                <a:gd name="T18" fmla="*/ 82 h 82"/>
              </a:gdLst>
              <a:ahLst/>
              <a:cxnLst>
                <a:cxn ang="T10">
                  <a:pos x="T0" y="T1"/>
                </a:cxn>
                <a:cxn ang="T11">
                  <a:pos x="T2" y="T3"/>
                </a:cxn>
                <a:cxn ang="T12">
                  <a:pos x="T4" y="T5"/>
                </a:cxn>
                <a:cxn ang="T13">
                  <a:pos x="T6" y="T7"/>
                </a:cxn>
                <a:cxn ang="T14">
                  <a:pos x="T8" y="T9"/>
                </a:cxn>
              </a:cxnLst>
              <a:rect l="T15" t="T16" r="T17" b="T18"/>
              <a:pathLst>
                <a:path w="34" h="82">
                  <a:moveTo>
                    <a:pt x="33" y="0"/>
                  </a:moveTo>
                  <a:lnTo>
                    <a:pt x="33" y="66"/>
                  </a:lnTo>
                  <a:lnTo>
                    <a:pt x="0" y="81"/>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4" name="Freeform 39"/>
            <p:cNvSpPr>
              <a:spLocks/>
            </p:cNvSpPr>
            <p:nvPr/>
          </p:nvSpPr>
          <p:spPr bwMode="auto">
            <a:xfrm>
              <a:off x="1879" y="3951"/>
              <a:ext cx="96" cy="23"/>
            </a:xfrm>
            <a:custGeom>
              <a:avLst/>
              <a:gdLst>
                <a:gd name="T0" fmla="*/ 30 w 96"/>
                <a:gd name="T1" fmla="*/ 0 h 23"/>
                <a:gd name="T2" fmla="*/ 95 w 96"/>
                <a:gd name="T3" fmla="*/ 7 h 23"/>
                <a:gd name="T4" fmla="*/ 64 w 96"/>
                <a:gd name="T5" fmla="*/ 22 h 23"/>
                <a:gd name="T6" fmla="*/ 0 w 96"/>
                <a:gd name="T7" fmla="*/ 15 h 23"/>
                <a:gd name="T8" fmla="*/ 30 w 96"/>
                <a:gd name="T9" fmla="*/ 0 h 23"/>
                <a:gd name="T10" fmla="*/ 0 60000 65536"/>
                <a:gd name="T11" fmla="*/ 0 60000 65536"/>
                <a:gd name="T12" fmla="*/ 0 60000 65536"/>
                <a:gd name="T13" fmla="*/ 0 60000 65536"/>
                <a:gd name="T14" fmla="*/ 0 60000 65536"/>
                <a:gd name="T15" fmla="*/ 0 w 96"/>
                <a:gd name="T16" fmla="*/ 0 h 23"/>
                <a:gd name="T17" fmla="*/ 96 w 96"/>
                <a:gd name="T18" fmla="*/ 23 h 23"/>
              </a:gdLst>
              <a:ahLst/>
              <a:cxnLst>
                <a:cxn ang="T10">
                  <a:pos x="T0" y="T1"/>
                </a:cxn>
                <a:cxn ang="T11">
                  <a:pos x="T2" y="T3"/>
                </a:cxn>
                <a:cxn ang="T12">
                  <a:pos x="T4" y="T5"/>
                </a:cxn>
                <a:cxn ang="T13">
                  <a:pos x="T6" y="T7"/>
                </a:cxn>
                <a:cxn ang="T14">
                  <a:pos x="T8" y="T9"/>
                </a:cxn>
              </a:cxnLst>
              <a:rect l="T15" t="T16" r="T17" b="T18"/>
              <a:pathLst>
                <a:path w="96" h="23">
                  <a:moveTo>
                    <a:pt x="30" y="0"/>
                  </a:moveTo>
                  <a:lnTo>
                    <a:pt x="95" y="7"/>
                  </a:lnTo>
                  <a:lnTo>
                    <a:pt x="64" y="22"/>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5" name="Freeform 40"/>
            <p:cNvSpPr>
              <a:spLocks/>
            </p:cNvSpPr>
            <p:nvPr/>
          </p:nvSpPr>
          <p:spPr bwMode="auto">
            <a:xfrm>
              <a:off x="1878" y="3965"/>
              <a:ext cx="65" cy="75"/>
            </a:xfrm>
            <a:custGeom>
              <a:avLst/>
              <a:gdLst>
                <a:gd name="T0" fmla="*/ 0 w 65"/>
                <a:gd name="T1" fmla="*/ 0 h 75"/>
                <a:gd name="T2" fmla="*/ 64 w 65"/>
                <a:gd name="T3" fmla="*/ 7 h 75"/>
                <a:gd name="T4" fmla="*/ 64 w 65"/>
                <a:gd name="T5" fmla="*/ 74 h 75"/>
                <a:gd name="T6" fmla="*/ 0 w 65"/>
                <a:gd name="T7" fmla="*/ 66 h 75"/>
                <a:gd name="T8" fmla="*/ 0 w 65"/>
                <a:gd name="T9" fmla="*/ 0 h 75"/>
                <a:gd name="T10" fmla="*/ 0 60000 65536"/>
                <a:gd name="T11" fmla="*/ 0 60000 65536"/>
                <a:gd name="T12" fmla="*/ 0 60000 65536"/>
                <a:gd name="T13" fmla="*/ 0 60000 65536"/>
                <a:gd name="T14" fmla="*/ 0 60000 65536"/>
                <a:gd name="T15" fmla="*/ 0 w 65"/>
                <a:gd name="T16" fmla="*/ 0 h 75"/>
                <a:gd name="T17" fmla="*/ 65 w 65"/>
                <a:gd name="T18" fmla="*/ 75 h 75"/>
              </a:gdLst>
              <a:ahLst/>
              <a:cxnLst>
                <a:cxn ang="T10">
                  <a:pos x="T0" y="T1"/>
                </a:cxn>
                <a:cxn ang="T11">
                  <a:pos x="T2" y="T3"/>
                </a:cxn>
                <a:cxn ang="T12">
                  <a:pos x="T4" y="T5"/>
                </a:cxn>
                <a:cxn ang="T13">
                  <a:pos x="T6" y="T7"/>
                </a:cxn>
                <a:cxn ang="T14">
                  <a:pos x="T8" y="T9"/>
                </a:cxn>
              </a:cxnLst>
              <a:rect l="T15" t="T16" r="T17" b="T18"/>
              <a:pathLst>
                <a:path w="65" h="75">
                  <a:moveTo>
                    <a:pt x="0" y="0"/>
                  </a:moveTo>
                  <a:lnTo>
                    <a:pt x="64" y="7"/>
                  </a:lnTo>
                  <a:lnTo>
                    <a:pt x="64"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6" name="Freeform 41"/>
            <p:cNvSpPr>
              <a:spLocks/>
            </p:cNvSpPr>
            <p:nvPr/>
          </p:nvSpPr>
          <p:spPr bwMode="auto">
            <a:xfrm>
              <a:off x="1943" y="3958"/>
              <a:ext cx="33" cy="83"/>
            </a:xfrm>
            <a:custGeom>
              <a:avLst/>
              <a:gdLst>
                <a:gd name="T0" fmla="*/ 32 w 33"/>
                <a:gd name="T1" fmla="*/ 0 h 83"/>
                <a:gd name="T2" fmla="*/ 32 w 33"/>
                <a:gd name="T3" fmla="*/ 66 h 83"/>
                <a:gd name="T4" fmla="*/ 0 w 33"/>
                <a:gd name="T5" fmla="*/ 82 h 83"/>
                <a:gd name="T6" fmla="*/ 0 w 33"/>
                <a:gd name="T7" fmla="*/ 15 h 83"/>
                <a:gd name="T8" fmla="*/ 32 w 33"/>
                <a:gd name="T9" fmla="*/ 0 h 83"/>
                <a:gd name="T10" fmla="*/ 0 60000 65536"/>
                <a:gd name="T11" fmla="*/ 0 60000 65536"/>
                <a:gd name="T12" fmla="*/ 0 60000 65536"/>
                <a:gd name="T13" fmla="*/ 0 60000 65536"/>
                <a:gd name="T14" fmla="*/ 0 60000 65536"/>
                <a:gd name="T15" fmla="*/ 0 w 33"/>
                <a:gd name="T16" fmla="*/ 0 h 83"/>
                <a:gd name="T17" fmla="*/ 33 w 33"/>
                <a:gd name="T18" fmla="*/ 83 h 83"/>
              </a:gdLst>
              <a:ahLst/>
              <a:cxnLst>
                <a:cxn ang="T10">
                  <a:pos x="T0" y="T1"/>
                </a:cxn>
                <a:cxn ang="T11">
                  <a:pos x="T2" y="T3"/>
                </a:cxn>
                <a:cxn ang="T12">
                  <a:pos x="T4" y="T5"/>
                </a:cxn>
                <a:cxn ang="T13">
                  <a:pos x="T6" y="T7"/>
                </a:cxn>
                <a:cxn ang="T14">
                  <a:pos x="T8" y="T9"/>
                </a:cxn>
              </a:cxnLst>
              <a:rect l="T15" t="T16" r="T17" b="T18"/>
              <a:pathLst>
                <a:path w="33" h="83">
                  <a:moveTo>
                    <a:pt x="32" y="0"/>
                  </a:moveTo>
                  <a:lnTo>
                    <a:pt x="32" y="66"/>
                  </a:lnTo>
                  <a:lnTo>
                    <a:pt x="0" y="82"/>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7" name="Freeform 42"/>
            <p:cNvSpPr>
              <a:spLocks/>
            </p:cNvSpPr>
            <p:nvPr/>
          </p:nvSpPr>
          <p:spPr bwMode="auto">
            <a:xfrm>
              <a:off x="1942" y="3959"/>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8" name="Freeform 43"/>
            <p:cNvSpPr>
              <a:spLocks/>
            </p:cNvSpPr>
            <p:nvPr/>
          </p:nvSpPr>
          <p:spPr bwMode="auto">
            <a:xfrm>
              <a:off x="1942" y="3973"/>
              <a:ext cx="65" cy="75"/>
            </a:xfrm>
            <a:custGeom>
              <a:avLst/>
              <a:gdLst>
                <a:gd name="T0" fmla="*/ 0 w 65"/>
                <a:gd name="T1" fmla="*/ 0 h 75"/>
                <a:gd name="T2" fmla="*/ 64 w 65"/>
                <a:gd name="T3" fmla="*/ 7 h 75"/>
                <a:gd name="T4" fmla="*/ 64 w 65"/>
                <a:gd name="T5" fmla="*/ 74 h 75"/>
                <a:gd name="T6" fmla="*/ 0 w 65"/>
                <a:gd name="T7" fmla="*/ 66 h 75"/>
                <a:gd name="T8" fmla="*/ 0 w 65"/>
                <a:gd name="T9" fmla="*/ 0 h 75"/>
                <a:gd name="T10" fmla="*/ 0 60000 65536"/>
                <a:gd name="T11" fmla="*/ 0 60000 65536"/>
                <a:gd name="T12" fmla="*/ 0 60000 65536"/>
                <a:gd name="T13" fmla="*/ 0 60000 65536"/>
                <a:gd name="T14" fmla="*/ 0 60000 65536"/>
                <a:gd name="T15" fmla="*/ 0 w 65"/>
                <a:gd name="T16" fmla="*/ 0 h 75"/>
                <a:gd name="T17" fmla="*/ 65 w 65"/>
                <a:gd name="T18" fmla="*/ 75 h 75"/>
              </a:gdLst>
              <a:ahLst/>
              <a:cxnLst>
                <a:cxn ang="T10">
                  <a:pos x="T0" y="T1"/>
                </a:cxn>
                <a:cxn ang="T11">
                  <a:pos x="T2" y="T3"/>
                </a:cxn>
                <a:cxn ang="T12">
                  <a:pos x="T4" y="T5"/>
                </a:cxn>
                <a:cxn ang="T13">
                  <a:pos x="T6" y="T7"/>
                </a:cxn>
                <a:cxn ang="T14">
                  <a:pos x="T8" y="T9"/>
                </a:cxn>
              </a:cxnLst>
              <a:rect l="T15" t="T16" r="T17" b="T18"/>
              <a:pathLst>
                <a:path w="65" h="75">
                  <a:moveTo>
                    <a:pt x="0" y="0"/>
                  </a:moveTo>
                  <a:lnTo>
                    <a:pt x="64" y="7"/>
                  </a:lnTo>
                  <a:lnTo>
                    <a:pt x="64"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09" name="Freeform 44"/>
            <p:cNvSpPr>
              <a:spLocks/>
            </p:cNvSpPr>
            <p:nvPr/>
          </p:nvSpPr>
          <p:spPr bwMode="auto">
            <a:xfrm>
              <a:off x="2006" y="3965"/>
              <a:ext cx="34" cy="83"/>
            </a:xfrm>
            <a:custGeom>
              <a:avLst/>
              <a:gdLst>
                <a:gd name="T0" fmla="*/ 33 w 34"/>
                <a:gd name="T1" fmla="*/ 0 h 83"/>
                <a:gd name="T2" fmla="*/ 33 w 34"/>
                <a:gd name="T3" fmla="*/ 66 h 83"/>
                <a:gd name="T4" fmla="*/ 0 w 34"/>
                <a:gd name="T5" fmla="*/ 82 h 83"/>
                <a:gd name="T6" fmla="*/ 0 w 34"/>
                <a:gd name="T7" fmla="*/ 15 h 83"/>
                <a:gd name="T8" fmla="*/ 33 w 34"/>
                <a:gd name="T9" fmla="*/ 0 h 83"/>
                <a:gd name="T10" fmla="*/ 0 60000 65536"/>
                <a:gd name="T11" fmla="*/ 0 60000 65536"/>
                <a:gd name="T12" fmla="*/ 0 60000 65536"/>
                <a:gd name="T13" fmla="*/ 0 60000 65536"/>
                <a:gd name="T14" fmla="*/ 0 60000 65536"/>
                <a:gd name="T15" fmla="*/ 0 w 34"/>
                <a:gd name="T16" fmla="*/ 0 h 83"/>
                <a:gd name="T17" fmla="*/ 34 w 34"/>
                <a:gd name="T18" fmla="*/ 83 h 83"/>
              </a:gdLst>
              <a:ahLst/>
              <a:cxnLst>
                <a:cxn ang="T10">
                  <a:pos x="T0" y="T1"/>
                </a:cxn>
                <a:cxn ang="T11">
                  <a:pos x="T2" y="T3"/>
                </a:cxn>
                <a:cxn ang="T12">
                  <a:pos x="T4" y="T5"/>
                </a:cxn>
                <a:cxn ang="T13">
                  <a:pos x="T6" y="T7"/>
                </a:cxn>
                <a:cxn ang="T14">
                  <a:pos x="T8" y="T9"/>
                </a:cxn>
              </a:cxnLst>
              <a:rect l="T15" t="T16" r="T17" b="T18"/>
              <a:pathLst>
                <a:path w="34" h="83">
                  <a:moveTo>
                    <a:pt x="33" y="0"/>
                  </a:moveTo>
                  <a:lnTo>
                    <a:pt x="33" y="66"/>
                  </a:lnTo>
                  <a:lnTo>
                    <a:pt x="0" y="82"/>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0" name="Freeform 45"/>
            <p:cNvSpPr>
              <a:spLocks/>
            </p:cNvSpPr>
            <p:nvPr/>
          </p:nvSpPr>
          <p:spPr bwMode="auto">
            <a:xfrm>
              <a:off x="2003" y="3966"/>
              <a:ext cx="93" cy="23"/>
            </a:xfrm>
            <a:custGeom>
              <a:avLst/>
              <a:gdLst>
                <a:gd name="T0" fmla="*/ 29 w 93"/>
                <a:gd name="T1" fmla="*/ 0 h 23"/>
                <a:gd name="T2" fmla="*/ 92 w 93"/>
                <a:gd name="T3" fmla="*/ 7 h 23"/>
                <a:gd name="T4" fmla="*/ 62 w 93"/>
                <a:gd name="T5" fmla="*/ 22 h 23"/>
                <a:gd name="T6" fmla="*/ 0 w 93"/>
                <a:gd name="T7" fmla="*/ 15 h 23"/>
                <a:gd name="T8" fmla="*/ 29 w 93"/>
                <a:gd name="T9" fmla="*/ 0 h 23"/>
                <a:gd name="T10" fmla="*/ 0 60000 65536"/>
                <a:gd name="T11" fmla="*/ 0 60000 65536"/>
                <a:gd name="T12" fmla="*/ 0 60000 65536"/>
                <a:gd name="T13" fmla="*/ 0 60000 65536"/>
                <a:gd name="T14" fmla="*/ 0 60000 65536"/>
                <a:gd name="T15" fmla="*/ 0 w 93"/>
                <a:gd name="T16" fmla="*/ 0 h 23"/>
                <a:gd name="T17" fmla="*/ 93 w 93"/>
                <a:gd name="T18" fmla="*/ 23 h 23"/>
              </a:gdLst>
              <a:ahLst/>
              <a:cxnLst>
                <a:cxn ang="T10">
                  <a:pos x="T0" y="T1"/>
                </a:cxn>
                <a:cxn ang="T11">
                  <a:pos x="T2" y="T3"/>
                </a:cxn>
                <a:cxn ang="T12">
                  <a:pos x="T4" y="T5"/>
                </a:cxn>
                <a:cxn ang="T13">
                  <a:pos x="T6" y="T7"/>
                </a:cxn>
                <a:cxn ang="T14">
                  <a:pos x="T8" y="T9"/>
                </a:cxn>
              </a:cxnLst>
              <a:rect l="T15" t="T16" r="T17" b="T18"/>
              <a:pathLst>
                <a:path w="93" h="23">
                  <a:moveTo>
                    <a:pt x="29" y="0"/>
                  </a:moveTo>
                  <a:lnTo>
                    <a:pt x="92" y="7"/>
                  </a:lnTo>
                  <a:lnTo>
                    <a:pt x="62" y="22"/>
                  </a:lnTo>
                  <a:lnTo>
                    <a:pt x="0" y="15"/>
                  </a:lnTo>
                  <a:lnTo>
                    <a:pt x="29"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1" name="Freeform 46"/>
            <p:cNvSpPr>
              <a:spLocks/>
            </p:cNvSpPr>
            <p:nvPr/>
          </p:nvSpPr>
          <p:spPr bwMode="auto">
            <a:xfrm>
              <a:off x="2001" y="3980"/>
              <a:ext cx="63" cy="77"/>
            </a:xfrm>
            <a:custGeom>
              <a:avLst/>
              <a:gdLst>
                <a:gd name="T0" fmla="*/ 0 w 63"/>
                <a:gd name="T1" fmla="*/ 0 h 77"/>
                <a:gd name="T2" fmla="*/ 62 w 63"/>
                <a:gd name="T3" fmla="*/ 7 h 77"/>
                <a:gd name="T4" fmla="*/ 62 w 63"/>
                <a:gd name="T5" fmla="*/ 76 h 77"/>
                <a:gd name="T6" fmla="*/ 0 w 63"/>
                <a:gd name="T7" fmla="*/ 68 h 77"/>
                <a:gd name="T8" fmla="*/ 0 w 63"/>
                <a:gd name="T9" fmla="*/ 0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0"/>
                  </a:moveTo>
                  <a:lnTo>
                    <a:pt x="62" y="7"/>
                  </a:lnTo>
                  <a:lnTo>
                    <a:pt x="62" y="76"/>
                  </a:lnTo>
                  <a:lnTo>
                    <a:pt x="0" y="68"/>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2" name="Freeform 47"/>
            <p:cNvSpPr>
              <a:spLocks/>
            </p:cNvSpPr>
            <p:nvPr/>
          </p:nvSpPr>
          <p:spPr bwMode="auto">
            <a:xfrm>
              <a:off x="2065" y="3973"/>
              <a:ext cx="32" cy="84"/>
            </a:xfrm>
            <a:custGeom>
              <a:avLst/>
              <a:gdLst>
                <a:gd name="T0" fmla="*/ 31 w 32"/>
                <a:gd name="T1" fmla="*/ 0 h 84"/>
                <a:gd name="T2" fmla="*/ 31 w 32"/>
                <a:gd name="T3" fmla="*/ 68 h 84"/>
                <a:gd name="T4" fmla="*/ 0 w 32"/>
                <a:gd name="T5" fmla="*/ 83 h 84"/>
                <a:gd name="T6" fmla="*/ 0 w 32"/>
                <a:gd name="T7" fmla="*/ 15 h 84"/>
                <a:gd name="T8" fmla="*/ 31 w 32"/>
                <a:gd name="T9" fmla="*/ 0 h 84"/>
                <a:gd name="T10" fmla="*/ 0 60000 65536"/>
                <a:gd name="T11" fmla="*/ 0 60000 65536"/>
                <a:gd name="T12" fmla="*/ 0 60000 65536"/>
                <a:gd name="T13" fmla="*/ 0 60000 65536"/>
                <a:gd name="T14" fmla="*/ 0 60000 65536"/>
                <a:gd name="T15" fmla="*/ 0 w 32"/>
                <a:gd name="T16" fmla="*/ 0 h 84"/>
                <a:gd name="T17" fmla="*/ 32 w 32"/>
                <a:gd name="T18" fmla="*/ 84 h 84"/>
              </a:gdLst>
              <a:ahLst/>
              <a:cxnLst>
                <a:cxn ang="T10">
                  <a:pos x="T0" y="T1"/>
                </a:cxn>
                <a:cxn ang="T11">
                  <a:pos x="T2" y="T3"/>
                </a:cxn>
                <a:cxn ang="T12">
                  <a:pos x="T4" y="T5"/>
                </a:cxn>
                <a:cxn ang="T13">
                  <a:pos x="T6" y="T7"/>
                </a:cxn>
                <a:cxn ang="T14">
                  <a:pos x="T8" y="T9"/>
                </a:cxn>
              </a:cxnLst>
              <a:rect l="T15" t="T16" r="T17" b="T18"/>
              <a:pathLst>
                <a:path w="32" h="84">
                  <a:moveTo>
                    <a:pt x="31" y="0"/>
                  </a:moveTo>
                  <a:lnTo>
                    <a:pt x="31" y="68"/>
                  </a:lnTo>
                  <a:lnTo>
                    <a:pt x="0" y="83"/>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3" name="Freeform 48"/>
            <p:cNvSpPr>
              <a:spLocks/>
            </p:cNvSpPr>
            <p:nvPr/>
          </p:nvSpPr>
          <p:spPr bwMode="auto">
            <a:xfrm>
              <a:off x="1879" y="3883"/>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4" name="Freeform 49"/>
            <p:cNvSpPr>
              <a:spLocks/>
            </p:cNvSpPr>
            <p:nvPr/>
          </p:nvSpPr>
          <p:spPr bwMode="auto">
            <a:xfrm>
              <a:off x="1879" y="3897"/>
              <a:ext cx="65" cy="76"/>
            </a:xfrm>
            <a:custGeom>
              <a:avLst/>
              <a:gdLst>
                <a:gd name="T0" fmla="*/ 0 w 65"/>
                <a:gd name="T1" fmla="*/ 0 h 76"/>
                <a:gd name="T2" fmla="*/ 64 w 65"/>
                <a:gd name="T3" fmla="*/ 7 h 76"/>
                <a:gd name="T4" fmla="*/ 64 w 65"/>
                <a:gd name="T5" fmla="*/ 75 h 76"/>
                <a:gd name="T6" fmla="*/ 0 w 65"/>
                <a:gd name="T7" fmla="*/ 67 h 76"/>
                <a:gd name="T8" fmla="*/ 0 w 65"/>
                <a:gd name="T9" fmla="*/ 0 h 76"/>
                <a:gd name="T10" fmla="*/ 0 60000 65536"/>
                <a:gd name="T11" fmla="*/ 0 60000 65536"/>
                <a:gd name="T12" fmla="*/ 0 60000 65536"/>
                <a:gd name="T13" fmla="*/ 0 60000 65536"/>
                <a:gd name="T14" fmla="*/ 0 60000 65536"/>
                <a:gd name="T15" fmla="*/ 0 w 65"/>
                <a:gd name="T16" fmla="*/ 0 h 76"/>
                <a:gd name="T17" fmla="*/ 65 w 65"/>
                <a:gd name="T18" fmla="*/ 76 h 76"/>
              </a:gdLst>
              <a:ahLst/>
              <a:cxnLst>
                <a:cxn ang="T10">
                  <a:pos x="T0" y="T1"/>
                </a:cxn>
                <a:cxn ang="T11">
                  <a:pos x="T2" y="T3"/>
                </a:cxn>
                <a:cxn ang="T12">
                  <a:pos x="T4" y="T5"/>
                </a:cxn>
                <a:cxn ang="T13">
                  <a:pos x="T6" y="T7"/>
                </a:cxn>
                <a:cxn ang="T14">
                  <a:pos x="T8" y="T9"/>
                </a:cxn>
              </a:cxnLst>
              <a:rect l="T15" t="T16" r="T17" b="T18"/>
              <a:pathLst>
                <a:path w="65" h="76">
                  <a:moveTo>
                    <a:pt x="0" y="0"/>
                  </a:moveTo>
                  <a:lnTo>
                    <a:pt x="64" y="7"/>
                  </a:lnTo>
                  <a:lnTo>
                    <a:pt x="64"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5" name="Freeform 50"/>
            <p:cNvSpPr>
              <a:spLocks/>
            </p:cNvSpPr>
            <p:nvPr/>
          </p:nvSpPr>
          <p:spPr bwMode="auto">
            <a:xfrm>
              <a:off x="1943" y="3891"/>
              <a:ext cx="33" cy="82"/>
            </a:xfrm>
            <a:custGeom>
              <a:avLst/>
              <a:gdLst>
                <a:gd name="T0" fmla="*/ 32 w 33"/>
                <a:gd name="T1" fmla="*/ 0 h 82"/>
                <a:gd name="T2" fmla="*/ 32 w 33"/>
                <a:gd name="T3" fmla="*/ 66 h 82"/>
                <a:gd name="T4" fmla="*/ 0 w 33"/>
                <a:gd name="T5" fmla="*/ 81 h 82"/>
                <a:gd name="T6" fmla="*/ 0 w 33"/>
                <a:gd name="T7" fmla="*/ 15 h 82"/>
                <a:gd name="T8" fmla="*/ 32 w 33"/>
                <a:gd name="T9" fmla="*/ 0 h 82"/>
                <a:gd name="T10" fmla="*/ 0 60000 65536"/>
                <a:gd name="T11" fmla="*/ 0 60000 65536"/>
                <a:gd name="T12" fmla="*/ 0 60000 65536"/>
                <a:gd name="T13" fmla="*/ 0 60000 65536"/>
                <a:gd name="T14" fmla="*/ 0 60000 65536"/>
                <a:gd name="T15" fmla="*/ 0 w 33"/>
                <a:gd name="T16" fmla="*/ 0 h 82"/>
                <a:gd name="T17" fmla="*/ 33 w 33"/>
                <a:gd name="T18" fmla="*/ 82 h 82"/>
              </a:gdLst>
              <a:ahLst/>
              <a:cxnLst>
                <a:cxn ang="T10">
                  <a:pos x="T0" y="T1"/>
                </a:cxn>
                <a:cxn ang="T11">
                  <a:pos x="T2" y="T3"/>
                </a:cxn>
                <a:cxn ang="T12">
                  <a:pos x="T4" y="T5"/>
                </a:cxn>
                <a:cxn ang="T13">
                  <a:pos x="T6" y="T7"/>
                </a:cxn>
                <a:cxn ang="T14">
                  <a:pos x="T8" y="T9"/>
                </a:cxn>
              </a:cxnLst>
              <a:rect l="T15" t="T16" r="T17" b="T18"/>
              <a:pathLst>
                <a:path w="33" h="82">
                  <a:moveTo>
                    <a:pt x="32" y="0"/>
                  </a:moveTo>
                  <a:lnTo>
                    <a:pt x="32" y="66"/>
                  </a:lnTo>
                  <a:lnTo>
                    <a:pt x="0" y="81"/>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6" name="Freeform 51"/>
            <p:cNvSpPr>
              <a:spLocks/>
            </p:cNvSpPr>
            <p:nvPr/>
          </p:nvSpPr>
          <p:spPr bwMode="auto">
            <a:xfrm>
              <a:off x="1942" y="3893"/>
              <a:ext cx="94" cy="21"/>
            </a:xfrm>
            <a:custGeom>
              <a:avLst/>
              <a:gdLst>
                <a:gd name="T0" fmla="*/ 30 w 94"/>
                <a:gd name="T1" fmla="*/ 0 h 21"/>
                <a:gd name="T2" fmla="*/ 93 w 94"/>
                <a:gd name="T3" fmla="*/ 7 h 21"/>
                <a:gd name="T4" fmla="*/ 63 w 94"/>
                <a:gd name="T5" fmla="*/ 20 h 21"/>
                <a:gd name="T6" fmla="*/ 0 w 94"/>
                <a:gd name="T7" fmla="*/ 13 h 21"/>
                <a:gd name="T8" fmla="*/ 30 w 94"/>
                <a:gd name="T9" fmla="*/ 0 h 21"/>
                <a:gd name="T10" fmla="*/ 0 60000 65536"/>
                <a:gd name="T11" fmla="*/ 0 60000 65536"/>
                <a:gd name="T12" fmla="*/ 0 60000 65536"/>
                <a:gd name="T13" fmla="*/ 0 60000 65536"/>
                <a:gd name="T14" fmla="*/ 0 60000 65536"/>
                <a:gd name="T15" fmla="*/ 0 w 94"/>
                <a:gd name="T16" fmla="*/ 0 h 21"/>
                <a:gd name="T17" fmla="*/ 94 w 94"/>
                <a:gd name="T18" fmla="*/ 21 h 21"/>
              </a:gdLst>
              <a:ahLst/>
              <a:cxnLst>
                <a:cxn ang="T10">
                  <a:pos x="T0" y="T1"/>
                </a:cxn>
                <a:cxn ang="T11">
                  <a:pos x="T2" y="T3"/>
                </a:cxn>
                <a:cxn ang="T12">
                  <a:pos x="T4" y="T5"/>
                </a:cxn>
                <a:cxn ang="T13">
                  <a:pos x="T6" y="T7"/>
                </a:cxn>
                <a:cxn ang="T14">
                  <a:pos x="T8" y="T9"/>
                </a:cxn>
              </a:cxnLst>
              <a:rect l="T15" t="T16" r="T17" b="T18"/>
              <a:pathLst>
                <a:path w="94" h="21">
                  <a:moveTo>
                    <a:pt x="30" y="0"/>
                  </a:moveTo>
                  <a:lnTo>
                    <a:pt x="93" y="7"/>
                  </a:lnTo>
                  <a:lnTo>
                    <a:pt x="63" y="20"/>
                  </a:lnTo>
                  <a:lnTo>
                    <a:pt x="0" y="13"/>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7" name="Freeform 52"/>
            <p:cNvSpPr>
              <a:spLocks/>
            </p:cNvSpPr>
            <p:nvPr/>
          </p:nvSpPr>
          <p:spPr bwMode="auto">
            <a:xfrm>
              <a:off x="1943" y="3907"/>
              <a:ext cx="64" cy="74"/>
            </a:xfrm>
            <a:custGeom>
              <a:avLst/>
              <a:gdLst>
                <a:gd name="T0" fmla="*/ 0 w 64"/>
                <a:gd name="T1" fmla="*/ 0 h 74"/>
                <a:gd name="T2" fmla="*/ 63 w 64"/>
                <a:gd name="T3" fmla="*/ 7 h 74"/>
                <a:gd name="T4" fmla="*/ 63 w 64"/>
                <a:gd name="T5" fmla="*/ 73 h 74"/>
                <a:gd name="T6" fmla="*/ 0 w 64"/>
                <a:gd name="T7" fmla="*/ 65 h 74"/>
                <a:gd name="T8" fmla="*/ 0 w 64"/>
                <a:gd name="T9" fmla="*/ 0 h 74"/>
                <a:gd name="T10" fmla="*/ 0 60000 65536"/>
                <a:gd name="T11" fmla="*/ 0 60000 65536"/>
                <a:gd name="T12" fmla="*/ 0 60000 65536"/>
                <a:gd name="T13" fmla="*/ 0 60000 65536"/>
                <a:gd name="T14" fmla="*/ 0 60000 65536"/>
                <a:gd name="T15" fmla="*/ 0 w 64"/>
                <a:gd name="T16" fmla="*/ 0 h 74"/>
                <a:gd name="T17" fmla="*/ 64 w 64"/>
                <a:gd name="T18" fmla="*/ 74 h 74"/>
              </a:gdLst>
              <a:ahLst/>
              <a:cxnLst>
                <a:cxn ang="T10">
                  <a:pos x="T0" y="T1"/>
                </a:cxn>
                <a:cxn ang="T11">
                  <a:pos x="T2" y="T3"/>
                </a:cxn>
                <a:cxn ang="T12">
                  <a:pos x="T4" y="T5"/>
                </a:cxn>
                <a:cxn ang="T13">
                  <a:pos x="T6" y="T7"/>
                </a:cxn>
                <a:cxn ang="T14">
                  <a:pos x="T8" y="T9"/>
                </a:cxn>
              </a:cxnLst>
              <a:rect l="T15" t="T16" r="T17" b="T18"/>
              <a:pathLst>
                <a:path w="64" h="74">
                  <a:moveTo>
                    <a:pt x="0" y="0"/>
                  </a:moveTo>
                  <a:lnTo>
                    <a:pt x="63" y="7"/>
                  </a:lnTo>
                  <a:lnTo>
                    <a:pt x="63"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8" name="Freeform 53"/>
            <p:cNvSpPr>
              <a:spLocks/>
            </p:cNvSpPr>
            <p:nvPr/>
          </p:nvSpPr>
          <p:spPr bwMode="auto">
            <a:xfrm>
              <a:off x="2004" y="3898"/>
              <a:ext cx="33" cy="82"/>
            </a:xfrm>
            <a:custGeom>
              <a:avLst/>
              <a:gdLst>
                <a:gd name="T0" fmla="*/ 32 w 33"/>
                <a:gd name="T1" fmla="*/ 0 h 82"/>
                <a:gd name="T2" fmla="*/ 32 w 33"/>
                <a:gd name="T3" fmla="*/ 66 h 82"/>
                <a:gd name="T4" fmla="*/ 0 w 33"/>
                <a:gd name="T5" fmla="*/ 81 h 82"/>
                <a:gd name="T6" fmla="*/ 0 w 33"/>
                <a:gd name="T7" fmla="*/ 15 h 82"/>
                <a:gd name="T8" fmla="*/ 32 w 33"/>
                <a:gd name="T9" fmla="*/ 0 h 82"/>
                <a:gd name="T10" fmla="*/ 0 60000 65536"/>
                <a:gd name="T11" fmla="*/ 0 60000 65536"/>
                <a:gd name="T12" fmla="*/ 0 60000 65536"/>
                <a:gd name="T13" fmla="*/ 0 60000 65536"/>
                <a:gd name="T14" fmla="*/ 0 60000 65536"/>
                <a:gd name="T15" fmla="*/ 0 w 33"/>
                <a:gd name="T16" fmla="*/ 0 h 82"/>
                <a:gd name="T17" fmla="*/ 33 w 33"/>
                <a:gd name="T18" fmla="*/ 82 h 82"/>
              </a:gdLst>
              <a:ahLst/>
              <a:cxnLst>
                <a:cxn ang="T10">
                  <a:pos x="T0" y="T1"/>
                </a:cxn>
                <a:cxn ang="T11">
                  <a:pos x="T2" y="T3"/>
                </a:cxn>
                <a:cxn ang="T12">
                  <a:pos x="T4" y="T5"/>
                </a:cxn>
                <a:cxn ang="T13">
                  <a:pos x="T6" y="T7"/>
                </a:cxn>
                <a:cxn ang="T14">
                  <a:pos x="T8" y="T9"/>
                </a:cxn>
              </a:cxnLst>
              <a:rect l="T15" t="T16" r="T17" b="T18"/>
              <a:pathLst>
                <a:path w="33" h="82">
                  <a:moveTo>
                    <a:pt x="32" y="0"/>
                  </a:moveTo>
                  <a:lnTo>
                    <a:pt x="32" y="66"/>
                  </a:lnTo>
                  <a:lnTo>
                    <a:pt x="0" y="81"/>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19" name="Freeform 54"/>
            <p:cNvSpPr>
              <a:spLocks/>
            </p:cNvSpPr>
            <p:nvPr/>
          </p:nvSpPr>
          <p:spPr bwMode="auto">
            <a:xfrm>
              <a:off x="2001" y="3899"/>
              <a:ext cx="95" cy="23"/>
            </a:xfrm>
            <a:custGeom>
              <a:avLst/>
              <a:gdLst>
                <a:gd name="T0" fmla="*/ 30 w 95"/>
                <a:gd name="T1" fmla="*/ 0 h 23"/>
                <a:gd name="T2" fmla="*/ 94 w 95"/>
                <a:gd name="T3" fmla="*/ 7 h 23"/>
                <a:gd name="T4" fmla="*/ 64 w 95"/>
                <a:gd name="T5" fmla="*/ 22 h 23"/>
                <a:gd name="T6" fmla="*/ 0 w 95"/>
                <a:gd name="T7" fmla="*/ 15 h 23"/>
                <a:gd name="T8" fmla="*/ 30 w 95"/>
                <a:gd name="T9" fmla="*/ 0 h 23"/>
                <a:gd name="T10" fmla="*/ 0 60000 65536"/>
                <a:gd name="T11" fmla="*/ 0 60000 65536"/>
                <a:gd name="T12" fmla="*/ 0 60000 65536"/>
                <a:gd name="T13" fmla="*/ 0 60000 65536"/>
                <a:gd name="T14" fmla="*/ 0 60000 65536"/>
                <a:gd name="T15" fmla="*/ 0 w 95"/>
                <a:gd name="T16" fmla="*/ 0 h 23"/>
                <a:gd name="T17" fmla="*/ 95 w 95"/>
                <a:gd name="T18" fmla="*/ 23 h 23"/>
              </a:gdLst>
              <a:ahLst/>
              <a:cxnLst>
                <a:cxn ang="T10">
                  <a:pos x="T0" y="T1"/>
                </a:cxn>
                <a:cxn ang="T11">
                  <a:pos x="T2" y="T3"/>
                </a:cxn>
                <a:cxn ang="T12">
                  <a:pos x="T4" y="T5"/>
                </a:cxn>
                <a:cxn ang="T13">
                  <a:pos x="T6" y="T7"/>
                </a:cxn>
                <a:cxn ang="T14">
                  <a:pos x="T8" y="T9"/>
                </a:cxn>
              </a:cxnLst>
              <a:rect l="T15" t="T16" r="T17" b="T18"/>
              <a:pathLst>
                <a:path w="95" h="23">
                  <a:moveTo>
                    <a:pt x="30" y="0"/>
                  </a:moveTo>
                  <a:lnTo>
                    <a:pt x="94" y="7"/>
                  </a:lnTo>
                  <a:lnTo>
                    <a:pt x="64" y="22"/>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0" name="Freeform 55"/>
            <p:cNvSpPr>
              <a:spLocks/>
            </p:cNvSpPr>
            <p:nvPr/>
          </p:nvSpPr>
          <p:spPr bwMode="auto">
            <a:xfrm>
              <a:off x="2002" y="3914"/>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1" name="Freeform 56"/>
            <p:cNvSpPr>
              <a:spLocks/>
            </p:cNvSpPr>
            <p:nvPr/>
          </p:nvSpPr>
          <p:spPr bwMode="auto">
            <a:xfrm>
              <a:off x="2065" y="3906"/>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2" name="Freeform 57"/>
            <p:cNvSpPr>
              <a:spLocks/>
            </p:cNvSpPr>
            <p:nvPr/>
          </p:nvSpPr>
          <p:spPr bwMode="auto">
            <a:xfrm>
              <a:off x="1879" y="3819"/>
              <a:ext cx="96" cy="21"/>
            </a:xfrm>
            <a:custGeom>
              <a:avLst/>
              <a:gdLst>
                <a:gd name="T0" fmla="*/ 30 w 96"/>
                <a:gd name="T1" fmla="*/ 0 h 21"/>
                <a:gd name="T2" fmla="*/ 95 w 96"/>
                <a:gd name="T3" fmla="*/ 7 h 21"/>
                <a:gd name="T4" fmla="*/ 64 w 96"/>
                <a:gd name="T5" fmla="*/ 20 h 21"/>
                <a:gd name="T6" fmla="*/ 0 w 96"/>
                <a:gd name="T7" fmla="*/ 13 h 21"/>
                <a:gd name="T8" fmla="*/ 30 w 96"/>
                <a:gd name="T9" fmla="*/ 0 h 21"/>
                <a:gd name="T10" fmla="*/ 0 60000 65536"/>
                <a:gd name="T11" fmla="*/ 0 60000 65536"/>
                <a:gd name="T12" fmla="*/ 0 60000 65536"/>
                <a:gd name="T13" fmla="*/ 0 60000 65536"/>
                <a:gd name="T14" fmla="*/ 0 60000 65536"/>
                <a:gd name="T15" fmla="*/ 0 w 96"/>
                <a:gd name="T16" fmla="*/ 0 h 21"/>
                <a:gd name="T17" fmla="*/ 96 w 96"/>
                <a:gd name="T18" fmla="*/ 21 h 21"/>
              </a:gdLst>
              <a:ahLst/>
              <a:cxnLst>
                <a:cxn ang="T10">
                  <a:pos x="T0" y="T1"/>
                </a:cxn>
                <a:cxn ang="T11">
                  <a:pos x="T2" y="T3"/>
                </a:cxn>
                <a:cxn ang="T12">
                  <a:pos x="T4" y="T5"/>
                </a:cxn>
                <a:cxn ang="T13">
                  <a:pos x="T6" y="T7"/>
                </a:cxn>
                <a:cxn ang="T14">
                  <a:pos x="T8" y="T9"/>
                </a:cxn>
              </a:cxnLst>
              <a:rect l="T15" t="T16" r="T17" b="T18"/>
              <a:pathLst>
                <a:path w="96" h="21">
                  <a:moveTo>
                    <a:pt x="30" y="0"/>
                  </a:moveTo>
                  <a:lnTo>
                    <a:pt x="95" y="7"/>
                  </a:lnTo>
                  <a:lnTo>
                    <a:pt x="64" y="20"/>
                  </a:lnTo>
                  <a:lnTo>
                    <a:pt x="0" y="13"/>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3" name="Freeform 58"/>
            <p:cNvSpPr>
              <a:spLocks/>
            </p:cNvSpPr>
            <p:nvPr/>
          </p:nvSpPr>
          <p:spPr bwMode="auto">
            <a:xfrm>
              <a:off x="1879" y="3833"/>
              <a:ext cx="65" cy="74"/>
            </a:xfrm>
            <a:custGeom>
              <a:avLst/>
              <a:gdLst>
                <a:gd name="T0" fmla="*/ 0 w 65"/>
                <a:gd name="T1" fmla="*/ 0 h 74"/>
                <a:gd name="T2" fmla="*/ 64 w 65"/>
                <a:gd name="T3" fmla="*/ 7 h 74"/>
                <a:gd name="T4" fmla="*/ 64 w 65"/>
                <a:gd name="T5" fmla="*/ 73 h 74"/>
                <a:gd name="T6" fmla="*/ 0 w 65"/>
                <a:gd name="T7" fmla="*/ 65 h 74"/>
                <a:gd name="T8" fmla="*/ 0 w 65"/>
                <a:gd name="T9" fmla="*/ 0 h 74"/>
                <a:gd name="T10" fmla="*/ 0 60000 65536"/>
                <a:gd name="T11" fmla="*/ 0 60000 65536"/>
                <a:gd name="T12" fmla="*/ 0 60000 65536"/>
                <a:gd name="T13" fmla="*/ 0 60000 65536"/>
                <a:gd name="T14" fmla="*/ 0 60000 65536"/>
                <a:gd name="T15" fmla="*/ 0 w 65"/>
                <a:gd name="T16" fmla="*/ 0 h 74"/>
                <a:gd name="T17" fmla="*/ 65 w 65"/>
                <a:gd name="T18" fmla="*/ 74 h 74"/>
              </a:gdLst>
              <a:ahLst/>
              <a:cxnLst>
                <a:cxn ang="T10">
                  <a:pos x="T0" y="T1"/>
                </a:cxn>
                <a:cxn ang="T11">
                  <a:pos x="T2" y="T3"/>
                </a:cxn>
                <a:cxn ang="T12">
                  <a:pos x="T4" y="T5"/>
                </a:cxn>
                <a:cxn ang="T13">
                  <a:pos x="T6" y="T7"/>
                </a:cxn>
                <a:cxn ang="T14">
                  <a:pos x="T8" y="T9"/>
                </a:cxn>
              </a:cxnLst>
              <a:rect l="T15" t="T16" r="T17" b="T18"/>
              <a:pathLst>
                <a:path w="65" h="74">
                  <a:moveTo>
                    <a:pt x="0" y="0"/>
                  </a:moveTo>
                  <a:lnTo>
                    <a:pt x="64" y="7"/>
                  </a:lnTo>
                  <a:lnTo>
                    <a:pt x="64"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4" name="Freeform 59"/>
            <p:cNvSpPr>
              <a:spLocks/>
            </p:cNvSpPr>
            <p:nvPr/>
          </p:nvSpPr>
          <p:spPr bwMode="auto">
            <a:xfrm>
              <a:off x="1940" y="3823"/>
              <a:ext cx="34" cy="84"/>
            </a:xfrm>
            <a:custGeom>
              <a:avLst/>
              <a:gdLst>
                <a:gd name="T0" fmla="*/ 33 w 34"/>
                <a:gd name="T1" fmla="*/ 0 h 84"/>
                <a:gd name="T2" fmla="*/ 33 w 34"/>
                <a:gd name="T3" fmla="*/ 67 h 84"/>
                <a:gd name="T4" fmla="*/ 0 w 34"/>
                <a:gd name="T5" fmla="*/ 83 h 84"/>
                <a:gd name="T6" fmla="*/ 0 w 34"/>
                <a:gd name="T7" fmla="*/ 15 h 84"/>
                <a:gd name="T8" fmla="*/ 33 w 34"/>
                <a:gd name="T9" fmla="*/ 0 h 84"/>
                <a:gd name="T10" fmla="*/ 0 60000 65536"/>
                <a:gd name="T11" fmla="*/ 0 60000 65536"/>
                <a:gd name="T12" fmla="*/ 0 60000 65536"/>
                <a:gd name="T13" fmla="*/ 0 60000 65536"/>
                <a:gd name="T14" fmla="*/ 0 60000 65536"/>
                <a:gd name="T15" fmla="*/ 0 w 34"/>
                <a:gd name="T16" fmla="*/ 0 h 84"/>
                <a:gd name="T17" fmla="*/ 34 w 34"/>
                <a:gd name="T18" fmla="*/ 84 h 84"/>
              </a:gdLst>
              <a:ahLst/>
              <a:cxnLst>
                <a:cxn ang="T10">
                  <a:pos x="T0" y="T1"/>
                </a:cxn>
                <a:cxn ang="T11">
                  <a:pos x="T2" y="T3"/>
                </a:cxn>
                <a:cxn ang="T12">
                  <a:pos x="T4" y="T5"/>
                </a:cxn>
                <a:cxn ang="T13">
                  <a:pos x="T6" y="T7"/>
                </a:cxn>
                <a:cxn ang="T14">
                  <a:pos x="T8" y="T9"/>
                </a:cxn>
              </a:cxnLst>
              <a:rect l="T15" t="T16" r="T17" b="T18"/>
              <a:pathLst>
                <a:path w="34" h="84">
                  <a:moveTo>
                    <a:pt x="33" y="0"/>
                  </a:moveTo>
                  <a:lnTo>
                    <a:pt x="33" y="67"/>
                  </a:lnTo>
                  <a:lnTo>
                    <a:pt x="0" y="83"/>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5" name="Freeform 60"/>
            <p:cNvSpPr>
              <a:spLocks/>
            </p:cNvSpPr>
            <p:nvPr/>
          </p:nvSpPr>
          <p:spPr bwMode="auto">
            <a:xfrm>
              <a:off x="1942" y="3826"/>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6" name="Freeform 61"/>
            <p:cNvSpPr>
              <a:spLocks/>
            </p:cNvSpPr>
            <p:nvPr/>
          </p:nvSpPr>
          <p:spPr bwMode="auto">
            <a:xfrm>
              <a:off x="1942" y="3840"/>
              <a:ext cx="64" cy="76"/>
            </a:xfrm>
            <a:custGeom>
              <a:avLst/>
              <a:gdLst>
                <a:gd name="T0" fmla="*/ 0 w 64"/>
                <a:gd name="T1" fmla="*/ 0 h 76"/>
                <a:gd name="T2" fmla="*/ 63 w 64"/>
                <a:gd name="T3" fmla="*/ 7 h 76"/>
                <a:gd name="T4" fmla="*/ 63 w 64"/>
                <a:gd name="T5" fmla="*/ 75 h 76"/>
                <a:gd name="T6" fmla="*/ 0 w 64"/>
                <a:gd name="T7" fmla="*/ 67 h 76"/>
                <a:gd name="T8" fmla="*/ 0 w 64"/>
                <a:gd name="T9" fmla="*/ 0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0"/>
                  </a:moveTo>
                  <a:lnTo>
                    <a:pt x="63" y="7"/>
                  </a:lnTo>
                  <a:lnTo>
                    <a:pt x="63"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7" name="Freeform 62"/>
            <p:cNvSpPr>
              <a:spLocks/>
            </p:cNvSpPr>
            <p:nvPr/>
          </p:nvSpPr>
          <p:spPr bwMode="auto">
            <a:xfrm>
              <a:off x="2004" y="3833"/>
              <a:ext cx="35" cy="84"/>
            </a:xfrm>
            <a:custGeom>
              <a:avLst/>
              <a:gdLst>
                <a:gd name="T0" fmla="*/ 34 w 35"/>
                <a:gd name="T1" fmla="*/ 0 h 84"/>
                <a:gd name="T2" fmla="*/ 34 w 35"/>
                <a:gd name="T3" fmla="*/ 67 h 84"/>
                <a:gd name="T4" fmla="*/ 0 w 35"/>
                <a:gd name="T5" fmla="*/ 83 h 84"/>
                <a:gd name="T6" fmla="*/ 0 w 35"/>
                <a:gd name="T7" fmla="*/ 15 h 84"/>
                <a:gd name="T8" fmla="*/ 34 w 35"/>
                <a:gd name="T9" fmla="*/ 0 h 84"/>
                <a:gd name="T10" fmla="*/ 0 60000 65536"/>
                <a:gd name="T11" fmla="*/ 0 60000 65536"/>
                <a:gd name="T12" fmla="*/ 0 60000 65536"/>
                <a:gd name="T13" fmla="*/ 0 60000 65536"/>
                <a:gd name="T14" fmla="*/ 0 60000 65536"/>
                <a:gd name="T15" fmla="*/ 0 w 35"/>
                <a:gd name="T16" fmla="*/ 0 h 84"/>
                <a:gd name="T17" fmla="*/ 35 w 35"/>
                <a:gd name="T18" fmla="*/ 84 h 84"/>
              </a:gdLst>
              <a:ahLst/>
              <a:cxnLst>
                <a:cxn ang="T10">
                  <a:pos x="T0" y="T1"/>
                </a:cxn>
                <a:cxn ang="T11">
                  <a:pos x="T2" y="T3"/>
                </a:cxn>
                <a:cxn ang="T12">
                  <a:pos x="T4" y="T5"/>
                </a:cxn>
                <a:cxn ang="T13">
                  <a:pos x="T6" y="T7"/>
                </a:cxn>
                <a:cxn ang="T14">
                  <a:pos x="T8" y="T9"/>
                </a:cxn>
              </a:cxnLst>
              <a:rect l="T15" t="T16" r="T17" b="T18"/>
              <a:pathLst>
                <a:path w="35" h="84">
                  <a:moveTo>
                    <a:pt x="34" y="0"/>
                  </a:moveTo>
                  <a:lnTo>
                    <a:pt x="34" y="67"/>
                  </a:lnTo>
                  <a:lnTo>
                    <a:pt x="0" y="83"/>
                  </a:lnTo>
                  <a:lnTo>
                    <a:pt x="0" y="15"/>
                  </a:lnTo>
                  <a:lnTo>
                    <a:pt x="34"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8" name="Freeform 63"/>
            <p:cNvSpPr>
              <a:spLocks/>
            </p:cNvSpPr>
            <p:nvPr/>
          </p:nvSpPr>
          <p:spPr bwMode="auto">
            <a:xfrm>
              <a:off x="2001" y="3834"/>
              <a:ext cx="95" cy="22"/>
            </a:xfrm>
            <a:custGeom>
              <a:avLst/>
              <a:gdLst>
                <a:gd name="T0" fmla="*/ 30 w 95"/>
                <a:gd name="T1" fmla="*/ 0 h 22"/>
                <a:gd name="T2" fmla="*/ 94 w 95"/>
                <a:gd name="T3" fmla="*/ 7 h 22"/>
                <a:gd name="T4" fmla="*/ 64 w 95"/>
                <a:gd name="T5" fmla="*/ 21 h 22"/>
                <a:gd name="T6" fmla="*/ 0 w 95"/>
                <a:gd name="T7" fmla="*/ 14 h 22"/>
                <a:gd name="T8" fmla="*/ 30 w 95"/>
                <a:gd name="T9" fmla="*/ 0 h 22"/>
                <a:gd name="T10" fmla="*/ 0 60000 65536"/>
                <a:gd name="T11" fmla="*/ 0 60000 65536"/>
                <a:gd name="T12" fmla="*/ 0 60000 65536"/>
                <a:gd name="T13" fmla="*/ 0 60000 65536"/>
                <a:gd name="T14" fmla="*/ 0 60000 65536"/>
                <a:gd name="T15" fmla="*/ 0 w 95"/>
                <a:gd name="T16" fmla="*/ 0 h 22"/>
                <a:gd name="T17" fmla="*/ 95 w 95"/>
                <a:gd name="T18" fmla="*/ 22 h 22"/>
              </a:gdLst>
              <a:ahLst/>
              <a:cxnLst>
                <a:cxn ang="T10">
                  <a:pos x="T0" y="T1"/>
                </a:cxn>
                <a:cxn ang="T11">
                  <a:pos x="T2" y="T3"/>
                </a:cxn>
                <a:cxn ang="T12">
                  <a:pos x="T4" y="T5"/>
                </a:cxn>
                <a:cxn ang="T13">
                  <a:pos x="T6" y="T7"/>
                </a:cxn>
                <a:cxn ang="T14">
                  <a:pos x="T8" y="T9"/>
                </a:cxn>
              </a:cxnLst>
              <a:rect l="T15" t="T16" r="T17" b="T18"/>
              <a:pathLst>
                <a:path w="95" h="22">
                  <a:moveTo>
                    <a:pt x="30" y="0"/>
                  </a:moveTo>
                  <a:lnTo>
                    <a:pt x="94"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29" name="Freeform 64"/>
            <p:cNvSpPr>
              <a:spLocks/>
            </p:cNvSpPr>
            <p:nvPr/>
          </p:nvSpPr>
          <p:spPr bwMode="auto">
            <a:xfrm>
              <a:off x="2004" y="3847"/>
              <a:ext cx="64" cy="77"/>
            </a:xfrm>
            <a:custGeom>
              <a:avLst/>
              <a:gdLst>
                <a:gd name="T0" fmla="*/ 0 w 64"/>
                <a:gd name="T1" fmla="*/ 0 h 77"/>
                <a:gd name="T2" fmla="*/ 63 w 64"/>
                <a:gd name="T3" fmla="*/ 7 h 77"/>
                <a:gd name="T4" fmla="*/ 63 w 64"/>
                <a:gd name="T5" fmla="*/ 76 h 77"/>
                <a:gd name="T6" fmla="*/ 0 w 64"/>
                <a:gd name="T7" fmla="*/ 68 h 77"/>
                <a:gd name="T8" fmla="*/ 0 w 64"/>
                <a:gd name="T9" fmla="*/ 0 h 77"/>
                <a:gd name="T10" fmla="*/ 0 60000 65536"/>
                <a:gd name="T11" fmla="*/ 0 60000 65536"/>
                <a:gd name="T12" fmla="*/ 0 60000 65536"/>
                <a:gd name="T13" fmla="*/ 0 60000 65536"/>
                <a:gd name="T14" fmla="*/ 0 60000 65536"/>
                <a:gd name="T15" fmla="*/ 0 w 64"/>
                <a:gd name="T16" fmla="*/ 0 h 77"/>
                <a:gd name="T17" fmla="*/ 64 w 64"/>
                <a:gd name="T18" fmla="*/ 77 h 77"/>
              </a:gdLst>
              <a:ahLst/>
              <a:cxnLst>
                <a:cxn ang="T10">
                  <a:pos x="T0" y="T1"/>
                </a:cxn>
                <a:cxn ang="T11">
                  <a:pos x="T2" y="T3"/>
                </a:cxn>
                <a:cxn ang="T12">
                  <a:pos x="T4" y="T5"/>
                </a:cxn>
                <a:cxn ang="T13">
                  <a:pos x="T6" y="T7"/>
                </a:cxn>
                <a:cxn ang="T14">
                  <a:pos x="T8" y="T9"/>
                </a:cxn>
              </a:cxnLst>
              <a:rect l="T15" t="T16" r="T17" b="T18"/>
              <a:pathLst>
                <a:path w="64" h="77">
                  <a:moveTo>
                    <a:pt x="0" y="0"/>
                  </a:moveTo>
                  <a:lnTo>
                    <a:pt x="63" y="7"/>
                  </a:lnTo>
                  <a:lnTo>
                    <a:pt x="63" y="76"/>
                  </a:lnTo>
                  <a:lnTo>
                    <a:pt x="0" y="68"/>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430" name="Freeform 65"/>
            <p:cNvSpPr>
              <a:spLocks/>
            </p:cNvSpPr>
            <p:nvPr/>
          </p:nvSpPr>
          <p:spPr bwMode="auto">
            <a:xfrm>
              <a:off x="2065" y="3840"/>
              <a:ext cx="34" cy="84"/>
            </a:xfrm>
            <a:custGeom>
              <a:avLst/>
              <a:gdLst>
                <a:gd name="T0" fmla="*/ 33 w 34"/>
                <a:gd name="T1" fmla="*/ 0 h 84"/>
                <a:gd name="T2" fmla="*/ 33 w 34"/>
                <a:gd name="T3" fmla="*/ 67 h 84"/>
                <a:gd name="T4" fmla="*/ 0 w 34"/>
                <a:gd name="T5" fmla="*/ 83 h 84"/>
                <a:gd name="T6" fmla="*/ 0 w 34"/>
                <a:gd name="T7" fmla="*/ 15 h 84"/>
                <a:gd name="T8" fmla="*/ 33 w 34"/>
                <a:gd name="T9" fmla="*/ 0 h 84"/>
                <a:gd name="T10" fmla="*/ 0 60000 65536"/>
                <a:gd name="T11" fmla="*/ 0 60000 65536"/>
                <a:gd name="T12" fmla="*/ 0 60000 65536"/>
                <a:gd name="T13" fmla="*/ 0 60000 65536"/>
                <a:gd name="T14" fmla="*/ 0 60000 65536"/>
                <a:gd name="T15" fmla="*/ 0 w 34"/>
                <a:gd name="T16" fmla="*/ 0 h 84"/>
                <a:gd name="T17" fmla="*/ 34 w 34"/>
                <a:gd name="T18" fmla="*/ 84 h 84"/>
              </a:gdLst>
              <a:ahLst/>
              <a:cxnLst>
                <a:cxn ang="T10">
                  <a:pos x="T0" y="T1"/>
                </a:cxn>
                <a:cxn ang="T11">
                  <a:pos x="T2" y="T3"/>
                </a:cxn>
                <a:cxn ang="T12">
                  <a:pos x="T4" y="T5"/>
                </a:cxn>
                <a:cxn ang="T13">
                  <a:pos x="T6" y="T7"/>
                </a:cxn>
                <a:cxn ang="T14">
                  <a:pos x="T8" y="T9"/>
                </a:cxn>
              </a:cxnLst>
              <a:rect l="T15" t="T16" r="T17" b="T18"/>
              <a:pathLst>
                <a:path w="34" h="84">
                  <a:moveTo>
                    <a:pt x="33" y="0"/>
                  </a:moveTo>
                  <a:lnTo>
                    <a:pt x="33" y="67"/>
                  </a:lnTo>
                  <a:lnTo>
                    <a:pt x="0" y="83"/>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grpSp>
      <p:grpSp>
        <p:nvGrpSpPr>
          <p:cNvPr id="3" name="Group 66"/>
          <p:cNvGrpSpPr>
            <a:grpSpLocks/>
          </p:cNvGrpSpPr>
          <p:nvPr/>
        </p:nvGrpSpPr>
        <p:grpSpPr bwMode="auto">
          <a:xfrm>
            <a:off x="1738313" y="3857625"/>
            <a:ext cx="614362" cy="823913"/>
            <a:chOff x="2387" y="3788"/>
            <a:chExt cx="284" cy="269"/>
          </a:xfrm>
        </p:grpSpPr>
        <p:sp>
          <p:nvSpPr>
            <p:cNvPr id="95317" name="Freeform 67"/>
            <p:cNvSpPr>
              <a:spLocks/>
            </p:cNvSpPr>
            <p:nvPr/>
          </p:nvSpPr>
          <p:spPr bwMode="auto">
            <a:xfrm>
              <a:off x="2445" y="3788"/>
              <a:ext cx="95" cy="23"/>
            </a:xfrm>
            <a:custGeom>
              <a:avLst/>
              <a:gdLst>
                <a:gd name="T0" fmla="*/ 30 w 95"/>
                <a:gd name="T1" fmla="*/ 0 h 23"/>
                <a:gd name="T2" fmla="*/ 94 w 95"/>
                <a:gd name="T3" fmla="*/ 7 h 23"/>
                <a:gd name="T4" fmla="*/ 64 w 95"/>
                <a:gd name="T5" fmla="*/ 22 h 23"/>
                <a:gd name="T6" fmla="*/ 0 w 95"/>
                <a:gd name="T7" fmla="*/ 15 h 23"/>
                <a:gd name="T8" fmla="*/ 30 w 95"/>
                <a:gd name="T9" fmla="*/ 0 h 23"/>
                <a:gd name="T10" fmla="*/ 0 60000 65536"/>
                <a:gd name="T11" fmla="*/ 0 60000 65536"/>
                <a:gd name="T12" fmla="*/ 0 60000 65536"/>
                <a:gd name="T13" fmla="*/ 0 60000 65536"/>
                <a:gd name="T14" fmla="*/ 0 60000 65536"/>
                <a:gd name="T15" fmla="*/ 0 w 95"/>
                <a:gd name="T16" fmla="*/ 0 h 23"/>
                <a:gd name="T17" fmla="*/ 95 w 95"/>
                <a:gd name="T18" fmla="*/ 23 h 23"/>
              </a:gdLst>
              <a:ahLst/>
              <a:cxnLst>
                <a:cxn ang="T10">
                  <a:pos x="T0" y="T1"/>
                </a:cxn>
                <a:cxn ang="T11">
                  <a:pos x="T2" y="T3"/>
                </a:cxn>
                <a:cxn ang="T12">
                  <a:pos x="T4" y="T5"/>
                </a:cxn>
                <a:cxn ang="T13">
                  <a:pos x="T6" y="T7"/>
                </a:cxn>
                <a:cxn ang="T14">
                  <a:pos x="T8" y="T9"/>
                </a:cxn>
              </a:cxnLst>
              <a:rect l="T15" t="T16" r="T17" b="T18"/>
              <a:pathLst>
                <a:path w="95" h="23">
                  <a:moveTo>
                    <a:pt x="30" y="0"/>
                  </a:moveTo>
                  <a:lnTo>
                    <a:pt x="94" y="7"/>
                  </a:lnTo>
                  <a:lnTo>
                    <a:pt x="64" y="22"/>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18" name="Freeform 68"/>
            <p:cNvSpPr>
              <a:spLocks/>
            </p:cNvSpPr>
            <p:nvPr/>
          </p:nvSpPr>
          <p:spPr bwMode="auto">
            <a:xfrm>
              <a:off x="2448" y="3803"/>
              <a:ext cx="63" cy="75"/>
            </a:xfrm>
            <a:custGeom>
              <a:avLst/>
              <a:gdLst>
                <a:gd name="T0" fmla="*/ 0 w 63"/>
                <a:gd name="T1" fmla="*/ 0 h 75"/>
                <a:gd name="T2" fmla="*/ 62 w 63"/>
                <a:gd name="T3" fmla="*/ 7 h 75"/>
                <a:gd name="T4" fmla="*/ 62 w 63"/>
                <a:gd name="T5" fmla="*/ 74 h 75"/>
                <a:gd name="T6" fmla="*/ 0 w 63"/>
                <a:gd name="T7" fmla="*/ 66 h 75"/>
                <a:gd name="T8" fmla="*/ 0 w 63"/>
                <a:gd name="T9" fmla="*/ 0 h 75"/>
                <a:gd name="T10" fmla="*/ 0 60000 65536"/>
                <a:gd name="T11" fmla="*/ 0 60000 65536"/>
                <a:gd name="T12" fmla="*/ 0 60000 65536"/>
                <a:gd name="T13" fmla="*/ 0 60000 65536"/>
                <a:gd name="T14" fmla="*/ 0 60000 65536"/>
                <a:gd name="T15" fmla="*/ 0 w 63"/>
                <a:gd name="T16" fmla="*/ 0 h 75"/>
                <a:gd name="T17" fmla="*/ 63 w 63"/>
                <a:gd name="T18" fmla="*/ 75 h 75"/>
              </a:gdLst>
              <a:ahLst/>
              <a:cxnLst>
                <a:cxn ang="T10">
                  <a:pos x="T0" y="T1"/>
                </a:cxn>
                <a:cxn ang="T11">
                  <a:pos x="T2" y="T3"/>
                </a:cxn>
                <a:cxn ang="T12">
                  <a:pos x="T4" y="T5"/>
                </a:cxn>
                <a:cxn ang="T13">
                  <a:pos x="T6" y="T7"/>
                </a:cxn>
                <a:cxn ang="T14">
                  <a:pos x="T8" y="T9"/>
                </a:cxn>
              </a:cxnLst>
              <a:rect l="T15" t="T16" r="T17" b="T18"/>
              <a:pathLst>
                <a:path w="63" h="75">
                  <a:moveTo>
                    <a:pt x="0" y="0"/>
                  </a:moveTo>
                  <a:lnTo>
                    <a:pt x="62" y="7"/>
                  </a:lnTo>
                  <a:lnTo>
                    <a:pt x="62"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19" name="Freeform 69"/>
            <p:cNvSpPr>
              <a:spLocks/>
            </p:cNvSpPr>
            <p:nvPr/>
          </p:nvSpPr>
          <p:spPr bwMode="auto">
            <a:xfrm>
              <a:off x="2510" y="3796"/>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0" name="Freeform 70"/>
            <p:cNvSpPr>
              <a:spLocks/>
            </p:cNvSpPr>
            <p:nvPr/>
          </p:nvSpPr>
          <p:spPr bwMode="auto">
            <a:xfrm>
              <a:off x="2504" y="3799"/>
              <a:ext cx="102" cy="20"/>
            </a:xfrm>
            <a:custGeom>
              <a:avLst/>
              <a:gdLst>
                <a:gd name="T0" fmla="*/ 32 w 102"/>
                <a:gd name="T1" fmla="*/ 0 h 20"/>
                <a:gd name="T2" fmla="*/ 101 w 102"/>
                <a:gd name="T3" fmla="*/ 6 h 20"/>
                <a:gd name="T4" fmla="*/ 68 w 102"/>
                <a:gd name="T5" fmla="*/ 19 h 20"/>
                <a:gd name="T6" fmla="*/ 0 w 102"/>
                <a:gd name="T7" fmla="*/ 13 h 20"/>
                <a:gd name="T8" fmla="*/ 32 w 102"/>
                <a:gd name="T9" fmla="*/ 0 h 20"/>
                <a:gd name="T10" fmla="*/ 0 60000 65536"/>
                <a:gd name="T11" fmla="*/ 0 60000 65536"/>
                <a:gd name="T12" fmla="*/ 0 60000 65536"/>
                <a:gd name="T13" fmla="*/ 0 60000 65536"/>
                <a:gd name="T14" fmla="*/ 0 60000 65536"/>
                <a:gd name="T15" fmla="*/ 0 w 102"/>
                <a:gd name="T16" fmla="*/ 0 h 20"/>
                <a:gd name="T17" fmla="*/ 102 w 102"/>
                <a:gd name="T18" fmla="*/ 20 h 20"/>
              </a:gdLst>
              <a:ahLst/>
              <a:cxnLst>
                <a:cxn ang="T10">
                  <a:pos x="T0" y="T1"/>
                </a:cxn>
                <a:cxn ang="T11">
                  <a:pos x="T2" y="T3"/>
                </a:cxn>
                <a:cxn ang="T12">
                  <a:pos x="T4" y="T5"/>
                </a:cxn>
                <a:cxn ang="T13">
                  <a:pos x="T6" y="T7"/>
                </a:cxn>
                <a:cxn ang="T14">
                  <a:pos x="T8" y="T9"/>
                </a:cxn>
              </a:cxnLst>
              <a:rect l="T15" t="T16" r="T17" b="T18"/>
              <a:pathLst>
                <a:path w="102" h="20">
                  <a:moveTo>
                    <a:pt x="32" y="0"/>
                  </a:moveTo>
                  <a:lnTo>
                    <a:pt x="101" y="6"/>
                  </a:lnTo>
                  <a:lnTo>
                    <a:pt x="68" y="19"/>
                  </a:lnTo>
                  <a:lnTo>
                    <a:pt x="0" y="13"/>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1" name="Freeform 71"/>
            <p:cNvSpPr>
              <a:spLocks/>
            </p:cNvSpPr>
            <p:nvPr/>
          </p:nvSpPr>
          <p:spPr bwMode="auto">
            <a:xfrm>
              <a:off x="2505" y="3812"/>
              <a:ext cx="67" cy="74"/>
            </a:xfrm>
            <a:custGeom>
              <a:avLst/>
              <a:gdLst>
                <a:gd name="T0" fmla="*/ 0 w 67"/>
                <a:gd name="T1" fmla="*/ 0 h 74"/>
                <a:gd name="T2" fmla="*/ 66 w 67"/>
                <a:gd name="T3" fmla="*/ 7 h 74"/>
                <a:gd name="T4" fmla="*/ 66 w 67"/>
                <a:gd name="T5" fmla="*/ 73 h 74"/>
                <a:gd name="T6" fmla="*/ 0 w 67"/>
                <a:gd name="T7" fmla="*/ 66 h 74"/>
                <a:gd name="T8" fmla="*/ 0 w 67"/>
                <a:gd name="T9" fmla="*/ 0 h 74"/>
                <a:gd name="T10" fmla="*/ 0 60000 65536"/>
                <a:gd name="T11" fmla="*/ 0 60000 65536"/>
                <a:gd name="T12" fmla="*/ 0 60000 65536"/>
                <a:gd name="T13" fmla="*/ 0 60000 65536"/>
                <a:gd name="T14" fmla="*/ 0 60000 65536"/>
                <a:gd name="T15" fmla="*/ 0 w 67"/>
                <a:gd name="T16" fmla="*/ 0 h 74"/>
                <a:gd name="T17" fmla="*/ 67 w 67"/>
                <a:gd name="T18" fmla="*/ 74 h 74"/>
              </a:gdLst>
              <a:ahLst/>
              <a:cxnLst>
                <a:cxn ang="T10">
                  <a:pos x="T0" y="T1"/>
                </a:cxn>
                <a:cxn ang="T11">
                  <a:pos x="T2" y="T3"/>
                </a:cxn>
                <a:cxn ang="T12">
                  <a:pos x="T4" y="T5"/>
                </a:cxn>
                <a:cxn ang="T13">
                  <a:pos x="T6" y="T7"/>
                </a:cxn>
                <a:cxn ang="T14">
                  <a:pos x="T8" y="T9"/>
                </a:cxn>
              </a:cxnLst>
              <a:rect l="T15" t="T16" r="T17" b="T18"/>
              <a:pathLst>
                <a:path w="67" h="74">
                  <a:moveTo>
                    <a:pt x="0" y="0"/>
                  </a:moveTo>
                  <a:lnTo>
                    <a:pt x="66" y="7"/>
                  </a:lnTo>
                  <a:lnTo>
                    <a:pt x="66" y="73"/>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2" name="Freeform 72"/>
            <p:cNvSpPr>
              <a:spLocks/>
            </p:cNvSpPr>
            <p:nvPr/>
          </p:nvSpPr>
          <p:spPr bwMode="auto">
            <a:xfrm>
              <a:off x="2571" y="3805"/>
              <a:ext cx="35" cy="81"/>
            </a:xfrm>
            <a:custGeom>
              <a:avLst/>
              <a:gdLst>
                <a:gd name="T0" fmla="*/ 34 w 35"/>
                <a:gd name="T1" fmla="*/ 0 h 81"/>
                <a:gd name="T2" fmla="*/ 34 w 35"/>
                <a:gd name="T3" fmla="*/ 65 h 81"/>
                <a:gd name="T4" fmla="*/ 0 w 35"/>
                <a:gd name="T5" fmla="*/ 80 h 81"/>
                <a:gd name="T6" fmla="*/ 0 w 35"/>
                <a:gd name="T7" fmla="*/ 15 h 81"/>
                <a:gd name="T8" fmla="*/ 34 w 35"/>
                <a:gd name="T9" fmla="*/ 0 h 81"/>
                <a:gd name="T10" fmla="*/ 0 60000 65536"/>
                <a:gd name="T11" fmla="*/ 0 60000 65536"/>
                <a:gd name="T12" fmla="*/ 0 60000 65536"/>
                <a:gd name="T13" fmla="*/ 0 60000 65536"/>
                <a:gd name="T14" fmla="*/ 0 60000 65536"/>
                <a:gd name="T15" fmla="*/ 0 w 35"/>
                <a:gd name="T16" fmla="*/ 0 h 81"/>
                <a:gd name="T17" fmla="*/ 35 w 35"/>
                <a:gd name="T18" fmla="*/ 81 h 81"/>
              </a:gdLst>
              <a:ahLst/>
              <a:cxnLst>
                <a:cxn ang="T10">
                  <a:pos x="T0" y="T1"/>
                </a:cxn>
                <a:cxn ang="T11">
                  <a:pos x="T2" y="T3"/>
                </a:cxn>
                <a:cxn ang="T12">
                  <a:pos x="T4" y="T5"/>
                </a:cxn>
                <a:cxn ang="T13">
                  <a:pos x="T6" y="T7"/>
                </a:cxn>
                <a:cxn ang="T14">
                  <a:pos x="T8" y="T9"/>
                </a:cxn>
              </a:cxnLst>
              <a:rect l="T15" t="T16" r="T17" b="T18"/>
              <a:pathLst>
                <a:path w="35" h="81">
                  <a:moveTo>
                    <a:pt x="34" y="0"/>
                  </a:moveTo>
                  <a:lnTo>
                    <a:pt x="34" y="65"/>
                  </a:lnTo>
                  <a:lnTo>
                    <a:pt x="0" y="80"/>
                  </a:lnTo>
                  <a:lnTo>
                    <a:pt x="0" y="15"/>
                  </a:lnTo>
                  <a:lnTo>
                    <a:pt x="34"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3" name="Freeform 73"/>
            <p:cNvSpPr>
              <a:spLocks/>
            </p:cNvSpPr>
            <p:nvPr/>
          </p:nvSpPr>
          <p:spPr bwMode="auto">
            <a:xfrm>
              <a:off x="2418" y="3802"/>
              <a:ext cx="96" cy="23"/>
            </a:xfrm>
            <a:custGeom>
              <a:avLst/>
              <a:gdLst>
                <a:gd name="T0" fmla="*/ 30 w 96"/>
                <a:gd name="T1" fmla="*/ 0 h 23"/>
                <a:gd name="T2" fmla="*/ 95 w 96"/>
                <a:gd name="T3" fmla="*/ 7 h 23"/>
                <a:gd name="T4" fmla="*/ 64 w 96"/>
                <a:gd name="T5" fmla="*/ 22 h 23"/>
                <a:gd name="T6" fmla="*/ 0 w 96"/>
                <a:gd name="T7" fmla="*/ 14 h 23"/>
                <a:gd name="T8" fmla="*/ 30 w 96"/>
                <a:gd name="T9" fmla="*/ 0 h 23"/>
                <a:gd name="T10" fmla="*/ 0 60000 65536"/>
                <a:gd name="T11" fmla="*/ 0 60000 65536"/>
                <a:gd name="T12" fmla="*/ 0 60000 65536"/>
                <a:gd name="T13" fmla="*/ 0 60000 65536"/>
                <a:gd name="T14" fmla="*/ 0 60000 65536"/>
                <a:gd name="T15" fmla="*/ 0 w 96"/>
                <a:gd name="T16" fmla="*/ 0 h 23"/>
                <a:gd name="T17" fmla="*/ 96 w 96"/>
                <a:gd name="T18" fmla="*/ 23 h 23"/>
              </a:gdLst>
              <a:ahLst/>
              <a:cxnLst>
                <a:cxn ang="T10">
                  <a:pos x="T0" y="T1"/>
                </a:cxn>
                <a:cxn ang="T11">
                  <a:pos x="T2" y="T3"/>
                </a:cxn>
                <a:cxn ang="T12">
                  <a:pos x="T4" y="T5"/>
                </a:cxn>
                <a:cxn ang="T13">
                  <a:pos x="T6" y="T7"/>
                </a:cxn>
                <a:cxn ang="T14">
                  <a:pos x="T8" y="T9"/>
                </a:cxn>
              </a:cxnLst>
              <a:rect l="T15" t="T16" r="T17" b="T18"/>
              <a:pathLst>
                <a:path w="96" h="23">
                  <a:moveTo>
                    <a:pt x="30" y="0"/>
                  </a:moveTo>
                  <a:lnTo>
                    <a:pt x="95" y="7"/>
                  </a:lnTo>
                  <a:lnTo>
                    <a:pt x="64" y="22"/>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4" name="Freeform 74"/>
            <p:cNvSpPr>
              <a:spLocks/>
            </p:cNvSpPr>
            <p:nvPr/>
          </p:nvSpPr>
          <p:spPr bwMode="auto">
            <a:xfrm>
              <a:off x="2419" y="3817"/>
              <a:ext cx="66" cy="75"/>
            </a:xfrm>
            <a:custGeom>
              <a:avLst/>
              <a:gdLst>
                <a:gd name="T0" fmla="*/ 0 w 66"/>
                <a:gd name="T1" fmla="*/ 0 h 75"/>
                <a:gd name="T2" fmla="*/ 65 w 66"/>
                <a:gd name="T3" fmla="*/ 7 h 75"/>
                <a:gd name="T4" fmla="*/ 65 w 66"/>
                <a:gd name="T5" fmla="*/ 74 h 75"/>
                <a:gd name="T6" fmla="*/ 0 w 66"/>
                <a:gd name="T7" fmla="*/ 66 h 75"/>
                <a:gd name="T8" fmla="*/ 0 w 66"/>
                <a:gd name="T9" fmla="*/ 0 h 75"/>
                <a:gd name="T10" fmla="*/ 0 60000 65536"/>
                <a:gd name="T11" fmla="*/ 0 60000 65536"/>
                <a:gd name="T12" fmla="*/ 0 60000 65536"/>
                <a:gd name="T13" fmla="*/ 0 60000 65536"/>
                <a:gd name="T14" fmla="*/ 0 60000 65536"/>
                <a:gd name="T15" fmla="*/ 0 w 66"/>
                <a:gd name="T16" fmla="*/ 0 h 75"/>
                <a:gd name="T17" fmla="*/ 66 w 66"/>
                <a:gd name="T18" fmla="*/ 75 h 75"/>
              </a:gdLst>
              <a:ahLst/>
              <a:cxnLst>
                <a:cxn ang="T10">
                  <a:pos x="T0" y="T1"/>
                </a:cxn>
                <a:cxn ang="T11">
                  <a:pos x="T2" y="T3"/>
                </a:cxn>
                <a:cxn ang="T12">
                  <a:pos x="T4" y="T5"/>
                </a:cxn>
                <a:cxn ang="T13">
                  <a:pos x="T6" y="T7"/>
                </a:cxn>
                <a:cxn ang="T14">
                  <a:pos x="T8" y="T9"/>
                </a:cxn>
              </a:cxnLst>
              <a:rect l="T15" t="T16" r="T17" b="T18"/>
              <a:pathLst>
                <a:path w="66" h="75">
                  <a:moveTo>
                    <a:pt x="0" y="0"/>
                  </a:moveTo>
                  <a:lnTo>
                    <a:pt x="65" y="7"/>
                  </a:lnTo>
                  <a:lnTo>
                    <a:pt x="65"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5" name="Freeform 75"/>
            <p:cNvSpPr>
              <a:spLocks/>
            </p:cNvSpPr>
            <p:nvPr/>
          </p:nvSpPr>
          <p:spPr bwMode="auto">
            <a:xfrm>
              <a:off x="2483" y="3810"/>
              <a:ext cx="33" cy="83"/>
            </a:xfrm>
            <a:custGeom>
              <a:avLst/>
              <a:gdLst>
                <a:gd name="T0" fmla="*/ 32 w 33"/>
                <a:gd name="T1" fmla="*/ 0 h 83"/>
                <a:gd name="T2" fmla="*/ 32 w 33"/>
                <a:gd name="T3" fmla="*/ 67 h 83"/>
                <a:gd name="T4" fmla="*/ 0 w 33"/>
                <a:gd name="T5" fmla="*/ 82 h 83"/>
                <a:gd name="T6" fmla="*/ 0 w 33"/>
                <a:gd name="T7" fmla="*/ 15 h 83"/>
                <a:gd name="T8" fmla="*/ 32 w 33"/>
                <a:gd name="T9" fmla="*/ 0 h 83"/>
                <a:gd name="T10" fmla="*/ 0 60000 65536"/>
                <a:gd name="T11" fmla="*/ 0 60000 65536"/>
                <a:gd name="T12" fmla="*/ 0 60000 65536"/>
                <a:gd name="T13" fmla="*/ 0 60000 65536"/>
                <a:gd name="T14" fmla="*/ 0 60000 65536"/>
                <a:gd name="T15" fmla="*/ 0 w 33"/>
                <a:gd name="T16" fmla="*/ 0 h 83"/>
                <a:gd name="T17" fmla="*/ 33 w 33"/>
                <a:gd name="T18" fmla="*/ 83 h 83"/>
              </a:gdLst>
              <a:ahLst/>
              <a:cxnLst>
                <a:cxn ang="T10">
                  <a:pos x="T0" y="T1"/>
                </a:cxn>
                <a:cxn ang="T11">
                  <a:pos x="T2" y="T3"/>
                </a:cxn>
                <a:cxn ang="T12">
                  <a:pos x="T4" y="T5"/>
                </a:cxn>
                <a:cxn ang="T13">
                  <a:pos x="T6" y="T7"/>
                </a:cxn>
                <a:cxn ang="T14">
                  <a:pos x="T8" y="T9"/>
                </a:cxn>
              </a:cxnLst>
              <a:rect l="T15" t="T16" r="T17" b="T18"/>
              <a:pathLst>
                <a:path w="33" h="83">
                  <a:moveTo>
                    <a:pt x="32" y="0"/>
                  </a:moveTo>
                  <a:lnTo>
                    <a:pt x="32" y="67"/>
                  </a:lnTo>
                  <a:lnTo>
                    <a:pt x="0" y="82"/>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6" name="Freeform 76"/>
            <p:cNvSpPr>
              <a:spLocks/>
            </p:cNvSpPr>
            <p:nvPr/>
          </p:nvSpPr>
          <p:spPr bwMode="auto">
            <a:xfrm>
              <a:off x="2476" y="3812"/>
              <a:ext cx="95" cy="22"/>
            </a:xfrm>
            <a:custGeom>
              <a:avLst/>
              <a:gdLst>
                <a:gd name="T0" fmla="*/ 30 w 95"/>
                <a:gd name="T1" fmla="*/ 0 h 22"/>
                <a:gd name="T2" fmla="*/ 94 w 95"/>
                <a:gd name="T3" fmla="*/ 7 h 22"/>
                <a:gd name="T4" fmla="*/ 64 w 95"/>
                <a:gd name="T5" fmla="*/ 21 h 22"/>
                <a:gd name="T6" fmla="*/ 0 w 95"/>
                <a:gd name="T7" fmla="*/ 14 h 22"/>
                <a:gd name="T8" fmla="*/ 30 w 95"/>
                <a:gd name="T9" fmla="*/ 0 h 22"/>
                <a:gd name="T10" fmla="*/ 0 60000 65536"/>
                <a:gd name="T11" fmla="*/ 0 60000 65536"/>
                <a:gd name="T12" fmla="*/ 0 60000 65536"/>
                <a:gd name="T13" fmla="*/ 0 60000 65536"/>
                <a:gd name="T14" fmla="*/ 0 60000 65536"/>
                <a:gd name="T15" fmla="*/ 0 w 95"/>
                <a:gd name="T16" fmla="*/ 0 h 22"/>
                <a:gd name="T17" fmla="*/ 95 w 95"/>
                <a:gd name="T18" fmla="*/ 22 h 22"/>
              </a:gdLst>
              <a:ahLst/>
              <a:cxnLst>
                <a:cxn ang="T10">
                  <a:pos x="T0" y="T1"/>
                </a:cxn>
                <a:cxn ang="T11">
                  <a:pos x="T2" y="T3"/>
                </a:cxn>
                <a:cxn ang="T12">
                  <a:pos x="T4" y="T5"/>
                </a:cxn>
                <a:cxn ang="T13">
                  <a:pos x="T6" y="T7"/>
                </a:cxn>
                <a:cxn ang="T14">
                  <a:pos x="T8" y="T9"/>
                </a:cxn>
              </a:cxnLst>
              <a:rect l="T15" t="T16" r="T17" b="T18"/>
              <a:pathLst>
                <a:path w="95" h="22">
                  <a:moveTo>
                    <a:pt x="30" y="0"/>
                  </a:moveTo>
                  <a:lnTo>
                    <a:pt x="94"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7" name="Freeform 77"/>
            <p:cNvSpPr>
              <a:spLocks/>
            </p:cNvSpPr>
            <p:nvPr/>
          </p:nvSpPr>
          <p:spPr bwMode="auto">
            <a:xfrm>
              <a:off x="2476" y="3826"/>
              <a:ext cx="65" cy="76"/>
            </a:xfrm>
            <a:custGeom>
              <a:avLst/>
              <a:gdLst>
                <a:gd name="T0" fmla="*/ 0 w 65"/>
                <a:gd name="T1" fmla="*/ 0 h 76"/>
                <a:gd name="T2" fmla="*/ 64 w 65"/>
                <a:gd name="T3" fmla="*/ 7 h 76"/>
                <a:gd name="T4" fmla="*/ 64 w 65"/>
                <a:gd name="T5" fmla="*/ 75 h 76"/>
                <a:gd name="T6" fmla="*/ 0 w 65"/>
                <a:gd name="T7" fmla="*/ 67 h 76"/>
                <a:gd name="T8" fmla="*/ 0 w 65"/>
                <a:gd name="T9" fmla="*/ 0 h 76"/>
                <a:gd name="T10" fmla="*/ 0 60000 65536"/>
                <a:gd name="T11" fmla="*/ 0 60000 65536"/>
                <a:gd name="T12" fmla="*/ 0 60000 65536"/>
                <a:gd name="T13" fmla="*/ 0 60000 65536"/>
                <a:gd name="T14" fmla="*/ 0 60000 65536"/>
                <a:gd name="T15" fmla="*/ 0 w 65"/>
                <a:gd name="T16" fmla="*/ 0 h 76"/>
                <a:gd name="T17" fmla="*/ 65 w 65"/>
                <a:gd name="T18" fmla="*/ 76 h 76"/>
              </a:gdLst>
              <a:ahLst/>
              <a:cxnLst>
                <a:cxn ang="T10">
                  <a:pos x="T0" y="T1"/>
                </a:cxn>
                <a:cxn ang="T11">
                  <a:pos x="T2" y="T3"/>
                </a:cxn>
                <a:cxn ang="T12">
                  <a:pos x="T4" y="T5"/>
                </a:cxn>
                <a:cxn ang="T13">
                  <a:pos x="T6" y="T7"/>
                </a:cxn>
                <a:cxn ang="T14">
                  <a:pos x="T8" y="T9"/>
                </a:cxn>
              </a:cxnLst>
              <a:rect l="T15" t="T16" r="T17" b="T18"/>
              <a:pathLst>
                <a:path w="65" h="76">
                  <a:moveTo>
                    <a:pt x="0" y="0"/>
                  </a:moveTo>
                  <a:lnTo>
                    <a:pt x="64" y="7"/>
                  </a:lnTo>
                  <a:lnTo>
                    <a:pt x="64"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8" name="Freeform 78"/>
            <p:cNvSpPr>
              <a:spLocks/>
            </p:cNvSpPr>
            <p:nvPr/>
          </p:nvSpPr>
          <p:spPr bwMode="auto">
            <a:xfrm>
              <a:off x="2542" y="3819"/>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29" name="Freeform 79"/>
            <p:cNvSpPr>
              <a:spLocks/>
            </p:cNvSpPr>
            <p:nvPr/>
          </p:nvSpPr>
          <p:spPr bwMode="auto">
            <a:xfrm>
              <a:off x="2575" y="3934"/>
              <a:ext cx="96" cy="23"/>
            </a:xfrm>
            <a:custGeom>
              <a:avLst/>
              <a:gdLst>
                <a:gd name="T0" fmla="*/ 30 w 96"/>
                <a:gd name="T1" fmla="*/ 0 h 23"/>
                <a:gd name="T2" fmla="*/ 95 w 96"/>
                <a:gd name="T3" fmla="*/ 7 h 23"/>
                <a:gd name="T4" fmla="*/ 64 w 96"/>
                <a:gd name="T5" fmla="*/ 22 h 23"/>
                <a:gd name="T6" fmla="*/ 0 w 96"/>
                <a:gd name="T7" fmla="*/ 14 h 23"/>
                <a:gd name="T8" fmla="*/ 30 w 96"/>
                <a:gd name="T9" fmla="*/ 0 h 23"/>
                <a:gd name="T10" fmla="*/ 0 60000 65536"/>
                <a:gd name="T11" fmla="*/ 0 60000 65536"/>
                <a:gd name="T12" fmla="*/ 0 60000 65536"/>
                <a:gd name="T13" fmla="*/ 0 60000 65536"/>
                <a:gd name="T14" fmla="*/ 0 60000 65536"/>
                <a:gd name="T15" fmla="*/ 0 w 96"/>
                <a:gd name="T16" fmla="*/ 0 h 23"/>
                <a:gd name="T17" fmla="*/ 96 w 96"/>
                <a:gd name="T18" fmla="*/ 23 h 23"/>
              </a:gdLst>
              <a:ahLst/>
              <a:cxnLst>
                <a:cxn ang="T10">
                  <a:pos x="T0" y="T1"/>
                </a:cxn>
                <a:cxn ang="T11">
                  <a:pos x="T2" y="T3"/>
                </a:cxn>
                <a:cxn ang="T12">
                  <a:pos x="T4" y="T5"/>
                </a:cxn>
                <a:cxn ang="T13">
                  <a:pos x="T6" y="T7"/>
                </a:cxn>
                <a:cxn ang="T14">
                  <a:pos x="T8" y="T9"/>
                </a:cxn>
              </a:cxnLst>
              <a:rect l="T15" t="T16" r="T17" b="T18"/>
              <a:pathLst>
                <a:path w="96" h="23">
                  <a:moveTo>
                    <a:pt x="30" y="0"/>
                  </a:moveTo>
                  <a:lnTo>
                    <a:pt x="95" y="7"/>
                  </a:lnTo>
                  <a:lnTo>
                    <a:pt x="64" y="22"/>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0" name="Freeform 80"/>
            <p:cNvSpPr>
              <a:spLocks/>
            </p:cNvSpPr>
            <p:nvPr/>
          </p:nvSpPr>
          <p:spPr bwMode="auto">
            <a:xfrm>
              <a:off x="2574" y="3948"/>
              <a:ext cx="65" cy="74"/>
            </a:xfrm>
            <a:custGeom>
              <a:avLst/>
              <a:gdLst>
                <a:gd name="T0" fmla="*/ 0 w 65"/>
                <a:gd name="T1" fmla="*/ 0 h 74"/>
                <a:gd name="T2" fmla="*/ 64 w 65"/>
                <a:gd name="T3" fmla="*/ 7 h 74"/>
                <a:gd name="T4" fmla="*/ 64 w 65"/>
                <a:gd name="T5" fmla="*/ 73 h 74"/>
                <a:gd name="T6" fmla="*/ 0 w 65"/>
                <a:gd name="T7" fmla="*/ 65 h 74"/>
                <a:gd name="T8" fmla="*/ 0 w 65"/>
                <a:gd name="T9" fmla="*/ 0 h 74"/>
                <a:gd name="T10" fmla="*/ 0 60000 65536"/>
                <a:gd name="T11" fmla="*/ 0 60000 65536"/>
                <a:gd name="T12" fmla="*/ 0 60000 65536"/>
                <a:gd name="T13" fmla="*/ 0 60000 65536"/>
                <a:gd name="T14" fmla="*/ 0 60000 65536"/>
                <a:gd name="T15" fmla="*/ 0 w 65"/>
                <a:gd name="T16" fmla="*/ 0 h 74"/>
                <a:gd name="T17" fmla="*/ 65 w 65"/>
                <a:gd name="T18" fmla="*/ 74 h 74"/>
              </a:gdLst>
              <a:ahLst/>
              <a:cxnLst>
                <a:cxn ang="T10">
                  <a:pos x="T0" y="T1"/>
                </a:cxn>
                <a:cxn ang="T11">
                  <a:pos x="T2" y="T3"/>
                </a:cxn>
                <a:cxn ang="T12">
                  <a:pos x="T4" y="T5"/>
                </a:cxn>
                <a:cxn ang="T13">
                  <a:pos x="T6" y="T7"/>
                </a:cxn>
                <a:cxn ang="T14">
                  <a:pos x="T8" y="T9"/>
                </a:cxn>
              </a:cxnLst>
              <a:rect l="T15" t="T16" r="T17" b="T18"/>
              <a:pathLst>
                <a:path w="65" h="74">
                  <a:moveTo>
                    <a:pt x="0" y="0"/>
                  </a:moveTo>
                  <a:lnTo>
                    <a:pt x="64" y="7"/>
                  </a:lnTo>
                  <a:lnTo>
                    <a:pt x="64"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1" name="Freeform 81"/>
            <p:cNvSpPr>
              <a:spLocks/>
            </p:cNvSpPr>
            <p:nvPr/>
          </p:nvSpPr>
          <p:spPr bwMode="auto">
            <a:xfrm>
              <a:off x="2639" y="3942"/>
              <a:ext cx="32" cy="81"/>
            </a:xfrm>
            <a:custGeom>
              <a:avLst/>
              <a:gdLst>
                <a:gd name="T0" fmla="*/ 31 w 32"/>
                <a:gd name="T1" fmla="*/ 0 h 81"/>
                <a:gd name="T2" fmla="*/ 31 w 32"/>
                <a:gd name="T3" fmla="*/ 65 h 81"/>
                <a:gd name="T4" fmla="*/ 0 w 32"/>
                <a:gd name="T5" fmla="*/ 80 h 81"/>
                <a:gd name="T6" fmla="*/ 0 w 32"/>
                <a:gd name="T7" fmla="*/ 15 h 81"/>
                <a:gd name="T8" fmla="*/ 31 w 32"/>
                <a:gd name="T9" fmla="*/ 0 h 81"/>
                <a:gd name="T10" fmla="*/ 0 60000 65536"/>
                <a:gd name="T11" fmla="*/ 0 60000 65536"/>
                <a:gd name="T12" fmla="*/ 0 60000 65536"/>
                <a:gd name="T13" fmla="*/ 0 60000 65536"/>
                <a:gd name="T14" fmla="*/ 0 60000 65536"/>
                <a:gd name="T15" fmla="*/ 0 w 32"/>
                <a:gd name="T16" fmla="*/ 0 h 81"/>
                <a:gd name="T17" fmla="*/ 32 w 32"/>
                <a:gd name="T18" fmla="*/ 81 h 81"/>
              </a:gdLst>
              <a:ahLst/>
              <a:cxnLst>
                <a:cxn ang="T10">
                  <a:pos x="T0" y="T1"/>
                </a:cxn>
                <a:cxn ang="T11">
                  <a:pos x="T2" y="T3"/>
                </a:cxn>
                <a:cxn ang="T12">
                  <a:pos x="T4" y="T5"/>
                </a:cxn>
                <a:cxn ang="T13">
                  <a:pos x="T6" y="T7"/>
                </a:cxn>
                <a:cxn ang="T14">
                  <a:pos x="T8" y="T9"/>
                </a:cxn>
              </a:cxnLst>
              <a:rect l="T15" t="T16" r="T17" b="T18"/>
              <a:pathLst>
                <a:path w="32" h="81">
                  <a:moveTo>
                    <a:pt x="31" y="0"/>
                  </a:moveTo>
                  <a:lnTo>
                    <a:pt x="31" y="65"/>
                  </a:lnTo>
                  <a:lnTo>
                    <a:pt x="0" y="80"/>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2" name="Freeform 82"/>
            <p:cNvSpPr>
              <a:spLocks/>
            </p:cNvSpPr>
            <p:nvPr/>
          </p:nvSpPr>
          <p:spPr bwMode="auto">
            <a:xfrm>
              <a:off x="2573" y="3869"/>
              <a:ext cx="97" cy="22"/>
            </a:xfrm>
            <a:custGeom>
              <a:avLst/>
              <a:gdLst>
                <a:gd name="T0" fmla="*/ 31 w 97"/>
                <a:gd name="T1" fmla="*/ 0 h 22"/>
                <a:gd name="T2" fmla="*/ 96 w 97"/>
                <a:gd name="T3" fmla="*/ 7 h 22"/>
                <a:gd name="T4" fmla="*/ 65 w 97"/>
                <a:gd name="T5" fmla="*/ 21 h 22"/>
                <a:gd name="T6" fmla="*/ 0 w 97"/>
                <a:gd name="T7" fmla="*/ 14 h 22"/>
                <a:gd name="T8" fmla="*/ 31 w 97"/>
                <a:gd name="T9" fmla="*/ 0 h 22"/>
                <a:gd name="T10" fmla="*/ 0 60000 65536"/>
                <a:gd name="T11" fmla="*/ 0 60000 65536"/>
                <a:gd name="T12" fmla="*/ 0 60000 65536"/>
                <a:gd name="T13" fmla="*/ 0 60000 65536"/>
                <a:gd name="T14" fmla="*/ 0 60000 65536"/>
                <a:gd name="T15" fmla="*/ 0 w 97"/>
                <a:gd name="T16" fmla="*/ 0 h 22"/>
                <a:gd name="T17" fmla="*/ 97 w 97"/>
                <a:gd name="T18" fmla="*/ 22 h 22"/>
              </a:gdLst>
              <a:ahLst/>
              <a:cxnLst>
                <a:cxn ang="T10">
                  <a:pos x="T0" y="T1"/>
                </a:cxn>
                <a:cxn ang="T11">
                  <a:pos x="T2" y="T3"/>
                </a:cxn>
                <a:cxn ang="T12">
                  <a:pos x="T4" y="T5"/>
                </a:cxn>
                <a:cxn ang="T13">
                  <a:pos x="T6" y="T7"/>
                </a:cxn>
                <a:cxn ang="T14">
                  <a:pos x="T8" y="T9"/>
                </a:cxn>
              </a:cxnLst>
              <a:rect l="T15" t="T16" r="T17" b="T18"/>
              <a:pathLst>
                <a:path w="97" h="22">
                  <a:moveTo>
                    <a:pt x="31" y="0"/>
                  </a:moveTo>
                  <a:lnTo>
                    <a:pt x="96" y="7"/>
                  </a:lnTo>
                  <a:lnTo>
                    <a:pt x="65" y="21"/>
                  </a:lnTo>
                  <a:lnTo>
                    <a:pt x="0" y="14"/>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3" name="Freeform 83"/>
            <p:cNvSpPr>
              <a:spLocks/>
            </p:cNvSpPr>
            <p:nvPr/>
          </p:nvSpPr>
          <p:spPr bwMode="auto">
            <a:xfrm>
              <a:off x="2574" y="3882"/>
              <a:ext cx="66" cy="74"/>
            </a:xfrm>
            <a:custGeom>
              <a:avLst/>
              <a:gdLst>
                <a:gd name="T0" fmla="*/ 0 w 66"/>
                <a:gd name="T1" fmla="*/ 0 h 74"/>
                <a:gd name="T2" fmla="*/ 65 w 66"/>
                <a:gd name="T3" fmla="*/ 7 h 74"/>
                <a:gd name="T4" fmla="*/ 65 w 66"/>
                <a:gd name="T5" fmla="*/ 73 h 74"/>
                <a:gd name="T6" fmla="*/ 0 w 66"/>
                <a:gd name="T7" fmla="*/ 65 h 74"/>
                <a:gd name="T8" fmla="*/ 0 w 66"/>
                <a:gd name="T9" fmla="*/ 0 h 74"/>
                <a:gd name="T10" fmla="*/ 0 60000 65536"/>
                <a:gd name="T11" fmla="*/ 0 60000 65536"/>
                <a:gd name="T12" fmla="*/ 0 60000 65536"/>
                <a:gd name="T13" fmla="*/ 0 60000 65536"/>
                <a:gd name="T14" fmla="*/ 0 60000 65536"/>
                <a:gd name="T15" fmla="*/ 0 w 66"/>
                <a:gd name="T16" fmla="*/ 0 h 74"/>
                <a:gd name="T17" fmla="*/ 66 w 66"/>
                <a:gd name="T18" fmla="*/ 74 h 74"/>
              </a:gdLst>
              <a:ahLst/>
              <a:cxnLst>
                <a:cxn ang="T10">
                  <a:pos x="T0" y="T1"/>
                </a:cxn>
                <a:cxn ang="T11">
                  <a:pos x="T2" y="T3"/>
                </a:cxn>
                <a:cxn ang="T12">
                  <a:pos x="T4" y="T5"/>
                </a:cxn>
                <a:cxn ang="T13">
                  <a:pos x="T6" y="T7"/>
                </a:cxn>
                <a:cxn ang="T14">
                  <a:pos x="T8" y="T9"/>
                </a:cxn>
              </a:cxnLst>
              <a:rect l="T15" t="T16" r="T17" b="T18"/>
              <a:pathLst>
                <a:path w="66" h="74">
                  <a:moveTo>
                    <a:pt x="0" y="0"/>
                  </a:moveTo>
                  <a:lnTo>
                    <a:pt x="65" y="7"/>
                  </a:lnTo>
                  <a:lnTo>
                    <a:pt x="65"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4" name="Freeform 84"/>
            <p:cNvSpPr>
              <a:spLocks/>
            </p:cNvSpPr>
            <p:nvPr/>
          </p:nvSpPr>
          <p:spPr bwMode="auto">
            <a:xfrm>
              <a:off x="2637" y="3875"/>
              <a:ext cx="33" cy="82"/>
            </a:xfrm>
            <a:custGeom>
              <a:avLst/>
              <a:gdLst>
                <a:gd name="T0" fmla="*/ 32 w 33"/>
                <a:gd name="T1" fmla="*/ 0 h 82"/>
                <a:gd name="T2" fmla="*/ 32 w 33"/>
                <a:gd name="T3" fmla="*/ 66 h 82"/>
                <a:gd name="T4" fmla="*/ 0 w 33"/>
                <a:gd name="T5" fmla="*/ 81 h 82"/>
                <a:gd name="T6" fmla="*/ 0 w 33"/>
                <a:gd name="T7" fmla="*/ 15 h 82"/>
                <a:gd name="T8" fmla="*/ 32 w 33"/>
                <a:gd name="T9" fmla="*/ 0 h 82"/>
                <a:gd name="T10" fmla="*/ 0 60000 65536"/>
                <a:gd name="T11" fmla="*/ 0 60000 65536"/>
                <a:gd name="T12" fmla="*/ 0 60000 65536"/>
                <a:gd name="T13" fmla="*/ 0 60000 65536"/>
                <a:gd name="T14" fmla="*/ 0 60000 65536"/>
                <a:gd name="T15" fmla="*/ 0 w 33"/>
                <a:gd name="T16" fmla="*/ 0 h 82"/>
                <a:gd name="T17" fmla="*/ 33 w 33"/>
                <a:gd name="T18" fmla="*/ 82 h 82"/>
              </a:gdLst>
              <a:ahLst/>
              <a:cxnLst>
                <a:cxn ang="T10">
                  <a:pos x="T0" y="T1"/>
                </a:cxn>
                <a:cxn ang="T11">
                  <a:pos x="T2" y="T3"/>
                </a:cxn>
                <a:cxn ang="T12">
                  <a:pos x="T4" y="T5"/>
                </a:cxn>
                <a:cxn ang="T13">
                  <a:pos x="T6" y="T7"/>
                </a:cxn>
                <a:cxn ang="T14">
                  <a:pos x="T8" y="T9"/>
                </a:cxn>
              </a:cxnLst>
              <a:rect l="T15" t="T16" r="T17" b="T18"/>
              <a:pathLst>
                <a:path w="33" h="82">
                  <a:moveTo>
                    <a:pt x="32" y="0"/>
                  </a:moveTo>
                  <a:lnTo>
                    <a:pt x="32" y="66"/>
                  </a:lnTo>
                  <a:lnTo>
                    <a:pt x="0" y="81"/>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5" name="Freeform 85"/>
            <p:cNvSpPr>
              <a:spLocks/>
            </p:cNvSpPr>
            <p:nvPr/>
          </p:nvSpPr>
          <p:spPr bwMode="auto">
            <a:xfrm>
              <a:off x="2575" y="3803"/>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6" name="Freeform 86"/>
            <p:cNvSpPr>
              <a:spLocks/>
            </p:cNvSpPr>
            <p:nvPr/>
          </p:nvSpPr>
          <p:spPr bwMode="auto">
            <a:xfrm>
              <a:off x="2574" y="3818"/>
              <a:ext cx="65" cy="74"/>
            </a:xfrm>
            <a:custGeom>
              <a:avLst/>
              <a:gdLst>
                <a:gd name="T0" fmla="*/ 0 w 65"/>
                <a:gd name="T1" fmla="*/ 0 h 74"/>
                <a:gd name="T2" fmla="*/ 64 w 65"/>
                <a:gd name="T3" fmla="*/ 7 h 74"/>
                <a:gd name="T4" fmla="*/ 64 w 65"/>
                <a:gd name="T5" fmla="*/ 73 h 74"/>
                <a:gd name="T6" fmla="*/ 0 w 65"/>
                <a:gd name="T7" fmla="*/ 65 h 74"/>
                <a:gd name="T8" fmla="*/ 0 w 65"/>
                <a:gd name="T9" fmla="*/ 0 h 74"/>
                <a:gd name="T10" fmla="*/ 0 60000 65536"/>
                <a:gd name="T11" fmla="*/ 0 60000 65536"/>
                <a:gd name="T12" fmla="*/ 0 60000 65536"/>
                <a:gd name="T13" fmla="*/ 0 60000 65536"/>
                <a:gd name="T14" fmla="*/ 0 60000 65536"/>
                <a:gd name="T15" fmla="*/ 0 w 65"/>
                <a:gd name="T16" fmla="*/ 0 h 74"/>
                <a:gd name="T17" fmla="*/ 65 w 65"/>
                <a:gd name="T18" fmla="*/ 74 h 74"/>
              </a:gdLst>
              <a:ahLst/>
              <a:cxnLst>
                <a:cxn ang="T10">
                  <a:pos x="T0" y="T1"/>
                </a:cxn>
                <a:cxn ang="T11">
                  <a:pos x="T2" y="T3"/>
                </a:cxn>
                <a:cxn ang="T12">
                  <a:pos x="T4" y="T5"/>
                </a:cxn>
                <a:cxn ang="T13">
                  <a:pos x="T6" y="T7"/>
                </a:cxn>
                <a:cxn ang="T14">
                  <a:pos x="T8" y="T9"/>
                </a:cxn>
              </a:cxnLst>
              <a:rect l="T15" t="T16" r="T17" b="T18"/>
              <a:pathLst>
                <a:path w="65" h="74">
                  <a:moveTo>
                    <a:pt x="0" y="0"/>
                  </a:moveTo>
                  <a:lnTo>
                    <a:pt x="64" y="7"/>
                  </a:lnTo>
                  <a:lnTo>
                    <a:pt x="64"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7" name="Freeform 87"/>
            <p:cNvSpPr>
              <a:spLocks/>
            </p:cNvSpPr>
            <p:nvPr/>
          </p:nvSpPr>
          <p:spPr bwMode="auto">
            <a:xfrm>
              <a:off x="2639" y="3810"/>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8" name="Freeform 88"/>
            <p:cNvSpPr>
              <a:spLocks/>
            </p:cNvSpPr>
            <p:nvPr/>
          </p:nvSpPr>
          <p:spPr bwMode="auto">
            <a:xfrm>
              <a:off x="2544" y="3949"/>
              <a:ext cx="95" cy="24"/>
            </a:xfrm>
            <a:custGeom>
              <a:avLst/>
              <a:gdLst>
                <a:gd name="T0" fmla="*/ 30 w 95"/>
                <a:gd name="T1" fmla="*/ 0 h 24"/>
                <a:gd name="T2" fmla="*/ 94 w 95"/>
                <a:gd name="T3" fmla="*/ 8 h 24"/>
                <a:gd name="T4" fmla="*/ 64 w 95"/>
                <a:gd name="T5" fmla="*/ 23 h 24"/>
                <a:gd name="T6" fmla="*/ 0 w 95"/>
                <a:gd name="T7" fmla="*/ 15 h 24"/>
                <a:gd name="T8" fmla="*/ 30 w 95"/>
                <a:gd name="T9" fmla="*/ 0 h 24"/>
                <a:gd name="T10" fmla="*/ 0 60000 65536"/>
                <a:gd name="T11" fmla="*/ 0 60000 65536"/>
                <a:gd name="T12" fmla="*/ 0 60000 65536"/>
                <a:gd name="T13" fmla="*/ 0 60000 65536"/>
                <a:gd name="T14" fmla="*/ 0 60000 65536"/>
                <a:gd name="T15" fmla="*/ 0 w 95"/>
                <a:gd name="T16" fmla="*/ 0 h 24"/>
                <a:gd name="T17" fmla="*/ 95 w 95"/>
                <a:gd name="T18" fmla="*/ 24 h 24"/>
              </a:gdLst>
              <a:ahLst/>
              <a:cxnLst>
                <a:cxn ang="T10">
                  <a:pos x="T0" y="T1"/>
                </a:cxn>
                <a:cxn ang="T11">
                  <a:pos x="T2" y="T3"/>
                </a:cxn>
                <a:cxn ang="T12">
                  <a:pos x="T4" y="T5"/>
                </a:cxn>
                <a:cxn ang="T13">
                  <a:pos x="T6" y="T7"/>
                </a:cxn>
                <a:cxn ang="T14">
                  <a:pos x="T8" y="T9"/>
                </a:cxn>
              </a:cxnLst>
              <a:rect l="T15" t="T16" r="T17" b="T18"/>
              <a:pathLst>
                <a:path w="95" h="24">
                  <a:moveTo>
                    <a:pt x="30" y="0"/>
                  </a:moveTo>
                  <a:lnTo>
                    <a:pt x="94" y="8"/>
                  </a:lnTo>
                  <a:lnTo>
                    <a:pt x="64" y="23"/>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39" name="Freeform 89"/>
            <p:cNvSpPr>
              <a:spLocks/>
            </p:cNvSpPr>
            <p:nvPr/>
          </p:nvSpPr>
          <p:spPr bwMode="auto">
            <a:xfrm>
              <a:off x="2544" y="3964"/>
              <a:ext cx="64" cy="76"/>
            </a:xfrm>
            <a:custGeom>
              <a:avLst/>
              <a:gdLst>
                <a:gd name="T0" fmla="*/ 0 w 64"/>
                <a:gd name="T1" fmla="*/ 0 h 76"/>
                <a:gd name="T2" fmla="*/ 63 w 64"/>
                <a:gd name="T3" fmla="*/ 7 h 76"/>
                <a:gd name="T4" fmla="*/ 63 w 64"/>
                <a:gd name="T5" fmla="*/ 75 h 76"/>
                <a:gd name="T6" fmla="*/ 0 w 64"/>
                <a:gd name="T7" fmla="*/ 67 h 76"/>
                <a:gd name="T8" fmla="*/ 0 w 64"/>
                <a:gd name="T9" fmla="*/ 0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0"/>
                  </a:moveTo>
                  <a:lnTo>
                    <a:pt x="63" y="7"/>
                  </a:lnTo>
                  <a:lnTo>
                    <a:pt x="63"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0" name="Freeform 90"/>
            <p:cNvSpPr>
              <a:spLocks/>
            </p:cNvSpPr>
            <p:nvPr/>
          </p:nvSpPr>
          <p:spPr bwMode="auto">
            <a:xfrm>
              <a:off x="2608" y="3958"/>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1" name="Freeform 91"/>
            <p:cNvSpPr>
              <a:spLocks/>
            </p:cNvSpPr>
            <p:nvPr/>
          </p:nvSpPr>
          <p:spPr bwMode="auto">
            <a:xfrm>
              <a:off x="2541" y="3883"/>
              <a:ext cx="97" cy="22"/>
            </a:xfrm>
            <a:custGeom>
              <a:avLst/>
              <a:gdLst>
                <a:gd name="T0" fmla="*/ 31 w 97"/>
                <a:gd name="T1" fmla="*/ 0 h 22"/>
                <a:gd name="T2" fmla="*/ 96 w 97"/>
                <a:gd name="T3" fmla="*/ 7 h 22"/>
                <a:gd name="T4" fmla="*/ 65 w 97"/>
                <a:gd name="T5" fmla="*/ 21 h 22"/>
                <a:gd name="T6" fmla="*/ 0 w 97"/>
                <a:gd name="T7" fmla="*/ 14 h 22"/>
                <a:gd name="T8" fmla="*/ 31 w 97"/>
                <a:gd name="T9" fmla="*/ 0 h 22"/>
                <a:gd name="T10" fmla="*/ 0 60000 65536"/>
                <a:gd name="T11" fmla="*/ 0 60000 65536"/>
                <a:gd name="T12" fmla="*/ 0 60000 65536"/>
                <a:gd name="T13" fmla="*/ 0 60000 65536"/>
                <a:gd name="T14" fmla="*/ 0 60000 65536"/>
                <a:gd name="T15" fmla="*/ 0 w 97"/>
                <a:gd name="T16" fmla="*/ 0 h 22"/>
                <a:gd name="T17" fmla="*/ 97 w 97"/>
                <a:gd name="T18" fmla="*/ 22 h 22"/>
              </a:gdLst>
              <a:ahLst/>
              <a:cxnLst>
                <a:cxn ang="T10">
                  <a:pos x="T0" y="T1"/>
                </a:cxn>
                <a:cxn ang="T11">
                  <a:pos x="T2" y="T3"/>
                </a:cxn>
                <a:cxn ang="T12">
                  <a:pos x="T4" y="T5"/>
                </a:cxn>
                <a:cxn ang="T13">
                  <a:pos x="T6" y="T7"/>
                </a:cxn>
                <a:cxn ang="T14">
                  <a:pos x="T8" y="T9"/>
                </a:cxn>
              </a:cxnLst>
              <a:rect l="T15" t="T16" r="T17" b="T18"/>
              <a:pathLst>
                <a:path w="97" h="22">
                  <a:moveTo>
                    <a:pt x="31" y="0"/>
                  </a:moveTo>
                  <a:lnTo>
                    <a:pt x="96" y="7"/>
                  </a:lnTo>
                  <a:lnTo>
                    <a:pt x="65" y="21"/>
                  </a:lnTo>
                  <a:lnTo>
                    <a:pt x="0" y="14"/>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2" name="Freeform 92"/>
            <p:cNvSpPr>
              <a:spLocks/>
            </p:cNvSpPr>
            <p:nvPr/>
          </p:nvSpPr>
          <p:spPr bwMode="auto">
            <a:xfrm>
              <a:off x="2542" y="3897"/>
              <a:ext cx="65" cy="75"/>
            </a:xfrm>
            <a:custGeom>
              <a:avLst/>
              <a:gdLst>
                <a:gd name="T0" fmla="*/ 0 w 65"/>
                <a:gd name="T1" fmla="*/ 0 h 75"/>
                <a:gd name="T2" fmla="*/ 64 w 65"/>
                <a:gd name="T3" fmla="*/ 7 h 75"/>
                <a:gd name="T4" fmla="*/ 64 w 65"/>
                <a:gd name="T5" fmla="*/ 74 h 75"/>
                <a:gd name="T6" fmla="*/ 0 w 65"/>
                <a:gd name="T7" fmla="*/ 66 h 75"/>
                <a:gd name="T8" fmla="*/ 0 w 65"/>
                <a:gd name="T9" fmla="*/ 0 h 75"/>
                <a:gd name="T10" fmla="*/ 0 60000 65536"/>
                <a:gd name="T11" fmla="*/ 0 60000 65536"/>
                <a:gd name="T12" fmla="*/ 0 60000 65536"/>
                <a:gd name="T13" fmla="*/ 0 60000 65536"/>
                <a:gd name="T14" fmla="*/ 0 60000 65536"/>
                <a:gd name="T15" fmla="*/ 0 w 65"/>
                <a:gd name="T16" fmla="*/ 0 h 75"/>
                <a:gd name="T17" fmla="*/ 65 w 65"/>
                <a:gd name="T18" fmla="*/ 75 h 75"/>
              </a:gdLst>
              <a:ahLst/>
              <a:cxnLst>
                <a:cxn ang="T10">
                  <a:pos x="T0" y="T1"/>
                </a:cxn>
                <a:cxn ang="T11">
                  <a:pos x="T2" y="T3"/>
                </a:cxn>
                <a:cxn ang="T12">
                  <a:pos x="T4" y="T5"/>
                </a:cxn>
                <a:cxn ang="T13">
                  <a:pos x="T6" y="T7"/>
                </a:cxn>
                <a:cxn ang="T14">
                  <a:pos x="T8" y="T9"/>
                </a:cxn>
              </a:cxnLst>
              <a:rect l="T15" t="T16" r="T17" b="T18"/>
              <a:pathLst>
                <a:path w="65" h="75">
                  <a:moveTo>
                    <a:pt x="0" y="0"/>
                  </a:moveTo>
                  <a:lnTo>
                    <a:pt x="64" y="7"/>
                  </a:lnTo>
                  <a:lnTo>
                    <a:pt x="64"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3" name="Freeform 93"/>
            <p:cNvSpPr>
              <a:spLocks/>
            </p:cNvSpPr>
            <p:nvPr/>
          </p:nvSpPr>
          <p:spPr bwMode="auto">
            <a:xfrm>
              <a:off x="2608" y="3891"/>
              <a:ext cx="32" cy="82"/>
            </a:xfrm>
            <a:custGeom>
              <a:avLst/>
              <a:gdLst>
                <a:gd name="T0" fmla="*/ 31 w 32"/>
                <a:gd name="T1" fmla="*/ 0 h 82"/>
                <a:gd name="T2" fmla="*/ 31 w 32"/>
                <a:gd name="T3" fmla="*/ 66 h 82"/>
                <a:gd name="T4" fmla="*/ 0 w 32"/>
                <a:gd name="T5" fmla="*/ 81 h 82"/>
                <a:gd name="T6" fmla="*/ 0 w 32"/>
                <a:gd name="T7" fmla="*/ 15 h 82"/>
                <a:gd name="T8" fmla="*/ 31 w 32"/>
                <a:gd name="T9" fmla="*/ 0 h 82"/>
                <a:gd name="T10" fmla="*/ 0 60000 65536"/>
                <a:gd name="T11" fmla="*/ 0 60000 65536"/>
                <a:gd name="T12" fmla="*/ 0 60000 65536"/>
                <a:gd name="T13" fmla="*/ 0 60000 65536"/>
                <a:gd name="T14" fmla="*/ 0 60000 65536"/>
                <a:gd name="T15" fmla="*/ 0 w 32"/>
                <a:gd name="T16" fmla="*/ 0 h 82"/>
                <a:gd name="T17" fmla="*/ 32 w 32"/>
                <a:gd name="T18" fmla="*/ 82 h 82"/>
              </a:gdLst>
              <a:ahLst/>
              <a:cxnLst>
                <a:cxn ang="T10">
                  <a:pos x="T0" y="T1"/>
                </a:cxn>
                <a:cxn ang="T11">
                  <a:pos x="T2" y="T3"/>
                </a:cxn>
                <a:cxn ang="T12">
                  <a:pos x="T4" y="T5"/>
                </a:cxn>
                <a:cxn ang="T13">
                  <a:pos x="T6" y="T7"/>
                </a:cxn>
                <a:cxn ang="T14">
                  <a:pos x="T8" y="T9"/>
                </a:cxn>
              </a:cxnLst>
              <a:rect l="T15" t="T16" r="T17" b="T18"/>
              <a:pathLst>
                <a:path w="32" h="82">
                  <a:moveTo>
                    <a:pt x="31" y="0"/>
                  </a:moveTo>
                  <a:lnTo>
                    <a:pt x="31" y="66"/>
                  </a:lnTo>
                  <a:lnTo>
                    <a:pt x="0" y="81"/>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4" name="Freeform 94"/>
            <p:cNvSpPr>
              <a:spLocks/>
            </p:cNvSpPr>
            <p:nvPr/>
          </p:nvSpPr>
          <p:spPr bwMode="auto">
            <a:xfrm>
              <a:off x="2544" y="3819"/>
              <a:ext cx="95" cy="22"/>
            </a:xfrm>
            <a:custGeom>
              <a:avLst/>
              <a:gdLst>
                <a:gd name="T0" fmla="*/ 30 w 95"/>
                <a:gd name="T1" fmla="*/ 0 h 22"/>
                <a:gd name="T2" fmla="*/ 94 w 95"/>
                <a:gd name="T3" fmla="*/ 7 h 22"/>
                <a:gd name="T4" fmla="*/ 64 w 95"/>
                <a:gd name="T5" fmla="*/ 21 h 22"/>
                <a:gd name="T6" fmla="*/ 0 w 95"/>
                <a:gd name="T7" fmla="*/ 14 h 22"/>
                <a:gd name="T8" fmla="*/ 30 w 95"/>
                <a:gd name="T9" fmla="*/ 0 h 22"/>
                <a:gd name="T10" fmla="*/ 0 60000 65536"/>
                <a:gd name="T11" fmla="*/ 0 60000 65536"/>
                <a:gd name="T12" fmla="*/ 0 60000 65536"/>
                <a:gd name="T13" fmla="*/ 0 60000 65536"/>
                <a:gd name="T14" fmla="*/ 0 60000 65536"/>
                <a:gd name="T15" fmla="*/ 0 w 95"/>
                <a:gd name="T16" fmla="*/ 0 h 22"/>
                <a:gd name="T17" fmla="*/ 95 w 95"/>
                <a:gd name="T18" fmla="*/ 22 h 22"/>
              </a:gdLst>
              <a:ahLst/>
              <a:cxnLst>
                <a:cxn ang="T10">
                  <a:pos x="T0" y="T1"/>
                </a:cxn>
                <a:cxn ang="T11">
                  <a:pos x="T2" y="T3"/>
                </a:cxn>
                <a:cxn ang="T12">
                  <a:pos x="T4" y="T5"/>
                </a:cxn>
                <a:cxn ang="T13">
                  <a:pos x="T6" y="T7"/>
                </a:cxn>
                <a:cxn ang="T14">
                  <a:pos x="T8" y="T9"/>
                </a:cxn>
              </a:cxnLst>
              <a:rect l="T15" t="T16" r="T17" b="T18"/>
              <a:pathLst>
                <a:path w="95" h="22">
                  <a:moveTo>
                    <a:pt x="30" y="0"/>
                  </a:moveTo>
                  <a:lnTo>
                    <a:pt x="94"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5" name="Freeform 95"/>
            <p:cNvSpPr>
              <a:spLocks/>
            </p:cNvSpPr>
            <p:nvPr/>
          </p:nvSpPr>
          <p:spPr bwMode="auto">
            <a:xfrm>
              <a:off x="2544" y="3833"/>
              <a:ext cx="64" cy="74"/>
            </a:xfrm>
            <a:custGeom>
              <a:avLst/>
              <a:gdLst>
                <a:gd name="T0" fmla="*/ 0 w 64"/>
                <a:gd name="T1" fmla="*/ 0 h 74"/>
                <a:gd name="T2" fmla="*/ 63 w 64"/>
                <a:gd name="T3" fmla="*/ 7 h 74"/>
                <a:gd name="T4" fmla="*/ 63 w 64"/>
                <a:gd name="T5" fmla="*/ 73 h 74"/>
                <a:gd name="T6" fmla="*/ 0 w 64"/>
                <a:gd name="T7" fmla="*/ 65 h 74"/>
                <a:gd name="T8" fmla="*/ 0 w 64"/>
                <a:gd name="T9" fmla="*/ 0 h 74"/>
                <a:gd name="T10" fmla="*/ 0 60000 65536"/>
                <a:gd name="T11" fmla="*/ 0 60000 65536"/>
                <a:gd name="T12" fmla="*/ 0 60000 65536"/>
                <a:gd name="T13" fmla="*/ 0 60000 65536"/>
                <a:gd name="T14" fmla="*/ 0 60000 65536"/>
                <a:gd name="T15" fmla="*/ 0 w 64"/>
                <a:gd name="T16" fmla="*/ 0 h 74"/>
                <a:gd name="T17" fmla="*/ 64 w 64"/>
                <a:gd name="T18" fmla="*/ 74 h 74"/>
              </a:gdLst>
              <a:ahLst/>
              <a:cxnLst>
                <a:cxn ang="T10">
                  <a:pos x="T0" y="T1"/>
                </a:cxn>
                <a:cxn ang="T11">
                  <a:pos x="T2" y="T3"/>
                </a:cxn>
                <a:cxn ang="T12">
                  <a:pos x="T4" y="T5"/>
                </a:cxn>
                <a:cxn ang="T13">
                  <a:pos x="T6" y="T7"/>
                </a:cxn>
                <a:cxn ang="T14">
                  <a:pos x="T8" y="T9"/>
                </a:cxn>
              </a:cxnLst>
              <a:rect l="T15" t="T16" r="T17" b="T18"/>
              <a:pathLst>
                <a:path w="64" h="74">
                  <a:moveTo>
                    <a:pt x="0" y="0"/>
                  </a:moveTo>
                  <a:lnTo>
                    <a:pt x="63" y="7"/>
                  </a:lnTo>
                  <a:lnTo>
                    <a:pt x="63"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6" name="Freeform 96"/>
            <p:cNvSpPr>
              <a:spLocks/>
            </p:cNvSpPr>
            <p:nvPr/>
          </p:nvSpPr>
          <p:spPr bwMode="auto">
            <a:xfrm>
              <a:off x="2608" y="3825"/>
              <a:ext cx="34" cy="82"/>
            </a:xfrm>
            <a:custGeom>
              <a:avLst/>
              <a:gdLst>
                <a:gd name="T0" fmla="*/ 33 w 34"/>
                <a:gd name="T1" fmla="*/ 0 h 82"/>
                <a:gd name="T2" fmla="*/ 33 w 34"/>
                <a:gd name="T3" fmla="*/ 66 h 82"/>
                <a:gd name="T4" fmla="*/ 0 w 34"/>
                <a:gd name="T5" fmla="*/ 81 h 82"/>
                <a:gd name="T6" fmla="*/ 0 w 34"/>
                <a:gd name="T7" fmla="*/ 15 h 82"/>
                <a:gd name="T8" fmla="*/ 33 w 34"/>
                <a:gd name="T9" fmla="*/ 0 h 82"/>
                <a:gd name="T10" fmla="*/ 0 60000 65536"/>
                <a:gd name="T11" fmla="*/ 0 60000 65536"/>
                <a:gd name="T12" fmla="*/ 0 60000 65536"/>
                <a:gd name="T13" fmla="*/ 0 60000 65536"/>
                <a:gd name="T14" fmla="*/ 0 60000 65536"/>
                <a:gd name="T15" fmla="*/ 0 w 34"/>
                <a:gd name="T16" fmla="*/ 0 h 82"/>
                <a:gd name="T17" fmla="*/ 34 w 34"/>
                <a:gd name="T18" fmla="*/ 82 h 82"/>
              </a:gdLst>
              <a:ahLst/>
              <a:cxnLst>
                <a:cxn ang="T10">
                  <a:pos x="T0" y="T1"/>
                </a:cxn>
                <a:cxn ang="T11">
                  <a:pos x="T2" y="T3"/>
                </a:cxn>
                <a:cxn ang="T12">
                  <a:pos x="T4" y="T5"/>
                </a:cxn>
                <a:cxn ang="T13">
                  <a:pos x="T6" y="T7"/>
                </a:cxn>
                <a:cxn ang="T14">
                  <a:pos x="T8" y="T9"/>
                </a:cxn>
              </a:cxnLst>
              <a:rect l="T15" t="T16" r="T17" b="T18"/>
              <a:pathLst>
                <a:path w="34" h="82">
                  <a:moveTo>
                    <a:pt x="33" y="0"/>
                  </a:moveTo>
                  <a:lnTo>
                    <a:pt x="33" y="66"/>
                  </a:lnTo>
                  <a:lnTo>
                    <a:pt x="0" y="81"/>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7" name="Freeform 97"/>
            <p:cNvSpPr>
              <a:spLocks/>
            </p:cNvSpPr>
            <p:nvPr/>
          </p:nvSpPr>
          <p:spPr bwMode="auto">
            <a:xfrm>
              <a:off x="2387" y="3951"/>
              <a:ext cx="97" cy="23"/>
            </a:xfrm>
            <a:custGeom>
              <a:avLst/>
              <a:gdLst>
                <a:gd name="T0" fmla="*/ 31 w 97"/>
                <a:gd name="T1" fmla="*/ 0 h 23"/>
                <a:gd name="T2" fmla="*/ 96 w 97"/>
                <a:gd name="T3" fmla="*/ 7 h 23"/>
                <a:gd name="T4" fmla="*/ 65 w 97"/>
                <a:gd name="T5" fmla="*/ 22 h 23"/>
                <a:gd name="T6" fmla="*/ 0 w 97"/>
                <a:gd name="T7" fmla="*/ 15 h 23"/>
                <a:gd name="T8" fmla="*/ 31 w 97"/>
                <a:gd name="T9" fmla="*/ 0 h 23"/>
                <a:gd name="T10" fmla="*/ 0 60000 65536"/>
                <a:gd name="T11" fmla="*/ 0 60000 65536"/>
                <a:gd name="T12" fmla="*/ 0 60000 65536"/>
                <a:gd name="T13" fmla="*/ 0 60000 65536"/>
                <a:gd name="T14" fmla="*/ 0 60000 65536"/>
                <a:gd name="T15" fmla="*/ 0 w 97"/>
                <a:gd name="T16" fmla="*/ 0 h 23"/>
                <a:gd name="T17" fmla="*/ 97 w 97"/>
                <a:gd name="T18" fmla="*/ 23 h 23"/>
              </a:gdLst>
              <a:ahLst/>
              <a:cxnLst>
                <a:cxn ang="T10">
                  <a:pos x="T0" y="T1"/>
                </a:cxn>
                <a:cxn ang="T11">
                  <a:pos x="T2" y="T3"/>
                </a:cxn>
                <a:cxn ang="T12">
                  <a:pos x="T4" y="T5"/>
                </a:cxn>
                <a:cxn ang="T13">
                  <a:pos x="T6" y="T7"/>
                </a:cxn>
                <a:cxn ang="T14">
                  <a:pos x="T8" y="T9"/>
                </a:cxn>
              </a:cxnLst>
              <a:rect l="T15" t="T16" r="T17" b="T18"/>
              <a:pathLst>
                <a:path w="97" h="23">
                  <a:moveTo>
                    <a:pt x="31" y="0"/>
                  </a:moveTo>
                  <a:lnTo>
                    <a:pt x="96" y="7"/>
                  </a:lnTo>
                  <a:lnTo>
                    <a:pt x="65" y="2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8" name="Freeform 98"/>
            <p:cNvSpPr>
              <a:spLocks/>
            </p:cNvSpPr>
            <p:nvPr/>
          </p:nvSpPr>
          <p:spPr bwMode="auto">
            <a:xfrm>
              <a:off x="2388" y="3965"/>
              <a:ext cx="65" cy="75"/>
            </a:xfrm>
            <a:custGeom>
              <a:avLst/>
              <a:gdLst>
                <a:gd name="T0" fmla="*/ 0 w 65"/>
                <a:gd name="T1" fmla="*/ 0 h 75"/>
                <a:gd name="T2" fmla="*/ 64 w 65"/>
                <a:gd name="T3" fmla="*/ 7 h 75"/>
                <a:gd name="T4" fmla="*/ 64 w 65"/>
                <a:gd name="T5" fmla="*/ 74 h 75"/>
                <a:gd name="T6" fmla="*/ 0 w 65"/>
                <a:gd name="T7" fmla="*/ 66 h 75"/>
                <a:gd name="T8" fmla="*/ 0 w 65"/>
                <a:gd name="T9" fmla="*/ 0 h 75"/>
                <a:gd name="T10" fmla="*/ 0 60000 65536"/>
                <a:gd name="T11" fmla="*/ 0 60000 65536"/>
                <a:gd name="T12" fmla="*/ 0 60000 65536"/>
                <a:gd name="T13" fmla="*/ 0 60000 65536"/>
                <a:gd name="T14" fmla="*/ 0 60000 65536"/>
                <a:gd name="T15" fmla="*/ 0 w 65"/>
                <a:gd name="T16" fmla="*/ 0 h 75"/>
                <a:gd name="T17" fmla="*/ 65 w 65"/>
                <a:gd name="T18" fmla="*/ 75 h 75"/>
              </a:gdLst>
              <a:ahLst/>
              <a:cxnLst>
                <a:cxn ang="T10">
                  <a:pos x="T0" y="T1"/>
                </a:cxn>
                <a:cxn ang="T11">
                  <a:pos x="T2" y="T3"/>
                </a:cxn>
                <a:cxn ang="T12">
                  <a:pos x="T4" y="T5"/>
                </a:cxn>
                <a:cxn ang="T13">
                  <a:pos x="T6" y="T7"/>
                </a:cxn>
                <a:cxn ang="T14">
                  <a:pos x="T8" y="T9"/>
                </a:cxn>
              </a:cxnLst>
              <a:rect l="T15" t="T16" r="T17" b="T18"/>
              <a:pathLst>
                <a:path w="65" h="75">
                  <a:moveTo>
                    <a:pt x="0" y="0"/>
                  </a:moveTo>
                  <a:lnTo>
                    <a:pt x="64" y="7"/>
                  </a:lnTo>
                  <a:lnTo>
                    <a:pt x="64"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49" name="Freeform 99"/>
            <p:cNvSpPr>
              <a:spLocks/>
            </p:cNvSpPr>
            <p:nvPr/>
          </p:nvSpPr>
          <p:spPr bwMode="auto">
            <a:xfrm>
              <a:off x="2454" y="3958"/>
              <a:ext cx="32" cy="83"/>
            </a:xfrm>
            <a:custGeom>
              <a:avLst/>
              <a:gdLst>
                <a:gd name="T0" fmla="*/ 31 w 32"/>
                <a:gd name="T1" fmla="*/ 0 h 83"/>
                <a:gd name="T2" fmla="*/ 31 w 32"/>
                <a:gd name="T3" fmla="*/ 66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6"/>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0" name="Freeform 100"/>
            <p:cNvSpPr>
              <a:spLocks/>
            </p:cNvSpPr>
            <p:nvPr/>
          </p:nvSpPr>
          <p:spPr bwMode="auto">
            <a:xfrm>
              <a:off x="2452" y="3959"/>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1" name="Freeform 101"/>
            <p:cNvSpPr>
              <a:spLocks/>
            </p:cNvSpPr>
            <p:nvPr/>
          </p:nvSpPr>
          <p:spPr bwMode="auto">
            <a:xfrm>
              <a:off x="2453" y="3973"/>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2" name="Freeform 102"/>
            <p:cNvSpPr>
              <a:spLocks/>
            </p:cNvSpPr>
            <p:nvPr/>
          </p:nvSpPr>
          <p:spPr bwMode="auto">
            <a:xfrm>
              <a:off x="2515" y="3965"/>
              <a:ext cx="33" cy="83"/>
            </a:xfrm>
            <a:custGeom>
              <a:avLst/>
              <a:gdLst>
                <a:gd name="T0" fmla="*/ 32 w 33"/>
                <a:gd name="T1" fmla="*/ 0 h 83"/>
                <a:gd name="T2" fmla="*/ 32 w 33"/>
                <a:gd name="T3" fmla="*/ 66 h 83"/>
                <a:gd name="T4" fmla="*/ 0 w 33"/>
                <a:gd name="T5" fmla="*/ 82 h 83"/>
                <a:gd name="T6" fmla="*/ 0 w 33"/>
                <a:gd name="T7" fmla="*/ 15 h 83"/>
                <a:gd name="T8" fmla="*/ 32 w 33"/>
                <a:gd name="T9" fmla="*/ 0 h 83"/>
                <a:gd name="T10" fmla="*/ 0 60000 65536"/>
                <a:gd name="T11" fmla="*/ 0 60000 65536"/>
                <a:gd name="T12" fmla="*/ 0 60000 65536"/>
                <a:gd name="T13" fmla="*/ 0 60000 65536"/>
                <a:gd name="T14" fmla="*/ 0 60000 65536"/>
                <a:gd name="T15" fmla="*/ 0 w 33"/>
                <a:gd name="T16" fmla="*/ 0 h 83"/>
                <a:gd name="T17" fmla="*/ 33 w 33"/>
                <a:gd name="T18" fmla="*/ 83 h 83"/>
              </a:gdLst>
              <a:ahLst/>
              <a:cxnLst>
                <a:cxn ang="T10">
                  <a:pos x="T0" y="T1"/>
                </a:cxn>
                <a:cxn ang="T11">
                  <a:pos x="T2" y="T3"/>
                </a:cxn>
                <a:cxn ang="T12">
                  <a:pos x="T4" y="T5"/>
                </a:cxn>
                <a:cxn ang="T13">
                  <a:pos x="T6" y="T7"/>
                </a:cxn>
                <a:cxn ang="T14">
                  <a:pos x="T8" y="T9"/>
                </a:cxn>
              </a:cxnLst>
              <a:rect l="T15" t="T16" r="T17" b="T18"/>
              <a:pathLst>
                <a:path w="33" h="83">
                  <a:moveTo>
                    <a:pt x="32" y="0"/>
                  </a:moveTo>
                  <a:lnTo>
                    <a:pt x="32" y="66"/>
                  </a:lnTo>
                  <a:lnTo>
                    <a:pt x="0" y="82"/>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3" name="Freeform 103"/>
            <p:cNvSpPr>
              <a:spLocks/>
            </p:cNvSpPr>
            <p:nvPr/>
          </p:nvSpPr>
          <p:spPr bwMode="auto">
            <a:xfrm>
              <a:off x="2514" y="3966"/>
              <a:ext cx="93" cy="23"/>
            </a:xfrm>
            <a:custGeom>
              <a:avLst/>
              <a:gdLst>
                <a:gd name="T0" fmla="*/ 29 w 93"/>
                <a:gd name="T1" fmla="*/ 0 h 23"/>
                <a:gd name="T2" fmla="*/ 92 w 93"/>
                <a:gd name="T3" fmla="*/ 7 h 23"/>
                <a:gd name="T4" fmla="*/ 62 w 93"/>
                <a:gd name="T5" fmla="*/ 22 h 23"/>
                <a:gd name="T6" fmla="*/ 0 w 93"/>
                <a:gd name="T7" fmla="*/ 15 h 23"/>
                <a:gd name="T8" fmla="*/ 29 w 93"/>
                <a:gd name="T9" fmla="*/ 0 h 23"/>
                <a:gd name="T10" fmla="*/ 0 60000 65536"/>
                <a:gd name="T11" fmla="*/ 0 60000 65536"/>
                <a:gd name="T12" fmla="*/ 0 60000 65536"/>
                <a:gd name="T13" fmla="*/ 0 60000 65536"/>
                <a:gd name="T14" fmla="*/ 0 60000 65536"/>
                <a:gd name="T15" fmla="*/ 0 w 93"/>
                <a:gd name="T16" fmla="*/ 0 h 23"/>
                <a:gd name="T17" fmla="*/ 93 w 93"/>
                <a:gd name="T18" fmla="*/ 23 h 23"/>
              </a:gdLst>
              <a:ahLst/>
              <a:cxnLst>
                <a:cxn ang="T10">
                  <a:pos x="T0" y="T1"/>
                </a:cxn>
                <a:cxn ang="T11">
                  <a:pos x="T2" y="T3"/>
                </a:cxn>
                <a:cxn ang="T12">
                  <a:pos x="T4" y="T5"/>
                </a:cxn>
                <a:cxn ang="T13">
                  <a:pos x="T6" y="T7"/>
                </a:cxn>
                <a:cxn ang="T14">
                  <a:pos x="T8" y="T9"/>
                </a:cxn>
              </a:cxnLst>
              <a:rect l="T15" t="T16" r="T17" b="T18"/>
              <a:pathLst>
                <a:path w="93" h="23">
                  <a:moveTo>
                    <a:pt x="29" y="0"/>
                  </a:moveTo>
                  <a:lnTo>
                    <a:pt x="92" y="7"/>
                  </a:lnTo>
                  <a:lnTo>
                    <a:pt x="62" y="22"/>
                  </a:lnTo>
                  <a:lnTo>
                    <a:pt x="0" y="15"/>
                  </a:lnTo>
                  <a:lnTo>
                    <a:pt x="29"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4" name="Freeform 104"/>
            <p:cNvSpPr>
              <a:spLocks/>
            </p:cNvSpPr>
            <p:nvPr/>
          </p:nvSpPr>
          <p:spPr bwMode="auto">
            <a:xfrm>
              <a:off x="2514" y="3980"/>
              <a:ext cx="63" cy="77"/>
            </a:xfrm>
            <a:custGeom>
              <a:avLst/>
              <a:gdLst>
                <a:gd name="T0" fmla="*/ 0 w 63"/>
                <a:gd name="T1" fmla="*/ 0 h 77"/>
                <a:gd name="T2" fmla="*/ 62 w 63"/>
                <a:gd name="T3" fmla="*/ 7 h 77"/>
                <a:gd name="T4" fmla="*/ 62 w 63"/>
                <a:gd name="T5" fmla="*/ 76 h 77"/>
                <a:gd name="T6" fmla="*/ 0 w 63"/>
                <a:gd name="T7" fmla="*/ 68 h 77"/>
                <a:gd name="T8" fmla="*/ 0 w 63"/>
                <a:gd name="T9" fmla="*/ 0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0"/>
                  </a:moveTo>
                  <a:lnTo>
                    <a:pt x="62" y="7"/>
                  </a:lnTo>
                  <a:lnTo>
                    <a:pt x="62" y="76"/>
                  </a:lnTo>
                  <a:lnTo>
                    <a:pt x="0" y="68"/>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5" name="Freeform 105"/>
            <p:cNvSpPr>
              <a:spLocks/>
            </p:cNvSpPr>
            <p:nvPr/>
          </p:nvSpPr>
          <p:spPr bwMode="auto">
            <a:xfrm>
              <a:off x="2576" y="3973"/>
              <a:ext cx="32" cy="84"/>
            </a:xfrm>
            <a:custGeom>
              <a:avLst/>
              <a:gdLst>
                <a:gd name="T0" fmla="*/ 31 w 32"/>
                <a:gd name="T1" fmla="*/ 0 h 84"/>
                <a:gd name="T2" fmla="*/ 31 w 32"/>
                <a:gd name="T3" fmla="*/ 68 h 84"/>
                <a:gd name="T4" fmla="*/ 0 w 32"/>
                <a:gd name="T5" fmla="*/ 83 h 84"/>
                <a:gd name="T6" fmla="*/ 0 w 32"/>
                <a:gd name="T7" fmla="*/ 15 h 84"/>
                <a:gd name="T8" fmla="*/ 31 w 32"/>
                <a:gd name="T9" fmla="*/ 0 h 84"/>
                <a:gd name="T10" fmla="*/ 0 60000 65536"/>
                <a:gd name="T11" fmla="*/ 0 60000 65536"/>
                <a:gd name="T12" fmla="*/ 0 60000 65536"/>
                <a:gd name="T13" fmla="*/ 0 60000 65536"/>
                <a:gd name="T14" fmla="*/ 0 60000 65536"/>
                <a:gd name="T15" fmla="*/ 0 w 32"/>
                <a:gd name="T16" fmla="*/ 0 h 84"/>
                <a:gd name="T17" fmla="*/ 32 w 32"/>
                <a:gd name="T18" fmla="*/ 84 h 84"/>
              </a:gdLst>
              <a:ahLst/>
              <a:cxnLst>
                <a:cxn ang="T10">
                  <a:pos x="T0" y="T1"/>
                </a:cxn>
                <a:cxn ang="T11">
                  <a:pos x="T2" y="T3"/>
                </a:cxn>
                <a:cxn ang="T12">
                  <a:pos x="T4" y="T5"/>
                </a:cxn>
                <a:cxn ang="T13">
                  <a:pos x="T6" y="T7"/>
                </a:cxn>
                <a:cxn ang="T14">
                  <a:pos x="T8" y="T9"/>
                </a:cxn>
              </a:cxnLst>
              <a:rect l="T15" t="T16" r="T17" b="T18"/>
              <a:pathLst>
                <a:path w="32" h="84">
                  <a:moveTo>
                    <a:pt x="31" y="0"/>
                  </a:moveTo>
                  <a:lnTo>
                    <a:pt x="31" y="68"/>
                  </a:lnTo>
                  <a:lnTo>
                    <a:pt x="0" y="83"/>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6" name="Freeform 106"/>
            <p:cNvSpPr>
              <a:spLocks/>
            </p:cNvSpPr>
            <p:nvPr/>
          </p:nvSpPr>
          <p:spPr bwMode="auto">
            <a:xfrm>
              <a:off x="2390" y="3883"/>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7" name="Freeform 107"/>
            <p:cNvSpPr>
              <a:spLocks/>
            </p:cNvSpPr>
            <p:nvPr/>
          </p:nvSpPr>
          <p:spPr bwMode="auto">
            <a:xfrm>
              <a:off x="2390" y="3897"/>
              <a:ext cx="64" cy="76"/>
            </a:xfrm>
            <a:custGeom>
              <a:avLst/>
              <a:gdLst>
                <a:gd name="T0" fmla="*/ 0 w 64"/>
                <a:gd name="T1" fmla="*/ 0 h 76"/>
                <a:gd name="T2" fmla="*/ 63 w 64"/>
                <a:gd name="T3" fmla="*/ 7 h 76"/>
                <a:gd name="T4" fmla="*/ 63 w 64"/>
                <a:gd name="T5" fmla="*/ 75 h 76"/>
                <a:gd name="T6" fmla="*/ 0 w 64"/>
                <a:gd name="T7" fmla="*/ 67 h 76"/>
                <a:gd name="T8" fmla="*/ 0 w 64"/>
                <a:gd name="T9" fmla="*/ 0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0"/>
                  </a:moveTo>
                  <a:lnTo>
                    <a:pt x="63" y="7"/>
                  </a:lnTo>
                  <a:lnTo>
                    <a:pt x="63"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8" name="Freeform 108"/>
            <p:cNvSpPr>
              <a:spLocks/>
            </p:cNvSpPr>
            <p:nvPr/>
          </p:nvSpPr>
          <p:spPr bwMode="auto">
            <a:xfrm>
              <a:off x="2454" y="3891"/>
              <a:ext cx="32" cy="82"/>
            </a:xfrm>
            <a:custGeom>
              <a:avLst/>
              <a:gdLst>
                <a:gd name="T0" fmla="*/ 31 w 32"/>
                <a:gd name="T1" fmla="*/ 0 h 82"/>
                <a:gd name="T2" fmla="*/ 31 w 32"/>
                <a:gd name="T3" fmla="*/ 66 h 82"/>
                <a:gd name="T4" fmla="*/ 0 w 32"/>
                <a:gd name="T5" fmla="*/ 81 h 82"/>
                <a:gd name="T6" fmla="*/ 0 w 32"/>
                <a:gd name="T7" fmla="*/ 15 h 82"/>
                <a:gd name="T8" fmla="*/ 31 w 32"/>
                <a:gd name="T9" fmla="*/ 0 h 82"/>
                <a:gd name="T10" fmla="*/ 0 60000 65536"/>
                <a:gd name="T11" fmla="*/ 0 60000 65536"/>
                <a:gd name="T12" fmla="*/ 0 60000 65536"/>
                <a:gd name="T13" fmla="*/ 0 60000 65536"/>
                <a:gd name="T14" fmla="*/ 0 60000 65536"/>
                <a:gd name="T15" fmla="*/ 0 w 32"/>
                <a:gd name="T16" fmla="*/ 0 h 82"/>
                <a:gd name="T17" fmla="*/ 32 w 32"/>
                <a:gd name="T18" fmla="*/ 82 h 82"/>
              </a:gdLst>
              <a:ahLst/>
              <a:cxnLst>
                <a:cxn ang="T10">
                  <a:pos x="T0" y="T1"/>
                </a:cxn>
                <a:cxn ang="T11">
                  <a:pos x="T2" y="T3"/>
                </a:cxn>
                <a:cxn ang="T12">
                  <a:pos x="T4" y="T5"/>
                </a:cxn>
                <a:cxn ang="T13">
                  <a:pos x="T6" y="T7"/>
                </a:cxn>
                <a:cxn ang="T14">
                  <a:pos x="T8" y="T9"/>
                </a:cxn>
              </a:cxnLst>
              <a:rect l="T15" t="T16" r="T17" b="T18"/>
              <a:pathLst>
                <a:path w="32" h="82">
                  <a:moveTo>
                    <a:pt x="31" y="0"/>
                  </a:moveTo>
                  <a:lnTo>
                    <a:pt x="31" y="66"/>
                  </a:lnTo>
                  <a:lnTo>
                    <a:pt x="0" y="81"/>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59" name="Freeform 109"/>
            <p:cNvSpPr>
              <a:spLocks/>
            </p:cNvSpPr>
            <p:nvPr/>
          </p:nvSpPr>
          <p:spPr bwMode="auto">
            <a:xfrm>
              <a:off x="2452" y="3893"/>
              <a:ext cx="93" cy="21"/>
            </a:xfrm>
            <a:custGeom>
              <a:avLst/>
              <a:gdLst>
                <a:gd name="T0" fmla="*/ 29 w 93"/>
                <a:gd name="T1" fmla="*/ 0 h 21"/>
                <a:gd name="T2" fmla="*/ 92 w 93"/>
                <a:gd name="T3" fmla="*/ 7 h 21"/>
                <a:gd name="T4" fmla="*/ 62 w 93"/>
                <a:gd name="T5" fmla="*/ 20 h 21"/>
                <a:gd name="T6" fmla="*/ 0 w 93"/>
                <a:gd name="T7" fmla="*/ 13 h 21"/>
                <a:gd name="T8" fmla="*/ 29 w 93"/>
                <a:gd name="T9" fmla="*/ 0 h 21"/>
                <a:gd name="T10" fmla="*/ 0 60000 65536"/>
                <a:gd name="T11" fmla="*/ 0 60000 65536"/>
                <a:gd name="T12" fmla="*/ 0 60000 65536"/>
                <a:gd name="T13" fmla="*/ 0 60000 65536"/>
                <a:gd name="T14" fmla="*/ 0 60000 65536"/>
                <a:gd name="T15" fmla="*/ 0 w 93"/>
                <a:gd name="T16" fmla="*/ 0 h 21"/>
                <a:gd name="T17" fmla="*/ 93 w 93"/>
                <a:gd name="T18" fmla="*/ 21 h 21"/>
              </a:gdLst>
              <a:ahLst/>
              <a:cxnLst>
                <a:cxn ang="T10">
                  <a:pos x="T0" y="T1"/>
                </a:cxn>
                <a:cxn ang="T11">
                  <a:pos x="T2" y="T3"/>
                </a:cxn>
                <a:cxn ang="T12">
                  <a:pos x="T4" y="T5"/>
                </a:cxn>
                <a:cxn ang="T13">
                  <a:pos x="T6" y="T7"/>
                </a:cxn>
                <a:cxn ang="T14">
                  <a:pos x="T8" y="T9"/>
                </a:cxn>
              </a:cxnLst>
              <a:rect l="T15" t="T16" r="T17" b="T18"/>
              <a:pathLst>
                <a:path w="93" h="21">
                  <a:moveTo>
                    <a:pt x="29" y="0"/>
                  </a:moveTo>
                  <a:lnTo>
                    <a:pt x="92" y="7"/>
                  </a:lnTo>
                  <a:lnTo>
                    <a:pt x="62" y="20"/>
                  </a:lnTo>
                  <a:lnTo>
                    <a:pt x="0" y="13"/>
                  </a:lnTo>
                  <a:lnTo>
                    <a:pt x="29"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0" name="Freeform 110"/>
            <p:cNvSpPr>
              <a:spLocks/>
            </p:cNvSpPr>
            <p:nvPr/>
          </p:nvSpPr>
          <p:spPr bwMode="auto">
            <a:xfrm>
              <a:off x="2453" y="3907"/>
              <a:ext cx="63" cy="74"/>
            </a:xfrm>
            <a:custGeom>
              <a:avLst/>
              <a:gdLst>
                <a:gd name="T0" fmla="*/ 0 w 63"/>
                <a:gd name="T1" fmla="*/ 0 h 74"/>
                <a:gd name="T2" fmla="*/ 62 w 63"/>
                <a:gd name="T3" fmla="*/ 7 h 74"/>
                <a:gd name="T4" fmla="*/ 62 w 63"/>
                <a:gd name="T5" fmla="*/ 73 h 74"/>
                <a:gd name="T6" fmla="*/ 0 w 63"/>
                <a:gd name="T7" fmla="*/ 65 h 74"/>
                <a:gd name="T8" fmla="*/ 0 w 63"/>
                <a:gd name="T9" fmla="*/ 0 h 74"/>
                <a:gd name="T10" fmla="*/ 0 60000 65536"/>
                <a:gd name="T11" fmla="*/ 0 60000 65536"/>
                <a:gd name="T12" fmla="*/ 0 60000 65536"/>
                <a:gd name="T13" fmla="*/ 0 60000 65536"/>
                <a:gd name="T14" fmla="*/ 0 60000 65536"/>
                <a:gd name="T15" fmla="*/ 0 w 63"/>
                <a:gd name="T16" fmla="*/ 0 h 74"/>
                <a:gd name="T17" fmla="*/ 63 w 63"/>
                <a:gd name="T18" fmla="*/ 74 h 74"/>
              </a:gdLst>
              <a:ahLst/>
              <a:cxnLst>
                <a:cxn ang="T10">
                  <a:pos x="T0" y="T1"/>
                </a:cxn>
                <a:cxn ang="T11">
                  <a:pos x="T2" y="T3"/>
                </a:cxn>
                <a:cxn ang="T12">
                  <a:pos x="T4" y="T5"/>
                </a:cxn>
                <a:cxn ang="T13">
                  <a:pos x="T6" y="T7"/>
                </a:cxn>
                <a:cxn ang="T14">
                  <a:pos x="T8" y="T9"/>
                </a:cxn>
              </a:cxnLst>
              <a:rect l="T15" t="T16" r="T17" b="T18"/>
              <a:pathLst>
                <a:path w="63" h="74">
                  <a:moveTo>
                    <a:pt x="0" y="0"/>
                  </a:moveTo>
                  <a:lnTo>
                    <a:pt x="62" y="7"/>
                  </a:lnTo>
                  <a:lnTo>
                    <a:pt x="62"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1" name="Freeform 111"/>
            <p:cNvSpPr>
              <a:spLocks/>
            </p:cNvSpPr>
            <p:nvPr/>
          </p:nvSpPr>
          <p:spPr bwMode="auto">
            <a:xfrm>
              <a:off x="2515" y="3898"/>
              <a:ext cx="33" cy="82"/>
            </a:xfrm>
            <a:custGeom>
              <a:avLst/>
              <a:gdLst>
                <a:gd name="T0" fmla="*/ 32 w 33"/>
                <a:gd name="T1" fmla="*/ 0 h 82"/>
                <a:gd name="T2" fmla="*/ 32 w 33"/>
                <a:gd name="T3" fmla="*/ 66 h 82"/>
                <a:gd name="T4" fmla="*/ 0 w 33"/>
                <a:gd name="T5" fmla="*/ 81 h 82"/>
                <a:gd name="T6" fmla="*/ 0 w 33"/>
                <a:gd name="T7" fmla="*/ 15 h 82"/>
                <a:gd name="T8" fmla="*/ 32 w 33"/>
                <a:gd name="T9" fmla="*/ 0 h 82"/>
                <a:gd name="T10" fmla="*/ 0 60000 65536"/>
                <a:gd name="T11" fmla="*/ 0 60000 65536"/>
                <a:gd name="T12" fmla="*/ 0 60000 65536"/>
                <a:gd name="T13" fmla="*/ 0 60000 65536"/>
                <a:gd name="T14" fmla="*/ 0 60000 65536"/>
                <a:gd name="T15" fmla="*/ 0 w 33"/>
                <a:gd name="T16" fmla="*/ 0 h 82"/>
                <a:gd name="T17" fmla="*/ 33 w 33"/>
                <a:gd name="T18" fmla="*/ 82 h 82"/>
              </a:gdLst>
              <a:ahLst/>
              <a:cxnLst>
                <a:cxn ang="T10">
                  <a:pos x="T0" y="T1"/>
                </a:cxn>
                <a:cxn ang="T11">
                  <a:pos x="T2" y="T3"/>
                </a:cxn>
                <a:cxn ang="T12">
                  <a:pos x="T4" y="T5"/>
                </a:cxn>
                <a:cxn ang="T13">
                  <a:pos x="T6" y="T7"/>
                </a:cxn>
                <a:cxn ang="T14">
                  <a:pos x="T8" y="T9"/>
                </a:cxn>
              </a:cxnLst>
              <a:rect l="T15" t="T16" r="T17" b="T18"/>
              <a:pathLst>
                <a:path w="33" h="82">
                  <a:moveTo>
                    <a:pt x="32" y="0"/>
                  </a:moveTo>
                  <a:lnTo>
                    <a:pt x="32" y="66"/>
                  </a:lnTo>
                  <a:lnTo>
                    <a:pt x="0" y="81"/>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2" name="Freeform 112"/>
            <p:cNvSpPr>
              <a:spLocks/>
            </p:cNvSpPr>
            <p:nvPr/>
          </p:nvSpPr>
          <p:spPr bwMode="auto">
            <a:xfrm>
              <a:off x="2511" y="3899"/>
              <a:ext cx="96" cy="23"/>
            </a:xfrm>
            <a:custGeom>
              <a:avLst/>
              <a:gdLst>
                <a:gd name="T0" fmla="*/ 30 w 96"/>
                <a:gd name="T1" fmla="*/ 0 h 23"/>
                <a:gd name="T2" fmla="*/ 95 w 96"/>
                <a:gd name="T3" fmla="*/ 7 h 23"/>
                <a:gd name="T4" fmla="*/ 64 w 96"/>
                <a:gd name="T5" fmla="*/ 22 h 23"/>
                <a:gd name="T6" fmla="*/ 0 w 96"/>
                <a:gd name="T7" fmla="*/ 15 h 23"/>
                <a:gd name="T8" fmla="*/ 30 w 96"/>
                <a:gd name="T9" fmla="*/ 0 h 23"/>
                <a:gd name="T10" fmla="*/ 0 60000 65536"/>
                <a:gd name="T11" fmla="*/ 0 60000 65536"/>
                <a:gd name="T12" fmla="*/ 0 60000 65536"/>
                <a:gd name="T13" fmla="*/ 0 60000 65536"/>
                <a:gd name="T14" fmla="*/ 0 60000 65536"/>
                <a:gd name="T15" fmla="*/ 0 w 96"/>
                <a:gd name="T16" fmla="*/ 0 h 23"/>
                <a:gd name="T17" fmla="*/ 96 w 96"/>
                <a:gd name="T18" fmla="*/ 23 h 23"/>
              </a:gdLst>
              <a:ahLst/>
              <a:cxnLst>
                <a:cxn ang="T10">
                  <a:pos x="T0" y="T1"/>
                </a:cxn>
                <a:cxn ang="T11">
                  <a:pos x="T2" y="T3"/>
                </a:cxn>
                <a:cxn ang="T12">
                  <a:pos x="T4" y="T5"/>
                </a:cxn>
                <a:cxn ang="T13">
                  <a:pos x="T6" y="T7"/>
                </a:cxn>
                <a:cxn ang="T14">
                  <a:pos x="T8" y="T9"/>
                </a:cxn>
              </a:cxnLst>
              <a:rect l="T15" t="T16" r="T17" b="T18"/>
              <a:pathLst>
                <a:path w="96" h="23">
                  <a:moveTo>
                    <a:pt x="30" y="0"/>
                  </a:moveTo>
                  <a:lnTo>
                    <a:pt x="95" y="7"/>
                  </a:lnTo>
                  <a:lnTo>
                    <a:pt x="64" y="22"/>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3" name="Freeform 113"/>
            <p:cNvSpPr>
              <a:spLocks/>
            </p:cNvSpPr>
            <p:nvPr/>
          </p:nvSpPr>
          <p:spPr bwMode="auto">
            <a:xfrm>
              <a:off x="2513" y="3914"/>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4" name="Freeform 114"/>
            <p:cNvSpPr>
              <a:spLocks/>
            </p:cNvSpPr>
            <p:nvPr/>
          </p:nvSpPr>
          <p:spPr bwMode="auto">
            <a:xfrm>
              <a:off x="2576" y="3906"/>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5" name="Freeform 115"/>
            <p:cNvSpPr>
              <a:spLocks/>
            </p:cNvSpPr>
            <p:nvPr/>
          </p:nvSpPr>
          <p:spPr bwMode="auto">
            <a:xfrm>
              <a:off x="2390" y="3819"/>
              <a:ext cx="96" cy="21"/>
            </a:xfrm>
            <a:custGeom>
              <a:avLst/>
              <a:gdLst>
                <a:gd name="T0" fmla="*/ 30 w 96"/>
                <a:gd name="T1" fmla="*/ 0 h 21"/>
                <a:gd name="T2" fmla="*/ 95 w 96"/>
                <a:gd name="T3" fmla="*/ 7 h 21"/>
                <a:gd name="T4" fmla="*/ 64 w 96"/>
                <a:gd name="T5" fmla="*/ 20 h 21"/>
                <a:gd name="T6" fmla="*/ 0 w 96"/>
                <a:gd name="T7" fmla="*/ 13 h 21"/>
                <a:gd name="T8" fmla="*/ 30 w 96"/>
                <a:gd name="T9" fmla="*/ 0 h 21"/>
                <a:gd name="T10" fmla="*/ 0 60000 65536"/>
                <a:gd name="T11" fmla="*/ 0 60000 65536"/>
                <a:gd name="T12" fmla="*/ 0 60000 65536"/>
                <a:gd name="T13" fmla="*/ 0 60000 65536"/>
                <a:gd name="T14" fmla="*/ 0 60000 65536"/>
                <a:gd name="T15" fmla="*/ 0 w 96"/>
                <a:gd name="T16" fmla="*/ 0 h 21"/>
                <a:gd name="T17" fmla="*/ 96 w 96"/>
                <a:gd name="T18" fmla="*/ 21 h 21"/>
              </a:gdLst>
              <a:ahLst/>
              <a:cxnLst>
                <a:cxn ang="T10">
                  <a:pos x="T0" y="T1"/>
                </a:cxn>
                <a:cxn ang="T11">
                  <a:pos x="T2" y="T3"/>
                </a:cxn>
                <a:cxn ang="T12">
                  <a:pos x="T4" y="T5"/>
                </a:cxn>
                <a:cxn ang="T13">
                  <a:pos x="T6" y="T7"/>
                </a:cxn>
                <a:cxn ang="T14">
                  <a:pos x="T8" y="T9"/>
                </a:cxn>
              </a:cxnLst>
              <a:rect l="T15" t="T16" r="T17" b="T18"/>
              <a:pathLst>
                <a:path w="96" h="21">
                  <a:moveTo>
                    <a:pt x="30" y="0"/>
                  </a:moveTo>
                  <a:lnTo>
                    <a:pt x="95" y="7"/>
                  </a:lnTo>
                  <a:lnTo>
                    <a:pt x="64" y="20"/>
                  </a:lnTo>
                  <a:lnTo>
                    <a:pt x="0" y="13"/>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6" name="Freeform 116"/>
            <p:cNvSpPr>
              <a:spLocks/>
            </p:cNvSpPr>
            <p:nvPr/>
          </p:nvSpPr>
          <p:spPr bwMode="auto">
            <a:xfrm>
              <a:off x="2390" y="3833"/>
              <a:ext cx="64" cy="74"/>
            </a:xfrm>
            <a:custGeom>
              <a:avLst/>
              <a:gdLst>
                <a:gd name="T0" fmla="*/ 0 w 64"/>
                <a:gd name="T1" fmla="*/ 0 h 74"/>
                <a:gd name="T2" fmla="*/ 63 w 64"/>
                <a:gd name="T3" fmla="*/ 7 h 74"/>
                <a:gd name="T4" fmla="*/ 63 w 64"/>
                <a:gd name="T5" fmla="*/ 73 h 74"/>
                <a:gd name="T6" fmla="*/ 0 w 64"/>
                <a:gd name="T7" fmla="*/ 65 h 74"/>
                <a:gd name="T8" fmla="*/ 0 w 64"/>
                <a:gd name="T9" fmla="*/ 0 h 74"/>
                <a:gd name="T10" fmla="*/ 0 60000 65536"/>
                <a:gd name="T11" fmla="*/ 0 60000 65536"/>
                <a:gd name="T12" fmla="*/ 0 60000 65536"/>
                <a:gd name="T13" fmla="*/ 0 60000 65536"/>
                <a:gd name="T14" fmla="*/ 0 60000 65536"/>
                <a:gd name="T15" fmla="*/ 0 w 64"/>
                <a:gd name="T16" fmla="*/ 0 h 74"/>
                <a:gd name="T17" fmla="*/ 64 w 64"/>
                <a:gd name="T18" fmla="*/ 74 h 74"/>
              </a:gdLst>
              <a:ahLst/>
              <a:cxnLst>
                <a:cxn ang="T10">
                  <a:pos x="T0" y="T1"/>
                </a:cxn>
                <a:cxn ang="T11">
                  <a:pos x="T2" y="T3"/>
                </a:cxn>
                <a:cxn ang="T12">
                  <a:pos x="T4" y="T5"/>
                </a:cxn>
                <a:cxn ang="T13">
                  <a:pos x="T6" y="T7"/>
                </a:cxn>
                <a:cxn ang="T14">
                  <a:pos x="T8" y="T9"/>
                </a:cxn>
              </a:cxnLst>
              <a:rect l="T15" t="T16" r="T17" b="T18"/>
              <a:pathLst>
                <a:path w="64" h="74">
                  <a:moveTo>
                    <a:pt x="0" y="0"/>
                  </a:moveTo>
                  <a:lnTo>
                    <a:pt x="63" y="7"/>
                  </a:lnTo>
                  <a:lnTo>
                    <a:pt x="63"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7" name="Freeform 117"/>
            <p:cNvSpPr>
              <a:spLocks/>
            </p:cNvSpPr>
            <p:nvPr/>
          </p:nvSpPr>
          <p:spPr bwMode="auto">
            <a:xfrm>
              <a:off x="2453" y="3823"/>
              <a:ext cx="32" cy="84"/>
            </a:xfrm>
            <a:custGeom>
              <a:avLst/>
              <a:gdLst>
                <a:gd name="T0" fmla="*/ 31 w 32"/>
                <a:gd name="T1" fmla="*/ 0 h 84"/>
                <a:gd name="T2" fmla="*/ 31 w 32"/>
                <a:gd name="T3" fmla="*/ 67 h 84"/>
                <a:gd name="T4" fmla="*/ 0 w 32"/>
                <a:gd name="T5" fmla="*/ 83 h 84"/>
                <a:gd name="T6" fmla="*/ 0 w 32"/>
                <a:gd name="T7" fmla="*/ 15 h 84"/>
                <a:gd name="T8" fmla="*/ 31 w 32"/>
                <a:gd name="T9" fmla="*/ 0 h 84"/>
                <a:gd name="T10" fmla="*/ 0 60000 65536"/>
                <a:gd name="T11" fmla="*/ 0 60000 65536"/>
                <a:gd name="T12" fmla="*/ 0 60000 65536"/>
                <a:gd name="T13" fmla="*/ 0 60000 65536"/>
                <a:gd name="T14" fmla="*/ 0 60000 65536"/>
                <a:gd name="T15" fmla="*/ 0 w 32"/>
                <a:gd name="T16" fmla="*/ 0 h 84"/>
                <a:gd name="T17" fmla="*/ 32 w 32"/>
                <a:gd name="T18" fmla="*/ 84 h 84"/>
              </a:gdLst>
              <a:ahLst/>
              <a:cxnLst>
                <a:cxn ang="T10">
                  <a:pos x="T0" y="T1"/>
                </a:cxn>
                <a:cxn ang="T11">
                  <a:pos x="T2" y="T3"/>
                </a:cxn>
                <a:cxn ang="T12">
                  <a:pos x="T4" y="T5"/>
                </a:cxn>
                <a:cxn ang="T13">
                  <a:pos x="T6" y="T7"/>
                </a:cxn>
                <a:cxn ang="T14">
                  <a:pos x="T8" y="T9"/>
                </a:cxn>
              </a:cxnLst>
              <a:rect l="T15" t="T16" r="T17" b="T18"/>
              <a:pathLst>
                <a:path w="32" h="84">
                  <a:moveTo>
                    <a:pt x="31" y="0"/>
                  </a:moveTo>
                  <a:lnTo>
                    <a:pt x="31" y="67"/>
                  </a:lnTo>
                  <a:lnTo>
                    <a:pt x="0" y="83"/>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8" name="Freeform 118"/>
            <p:cNvSpPr>
              <a:spLocks/>
            </p:cNvSpPr>
            <p:nvPr/>
          </p:nvSpPr>
          <p:spPr bwMode="auto">
            <a:xfrm>
              <a:off x="2452" y="3826"/>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69" name="Freeform 119"/>
            <p:cNvSpPr>
              <a:spLocks/>
            </p:cNvSpPr>
            <p:nvPr/>
          </p:nvSpPr>
          <p:spPr bwMode="auto">
            <a:xfrm>
              <a:off x="2452" y="3840"/>
              <a:ext cx="63" cy="76"/>
            </a:xfrm>
            <a:custGeom>
              <a:avLst/>
              <a:gdLst>
                <a:gd name="T0" fmla="*/ 0 w 63"/>
                <a:gd name="T1" fmla="*/ 0 h 76"/>
                <a:gd name="T2" fmla="*/ 62 w 63"/>
                <a:gd name="T3" fmla="*/ 7 h 76"/>
                <a:gd name="T4" fmla="*/ 62 w 63"/>
                <a:gd name="T5" fmla="*/ 75 h 76"/>
                <a:gd name="T6" fmla="*/ 0 w 63"/>
                <a:gd name="T7" fmla="*/ 67 h 76"/>
                <a:gd name="T8" fmla="*/ 0 w 63"/>
                <a:gd name="T9" fmla="*/ 0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0"/>
                  </a:moveTo>
                  <a:lnTo>
                    <a:pt x="62" y="7"/>
                  </a:lnTo>
                  <a:lnTo>
                    <a:pt x="62"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70" name="Freeform 120"/>
            <p:cNvSpPr>
              <a:spLocks/>
            </p:cNvSpPr>
            <p:nvPr/>
          </p:nvSpPr>
          <p:spPr bwMode="auto">
            <a:xfrm>
              <a:off x="2515" y="3833"/>
              <a:ext cx="33" cy="84"/>
            </a:xfrm>
            <a:custGeom>
              <a:avLst/>
              <a:gdLst>
                <a:gd name="T0" fmla="*/ 32 w 33"/>
                <a:gd name="T1" fmla="*/ 0 h 84"/>
                <a:gd name="T2" fmla="*/ 32 w 33"/>
                <a:gd name="T3" fmla="*/ 67 h 84"/>
                <a:gd name="T4" fmla="*/ 0 w 33"/>
                <a:gd name="T5" fmla="*/ 83 h 84"/>
                <a:gd name="T6" fmla="*/ 0 w 33"/>
                <a:gd name="T7" fmla="*/ 15 h 84"/>
                <a:gd name="T8" fmla="*/ 32 w 33"/>
                <a:gd name="T9" fmla="*/ 0 h 84"/>
                <a:gd name="T10" fmla="*/ 0 60000 65536"/>
                <a:gd name="T11" fmla="*/ 0 60000 65536"/>
                <a:gd name="T12" fmla="*/ 0 60000 65536"/>
                <a:gd name="T13" fmla="*/ 0 60000 65536"/>
                <a:gd name="T14" fmla="*/ 0 60000 65536"/>
                <a:gd name="T15" fmla="*/ 0 w 33"/>
                <a:gd name="T16" fmla="*/ 0 h 84"/>
                <a:gd name="T17" fmla="*/ 33 w 33"/>
                <a:gd name="T18" fmla="*/ 84 h 84"/>
              </a:gdLst>
              <a:ahLst/>
              <a:cxnLst>
                <a:cxn ang="T10">
                  <a:pos x="T0" y="T1"/>
                </a:cxn>
                <a:cxn ang="T11">
                  <a:pos x="T2" y="T3"/>
                </a:cxn>
                <a:cxn ang="T12">
                  <a:pos x="T4" y="T5"/>
                </a:cxn>
                <a:cxn ang="T13">
                  <a:pos x="T6" y="T7"/>
                </a:cxn>
                <a:cxn ang="T14">
                  <a:pos x="T8" y="T9"/>
                </a:cxn>
              </a:cxnLst>
              <a:rect l="T15" t="T16" r="T17" b="T18"/>
              <a:pathLst>
                <a:path w="33" h="84">
                  <a:moveTo>
                    <a:pt x="32" y="0"/>
                  </a:moveTo>
                  <a:lnTo>
                    <a:pt x="32" y="67"/>
                  </a:lnTo>
                  <a:lnTo>
                    <a:pt x="0" y="83"/>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71" name="Freeform 121"/>
            <p:cNvSpPr>
              <a:spLocks/>
            </p:cNvSpPr>
            <p:nvPr/>
          </p:nvSpPr>
          <p:spPr bwMode="auto">
            <a:xfrm>
              <a:off x="2514" y="3834"/>
              <a:ext cx="94" cy="22"/>
            </a:xfrm>
            <a:custGeom>
              <a:avLst/>
              <a:gdLst>
                <a:gd name="T0" fmla="*/ 29 w 94"/>
                <a:gd name="T1" fmla="*/ 0 h 22"/>
                <a:gd name="T2" fmla="*/ 93 w 94"/>
                <a:gd name="T3" fmla="*/ 7 h 22"/>
                <a:gd name="T4" fmla="*/ 63 w 94"/>
                <a:gd name="T5" fmla="*/ 21 h 22"/>
                <a:gd name="T6" fmla="*/ 0 w 94"/>
                <a:gd name="T7" fmla="*/ 14 h 22"/>
                <a:gd name="T8" fmla="*/ 29 w 94"/>
                <a:gd name="T9" fmla="*/ 0 h 22"/>
                <a:gd name="T10" fmla="*/ 0 60000 65536"/>
                <a:gd name="T11" fmla="*/ 0 60000 65536"/>
                <a:gd name="T12" fmla="*/ 0 60000 65536"/>
                <a:gd name="T13" fmla="*/ 0 60000 65536"/>
                <a:gd name="T14" fmla="*/ 0 60000 65536"/>
                <a:gd name="T15" fmla="*/ 0 w 94"/>
                <a:gd name="T16" fmla="*/ 0 h 22"/>
                <a:gd name="T17" fmla="*/ 94 w 94"/>
                <a:gd name="T18" fmla="*/ 22 h 22"/>
              </a:gdLst>
              <a:ahLst/>
              <a:cxnLst>
                <a:cxn ang="T10">
                  <a:pos x="T0" y="T1"/>
                </a:cxn>
                <a:cxn ang="T11">
                  <a:pos x="T2" y="T3"/>
                </a:cxn>
                <a:cxn ang="T12">
                  <a:pos x="T4" y="T5"/>
                </a:cxn>
                <a:cxn ang="T13">
                  <a:pos x="T6" y="T7"/>
                </a:cxn>
                <a:cxn ang="T14">
                  <a:pos x="T8" y="T9"/>
                </a:cxn>
              </a:cxnLst>
              <a:rect l="T15" t="T16" r="T17" b="T18"/>
              <a:pathLst>
                <a:path w="94" h="22">
                  <a:moveTo>
                    <a:pt x="29" y="0"/>
                  </a:moveTo>
                  <a:lnTo>
                    <a:pt x="93" y="7"/>
                  </a:lnTo>
                  <a:lnTo>
                    <a:pt x="63" y="21"/>
                  </a:lnTo>
                  <a:lnTo>
                    <a:pt x="0" y="14"/>
                  </a:lnTo>
                  <a:lnTo>
                    <a:pt x="29"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72" name="Freeform 122"/>
            <p:cNvSpPr>
              <a:spLocks/>
            </p:cNvSpPr>
            <p:nvPr/>
          </p:nvSpPr>
          <p:spPr bwMode="auto">
            <a:xfrm>
              <a:off x="2514" y="3847"/>
              <a:ext cx="63" cy="77"/>
            </a:xfrm>
            <a:custGeom>
              <a:avLst/>
              <a:gdLst>
                <a:gd name="T0" fmla="*/ 0 w 63"/>
                <a:gd name="T1" fmla="*/ 0 h 77"/>
                <a:gd name="T2" fmla="*/ 62 w 63"/>
                <a:gd name="T3" fmla="*/ 7 h 77"/>
                <a:gd name="T4" fmla="*/ 62 w 63"/>
                <a:gd name="T5" fmla="*/ 76 h 77"/>
                <a:gd name="T6" fmla="*/ 0 w 63"/>
                <a:gd name="T7" fmla="*/ 68 h 77"/>
                <a:gd name="T8" fmla="*/ 0 w 63"/>
                <a:gd name="T9" fmla="*/ 0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0"/>
                  </a:moveTo>
                  <a:lnTo>
                    <a:pt x="62" y="7"/>
                  </a:lnTo>
                  <a:lnTo>
                    <a:pt x="62" y="76"/>
                  </a:lnTo>
                  <a:lnTo>
                    <a:pt x="0" y="68"/>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73" name="Freeform 123"/>
            <p:cNvSpPr>
              <a:spLocks/>
            </p:cNvSpPr>
            <p:nvPr/>
          </p:nvSpPr>
          <p:spPr bwMode="auto">
            <a:xfrm>
              <a:off x="2576" y="3840"/>
              <a:ext cx="33" cy="84"/>
            </a:xfrm>
            <a:custGeom>
              <a:avLst/>
              <a:gdLst>
                <a:gd name="T0" fmla="*/ 32 w 33"/>
                <a:gd name="T1" fmla="*/ 0 h 84"/>
                <a:gd name="T2" fmla="*/ 32 w 33"/>
                <a:gd name="T3" fmla="*/ 67 h 84"/>
                <a:gd name="T4" fmla="*/ 0 w 33"/>
                <a:gd name="T5" fmla="*/ 83 h 84"/>
                <a:gd name="T6" fmla="*/ 0 w 33"/>
                <a:gd name="T7" fmla="*/ 15 h 84"/>
                <a:gd name="T8" fmla="*/ 32 w 33"/>
                <a:gd name="T9" fmla="*/ 0 h 84"/>
                <a:gd name="T10" fmla="*/ 0 60000 65536"/>
                <a:gd name="T11" fmla="*/ 0 60000 65536"/>
                <a:gd name="T12" fmla="*/ 0 60000 65536"/>
                <a:gd name="T13" fmla="*/ 0 60000 65536"/>
                <a:gd name="T14" fmla="*/ 0 60000 65536"/>
                <a:gd name="T15" fmla="*/ 0 w 33"/>
                <a:gd name="T16" fmla="*/ 0 h 84"/>
                <a:gd name="T17" fmla="*/ 33 w 33"/>
                <a:gd name="T18" fmla="*/ 84 h 84"/>
              </a:gdLst>
              <a:ahLst/>
              <a:cxnLst>
                <a:cxn ang="T10">
                  <a:pos x="T0" y="T1"/>
                </a:cxn>
                <a:cxn ang="T11">
                  <a:pos x="T2" y="T3"/>
                </a:cxn>
                <a:cxn ang="T12">
                  <a:pos x="T4" y="T5"/>
                </a:cxn>
                <a:cxn ang="T13">
                  <a:pos x="T6" y="T7"/>
                </a:cxn>
                <a:cxn ang="T14">
                  <a:pos x="T8" y="T9"/>
                </a:cxn>
              </a:cxnLst>
              <a:rect l="T15" t="T16" r="T17" b="T18"/>
              <a:pathLst>
                <a:path w="33" h="84">
                  <a:moveTo>
                    <a:pt x="32" y="0"/>
                  </a:moveTo>
                  <a:lnTo>
                    <a:pt x="32" y="67"/>
                  </a:lnTo>
                  <a:lnTo>
                    <a:pt x="0" y="83"/>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grpSp>
      <p:grpSp>
        <p:nvGrpSpPr>
          <p:cNvPr id="4" name="Group 124"/>
          <p:cNvGrpSpPr>
            <a:grpSpLocks/>
          </p:cNvGrpSpPr>
          <p:nvPr/>
        </p:nvGrpSpPr>
        <p:grpSpPr bwMode="auto">
          <a:xfrm>
            <a:off x="2878138" y="3830638"/>
            <a:ext cx="617537" cy="819150"/>
            <a:chOff x="2853" y="3811"/>
            <a:chExt cx="286" cy="268"/>
          </a:xfrm>
        </p:grpSpPr>
        <p:sp>
          <p:nvSpPr>
            <p:cNvPr id="95260" name="Freeform 125"/>
            <p:cNvSpPr>
              <a:spLocks/>
            </p:cNvSpPr>
            <p:nvPr/>
          </p:nvSpPr>
          <p:spPr bwMode="auto">
            <a:xfrm>
              <a:off x="2909" y="3811"/>
              <a:ext cx="98" cy="22"/>
            </a:xfrm>
            <a:custGeom>
              <a:avLst/>
              <a:gdLst>
                <a:gd name="T0" fmla="*/ 31 w 98"/>
                <a:gd name="T1" fmla="*/ 0 h 22"/>
                <a:gd name="T2" fmla="*/ 97 w 98"/>
                <a:gd name="T3" fmla="*/ 7 h 22"/>
                <a:gd name="T4" fmla="*/ 66 w 98"/>
                <a:gd name="T5" fmla="*/ 21 h 22"/>
                <a:gd name="T6" fmla="*/ 0 w 98"/>
                <a:gd name="T7" fmla="*/ 14 h 22"/>
                <a:gd name="T8" fmla="*/ 31 w 98"/>
                <a:gd name="T9" fmla="*/ 0 h 22"/>
                <a:gd name="T10" fmla="*/ 0 60000 65536"/>
                <a:gd name="T11" fmla="*/ 0 60000 65536"/>
                <a:gd name="T12" fmla="*/ 0 60000 65536"/>
                <a:gd name="T13" fmla="*/ 0 60000 65536"/>
                <a:gd name="T14" fmla="*/ 0 60000 65536"/>
                <a:gd name="T15" fmla="*/ 0 w 98"/>
                <a:gd name="T16" fmla="*/ 0 h 22"/>
                <a:gd name="T17" fmla="*/ 98 w 98"/>
                <a:gd name="T18" fmla="*/ 22 h 22"/>
              </a:gdLst>
              <a:ahLst/>
              <a:cxnLst>
                <a:cxn ang="T10">
                  <a:pos x="T0" y="T1"/>
                </a:cxn>
                <a:cxn ang="T11">
                  <a:pos x="T2" y="T3"/>
                </a:cxn>
                <a:cxn ang="T12">
                  <a:pos x="T4" y="T5"/>
                </a:cxn>
                <a:cxn ang="T13">
                  <a:pos x="T6" y="T7"/>
                </a:cxn>
                <a:cxn ang="T14">
                  <a:pos x="T8" y="T9"/>
                </a:cxn>
              </a:cxnLst>
              <a:rect l="T15" t="T16" r="T17" b="T18"/>
              <a:pathLst>
                <a:path w="98" h="22">
                  <a:moveTo>
                    <a:pt x="31" y="0"/>
                  </a:moveTo>
                  <a:lnTo>
                    <a:pt x="97" y="7"/>
                  </a:lnTo>
                  <a:lnTo>
                    <a:pt x="66" y="21"/>
                  </a:lnTo>
                  <a:lnTo>
                    <a:pt x="0" y="14"/>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61" name="Freeform 126"/>
            <p:cNvSpPr>
              <a:spLocks/>
            </p:cNvSpPr>
            <p:nvPr/>
          </p:nvSpPr>
          <p:spPr bwMode="auto">
            <a:xfrm>
              <a:off x="2912" y="3826"/>
              <a:ext cx="66" cy="75"/>
            </a:xfrm>
            <a:custGeom>
              <a:avLst/>
              <a:gdLst>
                <a:gd name="T0" fmla="*/ 0 w 66"/>
                <a:gd name="T1" fmla="*/ 0 h 75"/>
                <a:gd name="T2" fmla="*/ 65 w 66"/>
                <a:gd name="T3" fmla="*/ 7 h 75"/>
                <a:gd name="T4" fmla="*/ 65 w 66"/>
                <a:gd name="T5" fmla="*/ 74 h 75"/>
                <a:gd name="T6" fmla="*/ 0 w 66"/>
                <a:gd name="T7" fmla="*/ 66 h 75"/>
                <a:gd name="T8" fmla="*/ 0 w 66"/>
                <a:gd name="T9" fmla="*/ 0 h 75"/>
                <a:gd name="T10" fmla="*/ 0 60000 65536"/>
                <a:gd name="T11" fmla="*/ 0 60000 65536"/>
                <a:gd name="T12" fmla="*/ 0 60000 65536"/>
                <a:gd name="T13" fmla="*/ 0 60000 65536"/>
                <a:gd name="T14" fmla="*/ 0 60000 65536"/>
                <a:gd name="T15" fmla="*/ 0 w 66"/>
                <a:gd name="T16" fmla="*/ 0 h 75"/>
                <a:gd name="T17" fmla="*/ 66 w 66"/>
                <a:gd name="T18" fmla="*/ 75 h 75"/>
              </a:gdLst>
              <a:ahLst/>
              <a:cxnLst>
                <a:cxn ang="T10">
                  <a:pos x="T0" y="T1"/>
                </a:cxn>
                <a:cxn ang="T11">
                  <a:pos x="T2" y="T3"/>
                </a:cxn>
                <a:cxn ang="T12">
                  <a:pos x="T4" y="T5"/>
                </a:cxn>
                <a:cxn ang="T13">
                  <a:pos x="T6" y="T7"/>
                </a:cxn>
                <a:cxn ang="T14">
                  <a:pos x="T8" y="T9"/>
                </a:cxn>
              </a:cxnLst>
              <a:rect l="T15" t="T16" r="T17" b="T18"/>
              <a:pathLst>
                <a:path w="66" h="75">
                  <a:moveTo>
                    <a:pt x="0" y="0"/>
                  </a:moveTo>
                  <a:lnTo>
                    <a:pt x="65" y="7"/>
                  </a:lnTo>
                  <a:lnTo>
                    <a:pt x="65"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62" name="Freeform 127"/>
            <p:cNvSpPr>
              <a:spLocks/>
            </p:cNvSpPr>
            <p:nvPr/>
          </p:nvSpPr>
          <p:spPr bwMode="auto">
            <a:xfrm>
              <a:off x="2976" y="3819"/>
              <a:ext cx="32" cy="82"/>
            </a:xfrm>
            <a:custGeom>
              <a:avLst/>
              <a:gdLst>
                <a:gd name="T0" fmla="*/ 31 w 32"/>
                <a:gd name="T1" fmla="*/ 0 h 82"/>
                <a:gd name="T2" fmla="*/ 31 w 32"/>
                <a:gd name="T3" fmla="*/ 66 h 82"/>
                <a:gd name="T4" fmla="*/ 0 w 32"/>
                <a:gd name="T5" fmla="*/ 81 h 82"/>
                <a:gd name="T6" fmla="*/ 0 w 32"/>
                <a:gd name="T7" fmla="*/ 15 h 82"/>
                <a:gd name="T8" fmla="*/ 31 w 32"/>
                <a:gd name="T9" fmla="*/ 0 h 82"/>
                <a:gd name="T10" fmla="*/ 0 60000 65536"/>
                <a:gd name="T11" fmla="*/ 0 60000 65536"/>
                <a:gd name="T12" fmla="*/ 0 60000 65536"/>
                <a:gd name="T13" fmla="*/ 0 60000 65536"/>
                <a:gd name="T14" fmla="*/ 0 60000 65536"/>
                <a:gd name="T15" fmla="*/ 0 w 32"/>
                <a:gd name="T16" fmla="*/ 0 h 82"/>
                <a:gd name="T17" fmla="*/ 32 w 32"/>
                <a:gd name="T18" fmla="*/ 82 h 82"/>
              </a:gdLst>
              <a:ahLst/>
              <a:cxnLst>
                <a:cxn ang="T10">
                  <a:pos x="T0" y="T1"/>
                </a:cxn>
                <a:cxn ang="T11">
                  <a:pos x="T2" y="T3"/>
                </a:cxn>
                <a:cxn ang="T12">
                  <a:pos x="T4" y="T5"/>
                </a:cxn>
                <a:cxn ang="T13">
                  <a:pos x="T6" y="T7"/>
                </a:cxn>
                <a:cxn ang="T14">
                  <a:pos x="T8" y="T9"/>
                </a:cxn>
              </a:cxnLst>
              <a:rect l="T15" t="T16" r="T17" b="T18"/>
              <a:pathLst>
                <a:path w="32" h="82">
                  <a:moveTo>
                    <a:pt x="31" y="0"/>
                  </a:moveTo>
                  <a:lnTo>
                    <a:pt x="31" y="66"/>
                  </a:lnTo>
                  <a:lnTo>
                    <a:pt x="0" y="81"/>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63" name="Freeform 128"/>
            <p:cNvSpPr>
              <a:spLocks/>
            </p:cNvSpPr>
            <p:nvPr/>
          </p:nvSpPr>
          <p:spPr bwMode="auto">
            <a:xfrm>
              <a:off x="2972" y="3821"/>
              <a:ext cx="101" cy="21"/>
            </a:xfrm>
            <a:custGeom>
              <a:avLst/>
              <a:gdLst>
                <a:gd name="T0" fmla="*/ 32 w 101"/>
                <a:gd name="T1" fmla="*/ 0 h 21"/>
                <a:gd name="T2" fmla="*/ 100 w 101"/>
                <a:gd name="T3" fmla="*/ 6 h 21"/>
                <a:gd name="T4" fmla="*/ 68 w 101"/>
                <a:gd name="T5" fmla="*/ 20 h 21"/>
                <a:gd name="T6" fmla="*/ 0 w 101"/>
                <a:gd name="T7" fmla="*/ 13 h 21"/>
                <a:gd name="T8" fmla="*/ 32 w 101"/>
                <a:gd name="T9" fmla="*/ 0 h 21"/>
                <a:gd name="T10" fmla="*/ 0 60000 65536"/>
                <a:gd name="T11" fmla="*/ 0 60000 65536"/>
                <a:gd name="T12" fmla="*/ 0 60000 65536"/>
                <a:gd name="T13" fmla="*/ 0 60000 65536"/>
                <a:gd name="T14" fmla="*/ 0 60000 65536"/>
                <a:gd name="T15" fmla="*/ 0 w 101"/>
                <a:gd name="T16" fmla="*/ 0 h 21"/>
                <a:gd name="T17" fmla="*/ 101 w 101"/>
                <a:gd name="T18" fmla="*/ 21 h 21"/>
              </a:gdLst>
              <a:ahLst/>
              <a:cxnLst>
                <a:cxn ang="T10">
                  <a:pos x="T0" y="T1"/>
                </a:cxn>
                <a:cxn ang="T11">
                  <a:pos x="T2" y="T3"/>
                </a:cxn>
                <a:cxn ang="T12">
                  <a:pos x="T4" y="T5"/>
                </a:cxn>
                <a:cxn ang="T13">
                  <a:pos x="T6" y="T7"/>
                </a:cxn>
                <a:cxn ang="T14">
                  <a:pos x="T8" y="T9"/>
                </a:cxn>
              </a:cxnLst>
              <a:rect l="T15" t="T16" r="T17" b="T18"/>
              <a:pathLst>
                <a:path w="101" h="21">
                  <a:moveTo>
                    <a:pt x="32" y="0"/>
                  </a:moveTo>
                  <a:lnTo>
                    <a:pt x="100" y="6"/>
                  </a:lnTo>
                  <a:lnTo>
                    <a:pt x="68" y="20"/>
                  </a:lnTo>
                  <a:lnTo>
                    <a:pt x="0" y="13"/>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64" name="Freeform 129"/>
            <p:cNvSpPr>
              <a:spLocks/>
            </p:cNvSpPr>
            <p:nvPr/>
          </p:nvSpPr>
          <p:spPr bwMode="auto">
            <a:xfrm>
              <a:off x="2972" y="3834"/>
              <a:ext cx="68" cy="75"/>
            </a:xfrm>
            <a:custGeom>
              <a:avLst/>
              <a:gdLst>
                <a:gd name="T0" fmla="*/ 0 w 68"/>
                <a:gd name="T1" fmla="*/ 0 h 75"/>
                <a:gd name="T2" fmla="*/ 67 w 68"/>
                <a:gd name="T3" fmla="*/ 7 h 75"/>
                <a:gd name="T4" fmla="*/ 67 w 68"/>
                <a:gd name="T5" fmla="*/ 74 h 75"/>
                <a:gd name="T6" fmla="*/ 0 w 68"/>
                <a:gd name="T7" fmla="*/ 67 h 75"/>
                <a:gd name="T8" fmla="*/ 0 w 68"/>
                <a:gd name="T9" fmla="*/ 0 h 75"/>
                <a:gd name="T10" fmla="*/ 0 60000 65536"/>
                <a:gd name="T11" fmla="*/ 0 60000 65536"/>
                <a:gd name="T12" fmla="*/ 0 60000 65536"/>
                <a:gd name="T13" fmla="*/ 0 60000 65536"/>
                <a:gd name="T14" fmla="*/ 0 60000 65536"/>
                <a:gd name="T15" fmla="*/ 0 w 68"/>
                <a:gd name="T16" fmla="*/ 0 h 75"/>
                <a:gd name="T17" fmla="*/ 68 w 68"/>
                <a:gd name="T18" fmla="*/ 75 h 75"/>
              </a:gdLst>
              <a:ahLst/>
              <a:cxnLst>
                <a:cxn ang="T10">
                  <a:pos x="T0" y="T1"/>
                </a:cxn>
                <a:cxn ang="T11">
                  <a:pos x="T2" y="T3"/>
                </a:cxn>
                <a:cxn ang="T12">
                  <a:pos x="T4" y="T5"/>
                </a:cxn>
                <a:cxn ang="T13">
                  <a:pos x="T6" y="T7"/>
                </a:cxn>
                <a:cxn ang="T14">
                  <a:pos x="T8" y="T9"/>
                </a:cxn>
              </a:cxnLst>
              <a:rect l="T15" t="T16" r="T17" b="T18"/>
              <a:pathLst>
                <a:path w="68" h="75">
                  <a:moveTo>
                    <a:pt x="0" y="0"/>
                  </a:moveTo>
                  <a:lnTo>
                    <a:pt x="67" y="7"/>
                  </a:lnTo>
                  <a:lnTo>
                    <a:pt x="67" y="74"/>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65" name="Freeform 130"/>
            <p:cNvSpPr>
              <a:spLocks/>
            </p:cNvSpPr>
            <p:nvPr/>
          </p:nvSpPr>
          <p:spPr bwMode="auto">
            <a:xfrm>
              <a:off x="3037" y="3827"/>
              <a:ext cx="36" cy="82"/>
            </a:xfrm>
            <a:custGeom>
              <a:avLst/>
              <a:gdLst>
                <a:gd name="T0" fmla="*/ 35 w 36"/>
                <a:gd name="T1" fmla="*/ 0 h 82"/>
                <a:gd name="T2" fmla="*/ 35 w 36"/>
                <a:gd name="T3" fmla="*/ 66 h 82"/>
                <a:gd name="T4" fmla="*/ 0 w 36"/>
                <a:gd name="T5" fmla="*/ 81 h 82"/>
                <a:gd name="T6" fmla="*/ 0 w 36"/>
                <a:gd name="T7" fmla="*/ 15 h 82"/>
                <a:gd name="T8" fmla="*/ 35 w 36"/>
                <a:gd name="T9" fmla="*/ 0 h 82"/>
                <a:gd name="T10" fmla="*/ 0 60000 65536"/>
                <a:gd name="T11" fmla="*/ 0 60000 65536"/>
                <a:gd name="T12" fmla="*/ 0 60000 65536"/>
                <a:gd name="T13" fmla="*/ 0 60000 65536"/>
                <a:gd name="T14" fmla="*/ 0 60000 65536"/>
                <a:gd name="T15" fmla="*/ 0 w 36"/>
                <a:gd name="T16" fmla="*/ 0 h 82"/>
                <a:gd name="T17" fmla="*/ 36 w 36"/>
                <a:gd name="T18" fmla="*/ 82 h 82"/>
              </a:gdLst>
              <a:ahLst/>
              <a:cxnLst>
                <a:cxn ang="T10">
                  <a:pos x="T0" y="T1"/>
                </a:cxn>
                <a:cxn ang="T11">
                  <a:pos x="T2" y="T3"/>
                </a:cxn>
                <a:cxn ang="T12">
                  <a:pos x="T4" y="T5"/>
                </a:cxn>
                <a:cxn ang="T13">
                  <a:pos x="T6" y="T7"/>
                </a:cxn>
                <a:cxn ang="T14">
                  <a:pos x="T8" y="T9"/>
                </a:cxn>
              </a:cxnLst>
              <a:rect l="T15" t="T16" r="T17" b="T18"/>
              <a:pathLst>
                <a:path w="36" h="82">
                  <a:moveTo>
                    <a:pt x="35" y="0"/>
                  </a:moveTo>
                  <a:lnTo>
                    <a:pt x="35" y="66"/>
                  </a:lnTo>
                  <a:lnTo>
                    <a:pt x="0" y="81"/>
                  </a:lnTo>
                  <a:lnTo>
                    <a:pt x="0" y="15"/>
                  </a:lnTo>
                  <a:lnTo>
                    <a:pt x="35"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66" name="Freeform 131"/>
            <p:cNvSpPr>
              <a:spLocks/>
            </p:cNvSpPr>
            <p:nvPr/>
          </p:nvSpPr>
          <p:spPr bwMode="auto">
            <a:xfrm>
              <a:off x="2884" y="3825"/>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67" name="Freeform 132"/>
            <p:cNvSpPr>
              <a:spLocks/>
            </p:cNvSpPr>
            <p:nvPr/>
          </p:nvSpPr>
          <p:spPr bwMode="auto">
            <a:xfrm>
              <a:off x="2886" y="3840"/>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68" name="Freeform 133"/>
            <p:cNvSpPr>
              <a:spLocks/>
            </p:cNvSpPr>
            <p:nvPr/>
          </p:nvSpPr>
          <p:spPr bwMode="auto">
            <a:xfrm>
              <a:off x="2950" y="3833"/>
              <a:ext cx="31" cy="82"/>
            </a:xfrm>
            <a:custGeom>
              <a:avLst/>
              <a:gdLst>
                <a:gd name="T0" fmla="*/ 30 w 31"/>
                <a:gd name="T1" fmla="*/ 0 h 82"/>
                <a:gd name="T2" fmla="*/ 30 w 31"/>
                <a:gd name="T3" fmla="*/ 66 h 82"/>
                <a:gd name="T4" fmla="*/ 0 w 31"/>
                <a:gd name="T5" fmla="*/ 81 h 82"/>
                <a:gd name="T6" fmla="*/ 0 w 31"/>
                <a:gd name="T7" fmla="*/ 15 h 82"/>
                <a:gd name="T8" fmla="*/ 30 w 31"/>
                <a:gd name="T9" fmla="*/ 0 h 82"/>
                <a:gd name="T10" fmla="*/ 0 60000 65536"/>
                <a:gd name="T11" fmla="*/ 0 60000 65536"/>
                <a:gd name="T12" fmla="*/ 0 60000 65536"/>
                <a:gd name="T13" fmla="*/ 0 60000 65536"/>
                <a:gd name="T14" fmla="*/ 0 60000 65536"/>
                <a:gd name="T15" fmla="*/ 0 w 31"/>
                <a:gd name="T16" fmla="*/ 0 h 82"/>
                <a:gd name="T17" fmla="*/ 31 w 31"/>
                <a:gd name="T18" fmla="*/ 82 h 82"/>
              </a:gdLst>
              <a:ahLst/>
              <a:cxnLst>
                <a:cxn ang="T10">
                  <a:pos x="T0" y="T1"/>
                </a:cxn>
                <a:cxn ang="T11">
                  <a:pos x="T2" y="T3"/>
                </a:cxn>
                <a:cxn ang="T12">
                  <a:pos x="T4" y="T5"/>
                </a:cxn>
                <a:cxn ang="T13">
                  <a:pos x="T6" y="T7"/>
                </a:cxn>
                <a:cxn ang="T14">
                  <a:pos x="T8" y="T9"/>
                </a:cxn>
              </a:cxnLst>
              <a:rect l="T15" t="T16" r="T17" b="T18"/>
              <a:pathLst>
                <a:path w="31" h="82">
                  <a:moveTo>
                    <a:pt x="30" y="0"/>
                  </a:moveTo>
                  <a:lnTo>
                    <a:pt x="30" y="66"/>
                  </a:lnTo>
                  <a:lnTo>
                    <a:pt x="0" y="81"/>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69" name="Freeform 134"/>
            <p:cNvSpPr>
              <a:spLocks/>
            </p:cNvSpPr>
            <p:nvPr/>
          </p:nvSpPr>
          <p:spPr bwMode="auto">
            <a:xfrm>
              <a:off x="2943" y="3835"/>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0" name="Freeform 135"/>
            <p:cNvSpPr>
              <a:spLocks/>
            </p:cNvSpPr>
            <p:nvPr/>
          </p:nvSpPr>
          <p:spPr bwMode="auto">
            <a:xfrm>
              <a:off x="2942" y="3849"/>
              <a:ext cx="65" cy="75"/>
            </a:xfrm>
            <a:custGeom>
              <a:avLst/>
              <a:gdLst>
                <a:gd name="T0" fmla="*/ 0 w 65"/>
                <a:gd name="T1" fmla="*/ 0 h 75"/>
                <a:gd name="T2" fmla="*/ 64 w 65"/>
                <a:gd name="T3" fmla="*/ 7 h 75"/>
                <a:gd name="T4" fmla="*/ 64 w 65"/>
                <a:gd name="T5" fmla="*/ 74 h 75"/>
                <a:gd name="T6" fmla="*/ 0 w 65"/>
                <a:gd name="T7" fmla="*/ 66 h 75"/>
                <a:gd name="T8" fmla="*/ 0 w 65"/>
                <a:gd name="T9" fmla="*/ 0 h 75"/>
                <a:gd name="T10" fmla="*/ 0 60000 65536"/>
                <a:gd name="T11" fmla="*/ 0 60000 65536"/>
                <a:gd name="T12" fmla="*/ 0 60000 65536"/>
                <a:gd name="T13" fmla="*/ 0 60000 65536"/>
                <a:gd name="T14" fmla="*/ 0 60000 65536"/>
                <a:gd name="T15" fmla="*/ 0 w 65"/>
                <a:gd name="T16" fmla="*/ 0 h 75"/>
                <a:gd name="T17" fmla="*/ 65 w 65"/>
                <a:gd name="T18" fmla="*/ 75 h 75"/>
              </a:gdLst>
              <a:ahLst/>
              <a:cxnLst>
                <a:cxn ang="T10">
                  <a:pos x="T0" y="T1"/>
                </a:cxn>
                <a:cxn ang="T11">
                  <a:pos x="T2" y="T3"/>
                </a:cxn>
                <a:cxn ang="T12">
                  <a:pos x="T4" y="T5"/>
                </a:cxn>
                <a:cxn ang="T13">
                  <a:pos x="T6" y="T7"/>
                </a:cxn>
                <a:cxn ang="T14">
                  <a:pos x="T8" y="T9"/>
                </a:cxn>
              </a:cxnLst>
              <a:rect l="T15" t="T16" r="T17" b="T18"/>
              <a:pathLst>
                <a:path w="65" h="75">
                  <a:moveTo>
                    <a:pt x="0" y="0"/>
                  </a:moveTo>
                  <a:lnTo>
                    <a:pt x="64" y="7"/>
                  </a:lnTo>
                  <a:lnTo>
                    <a:pt x="64"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1" name="Freeform 136"/>
            <p:cNvSpPr>
              <a:spLocks/>
            </p:cNvSpPr>
            <p:nvPr/>
          </p:nvSpPr>
          <p:spPr bwMode="auto">
            <a:xfrm>
              <a:off x="3008" y="3841"/>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2" name="Freeform 137"/>
            <p:cNvSpPr>
              <a:spLocks/>
            </p:cNvSpPr>
            <p:nvPr/>
          </p:nvSpPr>
          <p:spPr bwMode="auto">
            <a:xfrm>
              <a:off x="3041" y="3956"/>
              <a:ext cx="96" cy="24"/>
            </a:xfrm>
            <a:custGeom>
              <a:avLst/>
              <a:gdLst>
                <a:gd name="T0" fmla="*/ 30 w 96"/>
                <a:gd name="T1" fmla="*/ 0 h 24"/>
                <a:gd name="T2" fmla="*/ 95 w 96"/>
                <a:gd name="T3" fmla="*/ 8 h 24"/>
                <a:gd name="T4" fmla="*/ 64 w 96"/>
                <a:gd name="T5" fmla="*/ 23 h 24"/>
                <a:gd name="T6" fmla="*/ 0 w 96"/>
                <a:gd name="T7" fmla="*/ 15 h 24"/>
                <a:gd name="T8" fmla="*/ 30 w 96"/>
                <a:gd name="T9" fmla="*/ 0 h 24"/>
                <a:gd name="T10" fmla="*/ 0 60000 65536"/>
                <a:gd name="T11" fmla="*/ 0 60000 65536"/>
                <a:gd name="T12" fmla="*/ 0 60000 65536"/>
                <a:gd name="T13" fmla="*/ 0 60000 65536"/>
                <a:gd name="T14" fmla="*/ 0 60000 65536"/>
                <a:gd name="T15" fmla="*/ 0 w 96"/>
                <a:gd name="T16" fmla="*/ 0 h 24"/>
                <a:gd name="T17" fmla="*/ 96 w 96"/>
                <a:gd name="T18" fmla="*/ 24 h 24"/>
              </a:gdLst>
              <a:ahLst/>
              <a:cxnLst>
                <a:cxn ang="T10">
                  <a:pos x="T0" y="T1"/>
                </a:cxn>
                <a:cxn ang="T11">
                  <a:pos x="T2" y="T3"/>
                </a:cxn>
                <a:cxn ang="T12">
                  <a:pos x="T4" y="T5"/>
                </a:cxn>
                <a:cxn ang="T13">
                  <a:pos x="T6" y="T7"/>
                </a:cxn>
                <a:cxn ang="T14">
                  <a:pos x="T8" y="T9"/>
                </a:cxn>
              </a:cxnLst>
              <a:rect l="T15" t="T16" r="T17" b="T18"/>
              <a:pathLst>
                <a:path w="96" h="24">
                  <a:moveTo>
                    <a:pt x="30" y="0"/>
                  </a:moveTo>
                  <a:lnTo>
                    <a:pt x="95" y="8"/>
                  </a:lnTo>
                  <a:lnTo>
                    <a:pt x="64" y="23"/>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3" name="Freeform 138"/>
            <p:cNvSpPr>
              <a:spLocks/>
            </p:cNvSpPr>
            <p:nvPr/>
          </p:nvSpPr>
          <p:spPr bwMode="auto">
            <a:xfrm>
              <a:off x="3041" y="3970"/>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4" name="Freeform 139"/>
            <p:cNvSpPr>
              <a:spLocks/>
            </p:cNvSpPr>
            <p:nvPr/>
          </p:nvSpPr>
          <p:spPr bwMode="auto">
            <a:xfrm>
              <a:off x="3105" y="3963"/>
              <a:ext cx="34" cy="82"/>
            </a:xfrm>
            <a:custGeom>
              <a:avLst/>
              <a:gdLst>
                <a:gd name="T0" fmla="*/ 33 w 34"/>
                <a:gd name="T1" fmla="*/ 0 h 82"/>
                <a:gd name="T2" fmla="*/ 33 w 34"/>
                <a:gd name="T3" fmla="*/ 66 h 82"/>
                <a:gd name="T4" fmla="*/ 0 w 34"/>
                <a:gd name="T5" fmla="*/ 81 h 82"/>
                <a:gd name="T6" fmla="*/ 0 w 34"/>
                <a:gd name="T7" fmla="*/ 15 h 82"/>
                <a:gd name="T8" fmla="*/ 33 w 34"/>
                <a:gd name="T9" fmla="*/ 0 h 82"/>
                <a:gd name="T10" fmla="*/ 0 60000 65536"/>
                <a:gd name="T11" fmla="*/ 0 60000 65536"/>
                <a:gd name="T12" fmla="*/ 0 60000 65536"/>
                <a:gd name="T13" fmla="*/ 0 60000 65536"/>
                <a:gd name="T14" fmla="*/ 0 60000 65536"/>
                <a:gd name="T15" fmla="*/ 0 w 34"/>
                <a:gd name="T16" fmla="*/ 0 h 82"/>
                <a:gd name="T17" fmla="*/ 34 w 34"/>
                <a:gd name="T18" fmla="*/ 82 h 82"/>
              </a:gdLst>
              <a:ahLst/>
              <a:cxnLst>
                <a:cxn ang="T10">
                  <a:pos x="T0" y="T1"/>
                </a:cxn>
                <a:cxn ang="T11">
                  <a:pos x="T2" y="T3"/>
                </a:cxn>
                <a:cxn ang="T12">
                  <a:pos x="T4" y="T5"/>
                </a:cxn>
                <a:cxn ang="T13">
                  <a:pos x="T6" y="T7"/>
                </a:cxn>
                <a:cxn ang="T14">
                  <a:pos x="T8" y="T9"/>
                </a:cxn>
              </a:cxnLst>
              <a:rect l="T15" t="T16" r="T17" b="T18"/>
              <a:pathLst>
                <a:path w="34" h="82">
                  <a:moveTo>
                    <a:pt x="33" y="0"/>
                  </a:moveTo>
                  <a:lnTo>
                    <a:pt x="33" y="66"/>
                  </a:lnTo>
                  <a:lnTo>
                    <a:pt x="0" y="81"/>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5" name="Freeform 140"/>
            <p:cNvSpPr>
              <a:spLocks/>
            </p:cNvSpPr>
            <p:nvPr/>
          </p:nvSpPr>
          <p:spPr bwMode="auto">
            <a:xfrm>
              <a:off x="3040" y="3891"/>
              <a:ext cx="97" cy="21"/>
            </a:xfrm>
            <a:custGeom>
              <a:avLst/>
              <a:gdLst>
                <a:gd name="T0" fmla="*/ 31 w 97"/>
                <a:gd name="T1" fmla="*/ 0 h 21"/>
                <a:gd name="T2" fmla="*/ 96 w 97"/>
                <a:gd name="T3" fmla="*/ 7 h 21"/>
                <a:gd name="T4" fmla="*/ 65 w 97"/>
                <a:gd name="T5" fmla="*/ 20 h 21"/>
                <a:gd name="T6" fmla="*/ 0 w 97"/>
                <a:gd name="T7" fmla="*/ 13 h 21"/>
                <a:gd name="T8" fmla="*/ 31 w 97"/>
                <a:gd name="T9" fmla="*/ 0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31" y="0"/>
                  </a:moveTo>
                  <a:lnTo>
                    <a:pt x="96" y="7"/>
                  </a:lnTo>
                  <a:lnTo>
                    <a:pt x="65" y="20"/>
                  </a:lnTo>
                  <a:lnTo>
                    <a:pt x="0" y="13"/>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6" name="Freeform 141"/>
            <p:cNvSpPr>
              <a:spLocks/>
            </p:cNvSpPr>
            <p:nvPr/>
          </p:nvSpPr>
          <p:spPr bwMode="auto">
            <a:xfrm>
              <a:off x="3040" y="3904"/>
              <a:ext cx="65" cy="76"/>
            </a:xfrm>
            <a:custGeom>
              <a:avLst/>
              <a:gdLst>
                <a:gd name="T0" fmla="*/ 0 w 65"/>
                <a:gd name="T1" fmla="*/ 0 h 76"/>
                <a:gd name="T2" fmla="*/ 64 w 65"/>
                <a:gd name="T3" fmla="*/ 7 h 76"/>
                <a:gd name="T4" fmla="*/ 64 w 65"/>
                <a:gd name="T5" fmla="*/ 75 h 76"/>
                <a:gd name="T6" fmla="*/ 0 w 65"/>
                <a:gd name="T7" fmla="*/ 67 h 76"/>
                <a:gd name="T8" fmla="*/ 0 w 65"/>
                <a:gd name="T9" fmla="*/ 0 h 76"/>
                <a:gd name="T10" fmla="*/ 0 60000 65536"/>
                <a:gd name="T11" fmla="*/ 0 60000 65536"/>
                <a:gd name="T12" fmla="*/ 0 60000 65536"/>
                <a:gd name="T13" fmla="*/ 0 60000 65536"/>
                <a:gd name="T14" fmla="*/ 0 60000 65536"/>
                <a:gd name="T15" fmla="*/ 0 w 65"/>
                <a:gd name="T16" fmla="*/ 0 h 76"/>
                <a:gd name="T17" fmla="*/ 65 w 65"/>
                <a:gd name="T18" fmla="*/ 76 h 76"/>
              </a:gdLst>
              <a:ahLst/>
              <a:cxnLst>
                <a:cxn ang="T10">
                  <a:pos x="T0" y="T1"/>
                </a:cxn>
                <a:cxn ang="T11">
                  <a:pos x="T2" y="T3"/>
                </a:cxn>
                <a:cxn ang="T12">
                  <a:pos x="T4" y="T5"/>
                </a:cxn>
                <a:cxn ang="T13">
                  <a:pos x="T6" y="T7"/>
                </a:cxn>
                <a:cxn ang="T14">
                  <a:pos x="T8" y="T9"/>
                </a:cxn>
              </a:cxnLst>
              <a:rect l="T15" t="T16" r="T17" b="T18"/>
              <a:pathLst>
                <a:path w="65" h="76">
                  <a:moveTo>
                    <a:pt x="0" y="0"/>
                  </a:moveTo>
                  <a:lnTo>
                    <a:pt x="64" y="7"/>
                  </a:lnTo>
                  <a:lnTo>
                    <a:pt x="64"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7" name="Freeform 142"/>
            <p:cNvSpPr>
              <a:spLocks/>
            </p:cNvSpPr>
            <p:nvPr/>
          </p:nvSpPr>
          <p:spPr bwMode="auto">
            <a:xfrm>
              <a:off x="3104" y="3897"/>
              <a:ext cx="34" cy="83"/>
            </a:xfrm>
            <a:custGeom>
              <a:avLst/>
              <a:gdLst>
                <a:gd name="T0" fmla="*/ 33 w 34"/>
                <a:gd name="T1" fmla="*/ 0 h 83"/>
                <a:gd name="T2" fmla="*/ 33 w 34"/>
                <a:gd name="T3" fmla="*/ 67 h 83"/>
                <a:gd name="T4" fmla="*/ 0 w 34"/>
                <a:gd name="T5" fmla="*/ 82 h 83"/>
                <a:gd name="T6" fmla="*/ 0 w 34"/>
                <a:gd name="T7" fmla="*/ 15 h 83"/>
                <a:gd name="T8" fmla="*/ 33 w 34"/>
                <a:gd name="T9" fmla="*/ 0 h 83"/>
                <a:gd name="T10" fmla="*/ 0 60000 65536"/>
                <a:gd name="T11" fmla="*/ 0 60000 65536"/>
                <a:gd name="T12" fmla="*/ 0 60000 65536"/>
                <a:gd name="T13" fmla="*/ 0 60000 65536"/>
                <a:gd name="T14" fmla="*/ 0 60000 65536"/>
                <a:gd name="T15" fmla="*/ 0 w 34"/>
                <a:gd name="T16" fmla="*/ 0 h 83"/>
                <a:gd name="T17" fmla="*/ 34 w 34"/>
                <a:gd name="T18" fmla="*/ 83 h 83"/>
              </a:gdLst>
              <a:ahLst/>
              <a:cxnLst>
                <a:cxn ang="T10">
                  <a:pos x="T0" y="T1"/>
                </a:cxn>
                <a:cxn ang="T11">
                  <a:pos x="T2" y="T3"/>
                </a:cxn>
                <a:cxn ang="T12">
                  <a:pos x="T4" y="T5"/>
                </a:cxn>
                <a:cxn ang="T13">
                  <a:pos x="T6" y="T7"/>
                </a:cxn>
                <a:cxn ang="T14">
                  <a:pos x="T8" y="T9"/>
                </a:cxn>
              </a:cxnLst>
              <a:rect l="T15" t="T16" r="T17" b="T18"/>
              <a:pathLst>
                <a:path w="34" h="83">
                  <a:moveTo>
                    <a:pt x="33" y="0"/>
                  </a:moveTo>
                  <a:lnTo>
                    <a:pt x="33" y="67"/>
                  </a:lnTo>
                  <a:lnTo>
                    <a:pt x="0" y="82"/>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8" name="Freeform 143"/>
            <p:cNvSpPr>
              <a:spLocks/>
            </p:cNvSpPr>
            <p:nvPr/>
          </p:nvSpPr>
          <p:spPr bwMode="auto">
            <a:xfrm>
              <a:off x="3041" y="3826"/>
              <a:ext cx="96" cy="22"/>
            </a:xfrm>
            <a:custGeom>
              <a:avLst/>
              <a:gdLst>
                <a:gd name="T0" fmla="*/ 30 w 96"/>
                <a:gd name="T1" fmla="*/ 0 h 22"/>
                <a:gd name="T2" fmla="*/ 95 w 96"/>
                <a:gd name="T3" fmla="*/ 7 h 22"/>
                <a:gd name="T4" fmla="*/ 64 w 96"/>
                <a:gd name="T5" fmla="*/ 21 h 22"/>
                <a:gd name="T6" fmla="*/ 0 w 96"/>
                <a:gd name="T7" fmla="*/ 14 h 22"/>
                <a:gd name="T8" fmla="*/ 30 w 96"/>
                <a:gd name="T9" fmla="*/ 0 h 22"/>
                <a:gd name="T10" fmla="*/ 0 60000 65536"/>
                <a:gd name="T11" fmla="*/ 0 60000 65536"/>
                <a:gd name="T12" fmla="*/ 0 60000 65536"/>
                <a:gd name="T13" fmla="*/ 0 60000 65536"/>
                <a:gd name="T14" fmla="*/ 0 60000 65536"/>
                <a:gd name="T15" fmla="*/ 0 w 96"/>
                <a:gd name="T16" fmla="*/ 0 h 22"/>
                <a:gd name="T17" fmla="*/ 96 w 96"/>
                <a:gd name="T18" fmla="*/ 22 h 22"/>
              </a:gdLst>
              <a:ahLst/>
              <a:cxnLst>
                <a:cxn ang="T10">
                  <a:pos x="T0" y="T1"/>
                </a:cxn>
                <a:cxn ang="T11">
                  <a:pos x="T2" y="T3"/>
                </a:cxn>
                <a:cxn ang="T12">
                  <a:pos x="T4" y="T5"/>
                </a:cxn>
                <a:cxn ang="T13">
                  <a:pos x="T6" y="T7"/>
                </a:cxn>
                <a:cxn ang="T14">
                  <a:pos x="T8" y="T9"/>
                </a:cxn>
              </a:cxnLst>
              <a:rect l="T15" t="T16" r="T17" b="T18"/>
              <a:pathLst>
                <a:path w="96" h="22">
                  <a:moveTo>
                    <a:pt x="30" y="0"/>
                  </a:moveTo>
                  <a:lnTo>
                    <a:pt x="95" y="7"/>
                  </a:lnTo>
                  <a:lnTo>
                    <a:pt x="64" y="21"/>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79" name="Freeform 144"/>
            <p:cNvSpPr>
              <a:spLocks/>
            </p:cNvSpPr>
            <p:nvPr/>
          </p:nvSpPr>
          <p:spPr bwMode="auto">
            <a:xfrm>
              <a:off x="3041" y="3840"/>
              <a:ext cx="64" cy="74"/>
            </a:xfrm>
            <a:custGeom>
              <a:avLst/>
              <a:gdLst>
                <a:gd name="T0" fmla="*/ 0 w 64"/>
                <a:gd name="T1" fmla="*/ 0 h 74"/>
                <a:gd name="T2" fmla="*/ 63 w 64"/>
                <a:gd name="T3" fmla="*/ 7 h 74"/>
                <a:gd name="T4" fmla="*/ 63 w 64"/>
                <a:gd name="T5" fmla="*/ 73 h 74"/>
                <a:gd name="T6" fmla="*/ 0 w 64"/>
                <a:gd name="T7" fmla="*/ 65 h 74"/>
                <a:gd name="T8" fmla="*/ 0 w 64"/>
                <a:gd name="T9" fmla="*/ 0 h 74"/>
                <a:gd name="T10" fmla="*/ 0 60000 65536"/>
                <a:gd name="T11" fmla="*/ 0 60000 65536"/>
                <a:gd name="T12" fmla="*/ 0 60000 65536"/>
                <a:gd name="T13" fmla="*/ 0 60000 65536"/>
                <a:gd name="T14" fmla="*/ 0 60000 65536"/>
                <a:gd name="T15" fmla="*/ 0 w 64"/>
                <a:gd name="T16" fmla="*/ 0 h 74"/>
                <a:gd name="T17" fmla="*/ 64 w 64"/>
                <a:gd name="T18" fmla="*/ 74 h 74"/>
              </a:gdLst>
              <a:ahLst/>
              <a:cxnLst>
                <a:cxn ang="T10">
                  <a:pos x="T0" y="T1"/>
                </a:cxn>
                <a:cxn ang="T11">
                  <a:pos x="T2" y="T3"/>
                </a:cxn>
                <a:cxn ang="T12">
                  <a:pos x="T4" y="T5"/>
                </a:cxn>
                <a:cxn ang="T13">
                  <a:pos x="T6" y="T7"/>
                </a:cxn>
                <a:cxn ang="T14">
                  <a:pos x="T8" y="T9"/>
                </a:cxn>
              </a:cxnLst>
              <a:rect l="T15" t="T16" r="T17" b="T18"/>
              <a:pathLst>
                <a:path w="64" h="74">
                  <a:moveTo>
                    <a:pt x="0" y="0"/>
                  </a:moveTo>
                  <a:lnTo>
                    <a:pt x="63" y="7"/>
                  </a:lnTo>
                  <a:lnTo>
                    <a:pt x="63" y="73"/>
                  </a:lnTo>
                  <a:lnTo>
                    <a:pt x="0" y="65"/>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0" name="Freeform 145"/>
            <p:cNvSpPr>
              <a:spLocks/>
            </p:cNvSpPr>
            <p:nvPr/>
          </p:nvSpPr>
          <p:spPr bwMode="auto">
            <a:xfrm>
              <a:off x="3105" y="3833"/>
              <a:ext cx="34" cy="82"/>
            </a:xfrm>
            <a:custGeom>
              <a:avLst/>
              <a:gdLst>
                <a:gd name="T0" fmla="*/ 33 w 34"/>
                <a:gd name="T1" fmla="*/ 0 h 82"/>
                <a:gd name="T2" fmla="*/ 33 w 34"/>
                <a:gd name="T3" fmla="*/ 66 h 82"/>
                <a:gd name="T4" fmla="*/ 0 w 34"/>
                <a:gd name="T5" fmla="*/ 81 h 82"/>
                <a:gd name="T6" fmla="*/ 0 w 34"/>
                <a:gd name="T7" fmla="*/ 15 h 82"/>
                <a:gd name="T8" fmla="*/ 33 w 34"/>
                <a:gd name="T9" fmla="*/ 0 h 82"/>
                <a:gd name="T10" fmla="*/ 0 60000 65536"/>
                <a:gd name="T11" fmla="*/ 0 60000 65536"/>
                <a:gd name="T12" fmla="*/ 0 60000 65536"/>
                <a:gd name="T13" fmla="*/ 0 60000 65536"/>
                <a:gd name="T14" fmla="*/ 0 60000 65536"/>
                <a:gd name="T15" fmla="*/ 0 w 34"/>
                <a:gd name="T16" fmla="*/ 0 h 82"/>
                <a:gd name="T17" fmla="*/ 34 w 34"/>
                <a:gd name="T18" fmla="*/ 82 h 82"/>
              </a:gdLst>
              <a:ahLst/>
              <a:cxnLst>
                <a:cxn ang="T10">
                  <a:pos x="T0" y="T1"/>
                </a:cxn>
                <a:cxn ang="T11">
                  <a:pos x="T2" y="T3"/>
                </a:cxn>
                <a:cxn ang="T12">
                  <a:pos x="T4" y="T5"/>
                </a:cxn>
                <a:cxn ang="T13">
                  <a:pos x="T6" y="T7"/>
                </a:cxn>
                <a:cxn ang="T14">
                  <a:pos x="T8" y="T9"/>
                </a:cxn>
              </a:cxnLst>
              <a:rect l="T15" t="T16" r="T17" b="T18"/>
              <a:pathLst>
                <a:path w="34" h="82">
                  <a:moveTo>
                    <a:pt x="33" y="0"/>
                  </a:moveTo>
                  <a:lnTo>
                    <a:pt x="33" y="66"/>
                  </a:lnTo>
                  <a:lnTo>
                    <a:pt x="0" y="81"/>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1" name="Freeform 146"/>
            <p:cNvSpPr>
              <a:spLocks/>
            </p:cNvSpPr>
            <p:nvPr/>
          </p:nvSpPr>
          <p:spPr bwMode="auto">
            <a:xfrm>
              <a:off x="3009" y="3972"/>
              <a:ext cx="95" cy="23"/>
            </a:xfrm>
            <a:custGeom>
              <a:avLst/>
              <a:gdLst>
                <a:gd name="T0" fmla="*/ 30 w 95"/>
                <a:gd name="T1" fmla="*/ 0 h 23"/>
                <a:gd name="T2" fmla="*/ 94 w 95"/>
                <a:gd name="T3" fmla="*/ 7 h 23"/>
                <a:gd name="T4" fmla="*/ 64 w 95"/>
                <a:gd name="T5" fmla="*/ 22 h 23"/>
                <a:gd name="T6" fmla="*/ 0 w 95"/>
                <a:gd name="T7" fmla="*/ 14 h 23"/>
                <a:gd name="T8" fmla="*/ 30 w 95"/>
                <a:gd name="T9" fmla="*/ 0 h 23"/>
                <a:gd name="T10" fmla="*/ 0 60000 65536"/>
                <a:gd name="T11" fmla="*/ 0 60000 65536"/>
                <a:gd name="T12" fmla="*/ 0 60000 65536"/>
                <a:gd name="T13" fmla="*/ 0 60000 65536"/>
                <a:gd name="T14" fmla="*/ 0 60000 65536"/>
                <a:gd name="T15" fmla="*/ 0 w 95"/>
                <a:gd name="T16" fmla="*/ 0 h 23"/>
                <a:gd name="T17" fmla="*/ 95 w 95"/>
                <a:gd name="T18" fmla="*/ 23 h 23"/>
              </a:gdLst>
              <a:ahLst/>
              <a:cxnLst>
                <a:cxn ang="T10">
                  <a:pos x="T0" y="T1"/>
                </a:cxn>
                <a:cxn ang="T11">
                  <a:pos x="T2" y="T3"/>
                </a:cxn>
                <a:cxn ang="T12">
                  <a:pos x="T4" y="T5"/>
                </a:cxn>
                <a:cxn ang="T13">
                  <a:pos x="T6" y="T7"/>
                </a:cxn>
                <a:cxn ang="T14">
                  <a:pos x="T8" y="T9"/>
                </a:cxn>
              </a:cxnLst>
              <a:rect l="T15" t="T16" r="T17" b="T18"/>
              <a:pathLst>
                <a:path w="95" h="23">
                  <a:moveTo>
                    <a:pt x="30" y="0"/>
                  </a:moveTo>
                  <a:lnTo>
                    <a:pt x="94" y="7"/>
                  </a:lnTo>
                  <a:lnTo>
                    <a:pt x="64" y="22"/>
                  </a:lnTo>
                  <a:lnTo>
                    <a:pt x="0" y="14"/>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2" name="Freeform 147"/>
            <p:cNvSpPr>
              <a:spLocks/>
            </p:cNvSpPr>
            <p:nvPr/>
          </p:nvSpPr>
          <p:spPr bwMode="auto">
            <a:xfrm>
              <a:off x="3009" y="3986"/>
              <a:ext cx="64" cy="76"/>
            </a:xfrm>
            <a:custGeom>
              <a:avLst/>
              <a:gdLst>
                <a:gd name="T0" fmla="*/ 0 w 64"/>
                <a:gd name="T1" fmla="*/ 0 h 76"/>
                <a:gd name="T2" fmla="*/ 63 w 64"/>
                <a:gd name="T3" fmla="*/ 7 h 76"/>
                <a:gd name="T4" fmla="*/ 63 w 64"/>
                <a:gd name="T5" fmla="*/ 75 h 76"/>
                <a:gd name="T6" fmla="*/ 0 w 64"/>
                <a:gd name="T7" fmla="*/ 67 h 76"/>
                <a:gd name="T8" fmla="*/ 0 w 64"/>
                <a:gd name="T9" fmla="*/ 0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0"/>
                  </a:moveTo>
                  <a:lnTo>
                    <a:pt x="63" y="7"/>
                  </a:lnTo>
                  <a:lnTo>
                    <a:pt x="63"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3" name="Freeform 148"/>
            <p:cNvSpPr>
              <a:spLocks/>
            </p:cNvSpPr>
            <p:nvPr/>
          </p:nvSpPr>
          <p:spPr bwMode="auto">
            <a:xfrm>
              <a:off x="3073" y="3980"/>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4" name="Freeform 149"/>
            <p:cNvSpPr>
              <a:spLocks/>
            </p:cNvSpPr>
            <p:nvPr/>
          </p:nvSpPr>
          <p:spPr bwMode="auto">
            <a:xfrm>
              <a:off x="3009" y="3905"/>
              <a:ext cx="95" cy="23"/>
            </a:xfrm>
            <a:custGeom>
              <a:avLst/>
              <a:gdLst>
                <a:gd name="T0" fmla="*/ 30 w 95"/>
                <a:gd name="T1" fmla="*/ 0 h 23"/>
                <a:gd name="T2" fmla="*/ 94 w 95"/>
                <a:gd name="T3" fmla="*/ 7 h 23"/>
                <a:gd name="T4" fmla="*/ 64 w 95"/>
                <a:gd name="T5" fmla="*/ 22 h 23"/>
                <a:gd name="T6" fmla="*/ 0 w 95"/>
                <a:gd name="T7" fmla="*/ 15 h 23"/>
                <a:gd name="T8" fmla="*/ 30 w 95"/>
                <a:gd name="T9" fmla="*/ 0 h 23"/>
                <a:gd name="T10" fmla="*/ 0 60000 65536"/>
                <a:gd name="T11" fmla="*/ 0 60000 65536"/>
                <a:gd name="T12" fmla="*/ 0 60000 65536"/>
                <a:gd name="T13" fmla="*/ 0 60000 65536"/>
                <a:gd name="T14" fmla="*/ 0 60000 65536"/>
                <a:gd name="T15" fmla="*/ 0 w 95"/>
                <a:gd name="T16" fmla="*/ 0 h 23"/>
                <a:gd name="T17" fmla="*/ 95 w 95"/>
                <a:gd name="T18" fmla="*/ 23 h 23"/>
              </a:gdLst>
              <a:ahLst/>
              <a:cxnLst>
                <a:cxn ang="T10">
                  <a:pos x="T0" y="T1"/>
                </a:cxn>
                <a:cxn ang="T11">
                  <a:pos x="T2" y="T3"/>
                </a:cxn>
                <a:cxn ang="T12">
                  <a:pos x="T4" y="T5"/>
                </a:cxn>
                <a:cxn ang="T13">
                  <a:pos x="T6" y="T7"/>
                </a:cxn>
                <a:cxn ang="T14">
                  <a:pos x="T8" y="T9"/>
                </a:cxn>
              </a:cxnLst>
              <a:rect l="T15" t="T16" r="T17" b="T18"/>
              <a:pathLst>
                <a:path w="95" h="23">
                  <a:moveTo>
                    <a:pt x="30" y="0"/>
                  </a:moveTo>
                  <a:lnTo>
                    <a:pt x="94" y="7"/>
                  </a:lnTo>
                  <a:lnTo>
                    <a:pt x="64" y="22"/>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5" name="Freeform 150"/>
            <p:cNvSpPr>
              <a:spLocks/>
            </p:cNvSpPr>
            <p:nvPr/>
          </p:nvSpPr>
          <p:spPr bwMode="auto">
            <a:xfrm>
              <a:off x="3008" y="3919"/>
              <a:ext cx="65" cy="75"/>
            </a:xfrm>
            <a:custGeom>
              <a:avLst/>
              <a:gdLst>
                <a:gd name="T0" fmla="*/ 0 w 65"/>
                <a:gd name="T1" fmla="*/ 0 h 75"/>
                <a:gd name="T2" fmla="*/ 64 w 65"/>
                <a:gd name="T3" fmla="*/ 7 h 75"/>
                <a:gd name="T4" fmla="*/ 64 w 65"/>
                <a:gd name="T5" fmla="*/ 74 h 75"/>
                <a:gd name="T6" fmla="*/ 0 w 65"/>
                <a:gd name="T7" fmla="*/ 66 h 75"/>
                <a:gd name="T8" fmla="*/ 0 w 65"/>
                <a:gd name="T9" fmla="*/ 0 h 75"/>
                <a:gd name="T10" fmla="*/ 0 60000 65536"/>
                <a:gd name="T11" fmla="*/ 0 60000 65536"/>
                <a:gd name="T12" fmla="*/ 0 60000 65536"/>
                <a:gd name="T13" fmla="*/ 0 60000 65536"/>
                <a:gd name="T14" fmla="*/ 0 60000 65536"/>
                <a:gd name="T15" fmla="*/ 0 w 65"/>
                <a:gd name="T16" fmla="*/ 0 h 75"/>
                <a:gd name="T17" fmla="*/ 65 w 65"/>
                <a:gd name="T18" fmla="*/ 75 h 75"/>
              </a:gdLst>
              <a:ahLst/>
              <a:cxnLst>
                <a:cxn ang="T10">
                  <a:pos x="T0" y="T1"/>
                </a:cxn>
                <a:cxn ang="T11">
                  <a:pos x="T2" y="T3"/>
                </a:cxn>
                <a:cxn ang="T12">
                  <a:pos x="T4" y="T5"/>
                </a:cxn>
                <a:cxn ang="T13">
                  <a:pos x="T6" y="T7"/>
                </a:cxn>
                <a:cxn ang="T14">
                  <a:pos x="T8" y="T9"/>
                </a:cxn>
              </a:cxnLst>
              <a:rect l="T15" t="T16" r="T17" b="T18"/>
              <a:pathLst>
                <a:path w="65" h="75">
                  <a:moveTo>
                    <a:pt x="0" y="0"/>
                  </a:moveTo>
                  <a:lnTo>
                    <a:pt x="64" y="7"/>
                  </a:lnTo>
                  <a:lnTo>
                    <a:pt x="64"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6" name="Freeform 151"/>
            <p:cNvSpPr>
              <a:spLocks/>
            </p:cNvSpPr>
            <p:nvPr/>
          </p:nvSpPr>
          <p:spPr bwMode="auto">
            <a:xfrm>
              <a:off x="3073" y="3912"/>
              <a:ext cx="32" cy="83"/>
            </a:xfrm>
            <a:custGeom>
              <a:avLst/>
              <a:gdLst>
                <a:gd name="T0" fmla="*/ 31 w 32"/>
                <a:gd name="T1" fmla="*/ 0 h 83"/>
                <a:gd name="T2" fmla="*/ 31 w 32"/>
                <a:gd name="T3" fmla="*/ 67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7"/>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7" name="Freeform 152"/>
            <p:cNvSpPr>
              <a:spLocks/>
            </p:cNvSpPr>
            <p:nvPr/>
          </p:nvSpPr>
          <p:spPr bwMode="auto">
            <a:xfrm>
              <a:off x="3010" y="3842"/>
              <a:ext cx="95" cy="21"/>
            </a:xfrm>
            <a:custGeom>
              <a:avLst/>
              <a:gdLst>
                <a:gd name="T0" fmla="*/ 30 w 95"/>
                <a:gd name="T1" fmla="*/ 0 h 21"/>
                <a:gd name="T2" fmla="*/ 94 w 95"/>
                <a:gd name="T3" fmla="*/ 7 h 21"/>
                <a:gd name="T4" fmla="*/ 64 w 95"/>
                <a:gd name="T5" fmla="*/ 20 h 21"/>
                <a:gd name="T6" fmla="*/ 0 w 95"/>
                <a:gd name="T7" fmla="*/ 13 h 21"/>
                <a:gd name="T8" fmla="*/ 30 w 95"/>
                <a:gd name="T9" fmla="*/ 0 h 21"/>
                <a:gd name="T10" fmla="*/ 0 60000 65536"/>
                <a:gd name="T11" fmla="*/ 0 60000 65536"/>
                <a:gd name="T12" fmla="*/ 0 60000 65536"/>
                <a:gd name="T13" fmla="*/ 0 60000 65536"/>
                <a:gd name="T14" fmla="*/ 0 60000 65536"/>
                <a:gd name="T15" fmla="*/ 0 w 95"/>
                <a:gd name="T16" fmla="*/ 0 h 21"/>
                <a:gd name="T17" fmla="*/ 95 w 95"/>
                <a:gd name="T18" fmla="*/ 21 h 21"/>
              </a:gdLst>
              <a:ahLst/>
              <a:cxnLst>
                <a:cxn ang="T10">
                  <a:pos x="T0" y="T1"/>
                </a:cxn>
                <a:cxn ang="T11">
                  <a:pos x="T2" y="T3"/>
                </a:cxn>
                <a:cxn ang="T12">
                  <a:pos x="T4" y="T5"/>
                </a:cxn>
                <a:cxn ang="T13">
                  <a:pos x="T6" y="T7"/>
                </a:cxn>
                <a:cxn ang="T14">
                  <a:pos x="T8" y="T9"/>
                </a:cxn>
              </a:cxnLst>
              <a:rect l="T15" t="T16" r="T17" b="T18"/>
              <a:pathLst>
                <a:path w="95" h="21">
                  <a:moveTo>
                    <a:pt x="30" y="0"/>
                  </a:moveTo>
                  <a:lnTo>
                    <a:pt x="94" y="7"/>
                  </a:lnTo>
                  <a:lnTo>
                    <a:pt x="64" y="20"/>
                  </a:lnTo>
                  <a:lnTo>
                    <a:pt x="0" y="13"/>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8" name="Freeform 153"/>
            <p:cNvSpPr>
              <a:spLocks/>
            </p:cNvSpPr>
            <p:nvPr/>
          </p:nvSpPr>
          <p:spPr bwMode="auto">
            <a:xfrm>
              <a:off x="3009" y="3855"/>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89" name="Freeform 154"/>
            <p:cNvSpPr>
              <a:spLocks/>
            </p:cNvSpPr>
            <p:nvPr/>
          </p:nvSpPr>
          <p:spPr bwMode="auto">
            <a:xfrm>
              <a:off x="3073" y="3847"/>
              <a:ext cx="34" cy="83"/>
            </a:xfrm>
            <a:custGeom>
              <a:avLst/>
              <a:gdLst>
                <a:gd name="T0" fmla="*/ 33 w 34"/>
                <a:gd name="T1" fmla="*/ 0 h 83"/>
                <a:gd name="T2" fmla="*/ 33 w 34"/>
                <a:gd name="T3" fmla="*/ 67 h 83"/>
                <a:gd name="T4" fmla="*/ 0 w 34"/>
                <a:gd name="T5" fmla="*/ 82 h 83"/>
                <a:gd name="T6" fmla="*/ 0 w 34"/>
                <a:gd name="T7" fmla="*/ 15 h 83"/>
                <a:gd name="T8" fmla="*/ 33 w 34"/>
                <a:gd name="T9" fmla="*/ 0 h 83"/>
                <a:gd name="T10" fmla="*/ 0 60000 65536"/>
                <a:gd name="T11" fmla="*/ 0 60000 65536"/>
                <a:gd name="T12" fmla="*/ 0 60000 65536"/>
                <a:gd name="T13" fmla="*/ 0 60000 65536"/>
                <a:gd name="T14" fmla="*/ 0 60000 65536"/>
                <a:gd name="T15" fmla="*/ 0 w 34"/>
                <a:gd name="T16" fmla="*/ 0 h 83"/>
                <a:gd name="T17" fmla="*/ 34 w 34"/>
                <a:gd name="T18" fmla="*/ 83 h 83"/>
              </a:gdLst>
              <a:ahLst/>
              <a:cxnLst>
                <a:cxn ang="T10">
                  <a:pos x="T0" y="T1"/>
                </a:cxn>
                <a:cxn ang="T11">
                  <a:pos x="T2" y="T3"/>
                </a:cxn>
                <a:cxn ang="T12">
                  <a:pos x="T4" y="T5"/>
                </a:cxn>
                <a:cxn ang="T13">
                  <a:pos x="T6" y="T7"/>
                </a:cxn>
                <a:cxn ang="T14">
                  <a:pos x="T8" y="T9"/>
                </a:cxn>
              </a:cxnLst>
              <a:rect l="T15" t="T16" r="T17" b="T18"/>
              <a:pathLst>
                <a:path w="34" h="83">
                  <a:moveTo>
                    <a:pt x="33" y="0"/>
                  </a:moveTo>
                  <a:lnTo>
                    <a:pt x="33" y="67"/>
                  </a:lnTo>
                  <a:lnTo>
                    <a:pt x="0" y="82"/>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0" name="Freeform 155"/>
            <p:cNvSpPr>
              <a:spLocks/>
            </p:cNvSpPr>
            <p:nvPr/>
          </p:nvSpPr>
          <p:spPr bwMode="auto">
            <a:xfrm>
              <a:off x="2854" y="3973"/>
              <a:ext cx="96" cy="23"/>
            </a:xfrm>
            <a:custGeom>
              <a:avLst/>
              <a:gdLst>
                <a:gd name="T0" fmla="*/ 30 w 96"/>
                <a:gd name="T1" fmla="*/ 0 h 23"/>
                <a:gd name="T2" fmla="*/ 95 w 96"/>
                <a:gd name="T3" fmla="*/ 7 h 23"/>
                <a:gd name="T4" fmla="*/ 64 w 96"/>
                <a:gd name="T5" fmla="*/ 22 h 23"/>
                <a:gd name="T6" fmla="*/ 0 w 96"/>
                <a:gd name="T7" fmla="*/ 15 h 23"/>
                <a:gd name="T8" fmla="*/ 30 w 96"/>
                <a:gd name="T9" fmla="*/ 0 h 23"/>
                <a:gd name="T10" fmla="*/ 0 60000 65536"/>
                <a:gd name="T11" fmla="*/ 0 60000 65536"/>
                <a:gd name="T12" fmla="*/ 0 60000 65536"/>
                <a:gd name="T13" fmla="*/ 0 60000 65536"/>
                <a:gd name="T14" fmla="*/ 0 60000 65536"/>
                <a:gd name="T15" fmla="*/ 0 w 96"/>
                <a:gd name="T16" fmla="*/ 0 h 23"/>
                <a:gd name="T17" fmla="*/ 96 w 96"/>
                <a:gd name="T18" fmla="*/ 23 h 23"/>
              </a:gdLst>
              <a:ahLst/>
              <a:cxnLst>
                <a:cxn ang="T10">
                  <a:pos x="T0" y="T1"/>
                </a:cxn>
                <a:cxn ang="T11">
                  <a:pos x="T2" y="T3"/>
                </a:cxn>
                <a:cxn ang="T12">
                  <a:pos x="T4" y="T5"/>
                </a:cxn>
                <a:cxn ang="T13">
                  <a:pos x="T6" y="T7"/>
                </a:cxn>
                <a:cxn ang="T14">
                  <a:pos x="T8" y="T9"/>
                </a:cxn>
              </a:cxnLst>
              <a:rect l="T15" t="T16" r="T17" b="T18"/>
              <a:pathLst>
                <a:path w="96" h="23">
                  <a:moveTo>
                    <a:pt x="30" y="0"/>
                  </a:moveTo>
                  <a:lnTo>
                    <a:pt x="95" y="7"/>
                  </a:lnTo>
                  <a:lnTo>
                    <a:pt x="64" y="22"/>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1" name="Freeform 156"/>
            <p:cNvSpPr>
              <a:spLocks/>
            </p:cNvSpPr>
            <p:nvPr/>
          </p:nvSpPr>
          <p:spPr bwMode="auto">
            <a:xfrm>
              <a:off x="2853" y="3987"/>
              <a:ext cx="66" cy="75"/>
            </a:xfrm>
            <a:custGeom>
              <a:avLst/>
              <a:gdLst>
                <a:gd name="T0" fmla="*/ 0 w 66"/>
                <a:gd name="T1" fmla="*/ 0 h 75"/>
                <a:gd name="T2" fmla="*/ 65 w 66"/>
                <a:gd name="T3" fmla="*/ 7 h 75"/>
                <a:gd name="T4" fmla="*/ 65 w 66"/>
                <a:gd name="T5" fmla="*/ 74 h 75"/>
                <a:gd name="T6" fmla="*/ 0 w 66"/>
                <a:gd name="T7" fmla="*/ 66 h 75"/>
                <a:gd name="T8" fmla="*/ 0 w 66"/>
                <a:gd name="T9" fmla="*/ 0 h 75"/>
                <a:gd name="T10" fmla="*/ 0 60000 65536"/>
                <a:gd name="T11" fmla="*/ 0 60000 65536"/>
                <a:gd name="T12" fmla="*/ 0 60000 65536"/>
                <a:gd name="T13" fmla="*/ 0 60000 65536"/>
                <a:gd name="T14" fmla="*/ 0 60000 65536"/>
                <a:gd name="T15" fmla="*/ 0 w 66"/>
                <a:gd name="T16" fmla="*/ 0 h 75"/>
                <a:gd name="T17" fmla="*/ 66 w 66"/>
                <a:gd name="T18" fmla="*/ 75 h 75"/>
              </a:gdLst>
              <a:ahLst/>
              <a:cxnLst>
                <a:cxn ang="T10">
                  <a:pos x="T0" y="T1"/>
                </a:cxn>
                <a:cxn ang="T11">
                  <a:pos x="T2" y="T3"/>
                </a:cxn>
                <a:cxn ang="T12">
                  <a:pos x="T4" y="T5"/>
                </a:cxn>
                <a:cxn ang="T13">
                  <a:pos x="T6" y="T7"/>
                </a:cxn>
                <a:cxn ang="T14">
                  <a:pos x="T8" y="T9"/>
                </a:cxn>
              </a:cxnLst>
              <a:rect l="T15" t="T16" r="T17" b="T18"/>
              <a:pathLst>
                <a:path w="66" h="75">
                  <a:moveTo>
                    <a:pt x="0" y="0"/>
                  </a:moveTo>
                  <a:lnTo>
                    <a:pt x="65" y="7"/>
                  </a:lnTo>
                  <a:lnTo>
                    <a:pt x="65"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2" name="Freeform 157"/>
            <p:cNvSpPr>
              <a:spLocks/>
            </p:cNvSpPr>
            <p:nvPr/>
          </p:nvSpPr>
          <p:spPr bwMode="auto">
            <a:xfrm>
              <a:off x="2919" y="3980"/>
              <a:ext cx="32" cy="83"/>
            </a:xfrm>
            <a:custGeom>
              <a:avLst/>
              <a:gdLst>
                <a:gd name="T0" fmla="*/ 31 w 32"/>
                <a:gd name="T1" fmla="*/ 0 h 83"/>
                <a:gd name="T2" fmla="*/ 31 w 32"/>
                <a:gd name="T3" fmla="*/ 66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6"/>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3" name="Freeform 158"/>
            <p:cNvSpPr>
              <a:spLocks/>
            </p:cNvSpPr>
            <p:nvPr/>
          </p:nvSpPr>
          <p:spPr bwMode="auto">
            <a:xfrm>
              <a:off x="2916" y="3981"/>
              <a:ext cx="98" cy="22"/>
            </a:xfrm>
            <a:custGeom>
              <a:avLst/>
              <a:gdLst>
                <a:gd name="T0" fmla="*/ 31 w 98"/>
                <a:gd name="T1" fmla="*/ 0 h 22"/>
                <a:gd name="T2" fmla="*/ 97 w 98"/>
                <a:gd name="T3" fmla="*/ 7 h 22"/>
                <a:gd name="T4" fmla="*/ 66 w 98"/>
                <a:gd name="T5" fmla="*/ 21 h 22"/>
                <a:gd name="T6" fmla="*/ 0 w 98"/>
                <a:gd name="T7" fmla="*/ 14 h 22"/>
                <a:gd name="T8" fmla="*/ 31 w 98"/>
                <a:gd name="T9" fmla="*/ 0 h 22"/>
                <a:gd name="T10" fmla="*/ 0 60000 65536"/>
                <a:gd name="T11" fmla="*/ 0 60000 65536"/>
                <a:gd name="T12" fmla="*/ 0 60000 65536"/>
                <a:gd name="T13" fmla="*/ 0 60000 65536"/>
                <a:gd name="T14" fmla="*/ 0 60000 65536"/>
                <a:gd name="T15" fmla="*/ 0 w 98"/>
                <a:gd name="T16" fmla="*/ 0 h 22"/>
                <a:gd name="T17" fmla="*/ 98 w 98"/>
                <a:gd name="T18" fmla="*/ 22 h 22"/>
              </a:gdLst>
              <a:ahLst/>
              <a:cxnLst>
                <a:cxn ang="T10">
                  <a:pos x="T0" y="T1"/>
                </a:cxn>
                <a:cxn ang="T11">
                  <a:pos x="T2" y="T3"/>
                </a:cxn>
                <a:cxn ang="T12">
                  <a:pos x="T4" y="T5"/>
                </a:cxn>
                <a:cxn ang="T13">
                  <a:pos x="T6" y="T7"/>
                </a:cxn>
                <a:cxn ang="T14">
                  <a:pos x="T8" y="T9"/>
                </a:cxn>
              </a:cxnLst>
              <a:rect l="T15" t="T16" r="T17" b="T18"/>
              <a:pathLst>
                <a:path w="98" h="22">
                  <a:moveTo>
                    <a:pt x="31" y="0"/>
                  </a:moveTo>
                  <a:lnTo>
                    <a:pt x="97" y="7"/>
                  </a:lnTo>
                  <a:lnTo>
                    <a:pt x="66" y="21"/>
                  </a:lnTo>
                  <a:lnTo>
                    <a:pt x="0" y="14"/>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4" name="Freeform 159"/>
            <p:cNvSpPr>
              <a:spLocks/>
            </p:cNvSpPr>
            <p:nvPr/>
          </p:nvSpPr>
          <p:spPr bwMode="auto">
            <a:xfrm>
              <a:off x="2917" y="3996"/>
              <a:ext cx="66" cy="75"/>
            </a:xfrm>
            <a:custGeom>
              <a:avLst/>
              <a:gdLst>
                <a:gd name="T0" fmla="*/ 0 w 66"/>
                <a:gd name="T1" fmla="*/ 0 h 75"/>
                <a:gd name="T2" fmla="*/ 65 w 66"/>
                <a:gd name="T3" fmla="*/ 7 h 75"/>
                <a:gd name="T4" fmla="*/ 65 w 66"/>
                <a:gd name="T5" fmla="*/ 74 h 75"/>
                <a:gd name="T6" fmla="*/ 0 w 66"/>
                <a:gd name="T7" fmla="*/ 66 h 75"/>
                <a:gd name="T8" fmla="*/ 0 w 66"/>
                <a:gd name="T9" fmla="*/ 0 h 75"/>
                <a:gd name="T10" fmla="*/ 0 60000 65536"/>
                <a:gd name="T11" fmla="*/ 0 60000 65536"/>
                <a:gd name="T12" fmla="*/ 0 60000 65536"/>
                <a:gd name="T13" fmla="*/ 0 60000 65536"/>
                <a:gd name="T14" fmla="*/ 0 60000 65536"/>
                <a:gd name="T15" fmla="*/ 0 w 66"/>
                <a:gd name="T16" fmla="*/ 0 h 75"/>
                <a:gd name="T17" fmla="*/ 66 w 66"/>
                <a:gd name="T18" fmla="*/ 75 h 75"/>
              </a:gdLst>
              <a:ahLst/>
              <a:cxnLst>
                <a:cxn ang="T10">
                  <a:pos x="T0" y="T1"/>
                </a:cxn>
                <a:cxn ang="T11">
                  <a:pos x="T2" y="T3"/>
                </a:cxn>
                <a:cxn ang="T12">
                  <a:pos x="T4" y="T5"/>
                </a:cxn>
                <a:cxn ang="T13">
                  <a:pos x="T6" y="T7"/>
                </a:cxn>
                <a:cxn ang="T14">
                  <a:pos x="T8" y="T9"/>
                </a:cxn>
              </a:cxnLst>
              <a:rect l="T15" t="T16" r="T17" b="T18"/>
              <a:pathLst>
                <a:path w="66" h="75">
                  <a:moveTo>
                    <a:pt x="0" y="0"/>
                  </a:moveTo>
                  <a:lnTo>
                    <a:pt x="65" y="7"/>
                  </a:lnTo>
                  <a:lnTo>
                    <a:pt x="65"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5" name="Freeform 160"/>
            <p:cNvSpPr>
              <a:spLocks/>
            </p:cNvSpPr>
            <p:nvPr/>
          </p:nvSpPr>
          <p:spPr bwMode="auto">
            <a:xfrm>
              <a:off x="2980" y="3987"/>
              <a:ext cx="35" cy="84"/>
            </a:xfrm>
            <a:custGeom>
              <a:avLst/>
              <a:gdLst>
                <a:gd name="T0" fmla="*/ 34 w 35"/>
                <a:gd name="T1" fmla="*/ 0 h 84"/>
                <a:gd name="T2" fmla="*/ 34 w 35"/>
                <a:gd name="T3" fmla="*/ 67 h 84"/>
                <a:gd name="T4" fmla="*/ 0 w 35"/>
                <a:gd name="T5" fmla="*/ 83 h 84"/>
                <a:gd name="T6" fmla="*/ 0 w 35"/>
                <a:gd name="T7" fmla="*/ 15 h 84"/>
                <a:gd name="T8" fmla="*/ 34 w 35"/>
                <a:gd name="T9" fmla="*/ 0 h 84"/>
                <a:gd name="T10" fmla="*/ 0 60000 65536"/>
                <a:gd name="T11" fmla="*/ 0 60000 65536"/>
                <a:gd name="T12" fmla="*/ 0 60000 65536"/>
                <a:gd name="T13" fmla="*/ 0 60000 65536"/>
                <a:gd name="T14" fmla="*/ 0 60000 65536"/>
                <a:gd name="T15" fmla="*/ 0 w 35"/>
                <a:gd name="T16" fmla="*/ 0 h 84"/>
                <a:gd name="T17" fmla="*/ 35 w 35"/>
                <a:gd name="T18" fmla="*/ 84 h 84"/>
              </a:gdLst>
              <a:ahLst/>
              <a:cxnLst>
                <a:cxn ang="T10">
                  <a:pos x="T0" y="T1"/>
                </a:cxn>
                <a:cxn ang="T11">
                  <a:pos x="T2" y="T3"/>
                </a:cxn>
                <a:cxn ang="T12">
                  <a:pos x="T4" y="T5"/>
                </a:cxn>
                <a:cxn ang="T13">
                  <a:pos x="T6" y="T7"/>
                </a:cxn>
                <a:cxn ang="T14">
                  <a:pos x="T8" y="T9"/>
                </a:cxn>
              </a:cxnLst>
              <a:rect l="T15" t="T16" r="T17" b="T18"/>
              <a:pathLst>
                <a:path w="35" h="84">
                  <a:moveTo>
                    <a:pt x="34" y="0"/>
                  </a:moveTo>
                  <a:lnTo>
                    <a:pt x="34" y="67"/>
                  </a:lnTo>
                  <a:lnTo>
                    <a:pt x="0" y="83"/>
                  </a:lnTo>
                  <a:lnTo>
                    <a:pt x="0" y="15"/>
                  </a:lnTo>
                  <a:lnTo>
                    <a:pt x="34"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6" name="Freeform 161"/>
            <p:cNvSpPr>
              <a:spLocks/>
            </p:cNvSpPr>
            <p:nvPr/>
          </p:nvSpPr>
          <p:spPr bwMode="auto">
            <a:xfrm>
              <a:off x="2979" y="3989"/>
              <a:ext cx="94" cy="23"/>
            </a:xfrm>
            <a:custGeom>
              <a:avLst/>
              <a:gdLst>
                <a:gd name="T0" fmla="*/ 29 w 94"/>
                <a:gd name="T1" fmla="*/ 0 h 23"/>
                <a:gd name="T2" fmla="*/ 93 w 94"/>
                <a:gd name="T3" fmla="*/ 7 h 23"/>
                <a:gd name="T4" fmla="*/ 63 w 94"/>
                <a:gd name="T5" fmla="*/ 22 h 23"/>
                <a:gd name="T6" fmla="*/ 0 w 94"/>
                <a:gd name="T7" fmla="*/ 15 h 23"/>
                <a:gd name="T8" fmla="*/ 29 w 94"/>
                <a:gd name="T9" fmla="*/ 0 h 23"/>
                <a:gd name="T10" fmla="*/ 0 60000 65536"/>
                <a:gd name="T11" fmla="*/ 0 60000 65536"/>
                <a:gd name="T12" fmla="*/ 0 60000 65536"/>
                <a:gd name="T13" fmla="*/ 0 60000 65536"/>
                <a:gd name="T14" fmla="*/ 0 60000 65536"/>
                <a:gd name="T15" fmla="*/ 0 w 94"/>
                <a:gd name="T16" fmla="*/ 0 h 23"/>
                <a:gd name="T17" fmla="*/ 94 w 94"/>
                <a:gd name="T18" fmla="*/ 23 h 23"/>
              </a:gdLst>
              <a:ahLst/>
              <a:cxnLst>
                <a:cxn ang="T10">
                  <a:pos x="T0" y="T1"/>
                </a:cxn>
                <a:cxn ang="T11">
                  <a:pos x="T2" y="T3"/>
                </a:cxn>
                <a:cxn ang="T12">
                  <a:pos x="T4" y="T5"/>
                </a:cxn>
                <a:cxn ang="T13">
                  <a:pos x="T6" y="T7"/>
                </a:cxn>
                <a:cxn ang="T14">
                  <a:pos x="T8" y="T9"/>
                </a:cxn>
              </a:cxnLst>
              <a:rect l="T15" t="T16" r="T17" b="T18"/>
              <a:pathLst>
                <a:path w="94" h="23">
                  <a:moveTo>
                    <a:pt x="29" y="0"/>
                  </a:moveTo>
                  <a:lnTo>
                    <a:pt x="93" y="7"/>
                  </a:lnTo>
                  <a:lnTo>
                    <a:pt x="63" y="22"/>
                  </a:lnTo>
                  <a:lnTo>
                    <a:pt x="0" y="15"/>
                  </a:lnTo>
                  <a:lnTo>
                    <a:pt x="29"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7" name="Freeform 162"/>
            <p:cNvSpPr>
              <a:spLocks/>
            </p:cNvSpPr>
            <p:nvPr/>
          </p:nvSpPr>
          <p:spPr bwMode="auto">
            <a:xfrm>
              <a:off x="2978" y="4003"/>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8" name="Freeform 163"/>
            <p:cNvSpPr>
              <a:spLocks/>
            </p:cNvSpPr>
            <p:nvPr/>
          </p:nvSpPr>
          <p:spPr bwMode="auto">
            <a:xfrm>
              <a:off x="3042" y="3995"/>
              <a:ext cx="31" cy="84"/>
            </a:xfrm>
            <a:custGeom>
              <a:avLst/>
              <a:gdLst>
                <a:gd name="T0" fmla="*/ 30 w 31"/>
                <a:gd name="T1" fmla="*/ 0 h 84"/>
                <a:gd name="T2" fmla="*/ 30 w 31"/>
                <a:gd name="T3" fmla="*/ 68 h 84"/>
                <a:gd name="T4" fmla="*/ 0 w 31"/>
                <a:gd name="T5" fmla="*/ 83 h 84"/>
                <a:gd name="T6" fmla="*/ 0 w 31"/>
                <a:gd name="T7" fmla="*/ 15 h 84"/>
                <a:gd name="T8" fmla="*/ 30 w 31"/>
                <a:gd name="T9" fmla="*/ 0 h 84"/>
                <a:gd name="T10" fmla="*/ 0 60000 65536"/>
                <a:gd name="T11" fmla="*/ 0 60000 65536"/>
                <a:gd name="T12" fmla="*/ 0 60000 65536"/>
                <a:gd name="T13" fmla="*/ 0 60000 65536"/>
                <a:gd name="T14" fmla="*/ 0 60000 65536"/>
                <a:gd name="T15" fmla="*/ 0 w 31"/>
                <a:gd name="T16" fmla="*/ 0 h 84"/>
                <a:gd name="T17" fmla="*/ 31 w 31"/>
                <a:gd name="T18" fmla="*/ 84 h 84"/>
              </a:gdLst>
              <a:ahLst/>
              <a:cxnLst>
                <a:cxn ang="T10">
                  <a:pos x="T0" y="T1"/>
                </a:cxn>
                <a:cxn ang="T11">
                  <a:pos x="T2" y="T3"/>
                </a:cxn>
                <a:cxn ang="T12">
                  <a:pos x="T4" y="T5"/>
                </a:cxn>
                <a:cxn ang="T13">
                  <a:pos x="T6" y="T7"/>
                </a:cxn>
                <a:cxn ang="T14">
                  <a:pos x="T8" y="T9"/>
                </a:cxn>
              </a:cxnLst>
              <a:rect l="T15" t="T16" r="T17" b="T18"/>
              <a:pathLst>
                <a:path w="31" h="84">
                  <a:moveTo>
                    <a:pt x="30" y="0"/>
                  </a:moveTo>
                  <a:lnTo>
                    <a:pt x="30" y="68"/>
                  </a:lnTo>
                  <a:lnTo>
                    <a:pt x="0" y="83"/>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299" name="Freeform 164"/>
            <p:cNvSpPr>
              <a:spLocks/>
            </p:cNvSpPr>
            <p:nvPr/>
          </p:nvSpPr>
          <p:spPr bwMode="auto">
            <a:xfrm>
              <a:off x="2856" y="3905"/>
              <a:ext cx="96" cy="23"/>
            </a:xfrm>
            <a:custGeom>
              <a:avLst/>
              <a:gdLst>
                <a:gd name="T0" fmla="*/ 30 w 96"/>
                <a:gd name="T1" fmla="*/ 0 h 23"/>
                <a:gd name="T2" fmla="*/ 95 w 96"/>
                <a:gd name="T3" fmla="*/ 7 h 23"/>
                <a:gd name="T4" fmla="*/ 64 w 96"/>
                <a:gd name="T5" fmla="*/ 22 h 23"/>
                <a:gd name="T6" fmla="*/ 0 w 96"/>
                <a:gd name="T7" fmla="*/ 15 h 23"/>
                <a:gd name="T8" fmla="*/ 30 w 96"/>
                <a:gd name="T9" fmla="*/ 0 h 23"/>
                <a:gd name="T10" fmla="*/ 0 60000 65536"/>
                <a:gd name="T11" fmla="*/ 0 60000 65536"/>
                <a:gd name="T12" fmla="*/ 0 60000 65536"/>
                <a:gd name="T13" fmla="*/ 0 60000 65536"/>
                <a:gd name="T14" fmla="*/ 0 60000 65536"/>
                <a:gd name="T15" fmla="*/ 0 w 96"/>
                <a:gd name="T16" fmla="*/ 0 h 23"/>
                <a:gd name="T17" fmla="*/ 96 w 96"/>
                <a:gd name="T18" fmla="*/ 23 h 23"/>
              </a:gdLst>
              <a:ahLst/>
              <a:cxnLst>
                <a:cxn ang="T10">
                  <a:pos x="T0" y="T1"/>
                </a:cxn>
                <a:cxn ang="T11">
                  <a:pos x="T2" y="T3"/>
                </a:cxn>
                <a:cxn ang="T12">
                  <a:pos x="T4" y="T5"/>
                </a:cxn>
                <a:cxn ang="T13">
                  <a:pos x="T6" y="T7"/>
                </a:cxn>
                <a:cxn ang="T14">
                  <a:pos x="T8" y="T9"/>
                </a:cxn>
              </a:cxnLst>
              <a:rect l="T15" t="T16" r="T17" b="T18"/>
              <a:pathLst>
                <a:path w="96" h="23">
                  <a:moveTo>
                    <a:pt x="30" y="0"/>
                  </a:moveTo>
                  <a:lnTo>
                    <a:pt x="95" y="7"/>
                  </a:lnTo>
                  <a:lnTo>
                    <a:pt x="64" y="22"/>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0" name="Freeform 165"/>
            <p:cNvSpPr>
              <a:spLocks/>
            </p:cNvSpPr>
            <p:nvPr/>
          </p:nvSpPr>
          <p:spPr bwMode="auto">
            <a:xfrm>
              <a:off x="2856" y="3919"/>
              <a:ext cx="64" cy="76"/>
            </a:xfrm>
            <a:custGeom>
              <a:avLst/>
              <a:gdLst>
                <a:gd name="T0" fmla="*/ 0 w 64"/>
                <a:gd name="T1" fmla="*/ 0 h 76"/>
                <a:gd name="T2" fmla="*/ 63 w 64"/>
                <a:gd name="T3" fmla="*/ 7 h 76"/>
                <a:gd name="T4" fmla="*/ 63 w 64"/>
                <a:gd name="T5" fmla="*/ 75 h 76"/>
                <a:gd name="T6" fmla="*/ 0 w 64"/>
                <a:gd name="T7" fmla="*/ 67 h 76"/>
                <a:gd name="T8" fmla="*/ 0 w 64"/>
                <a:gd name="T9" fmla="*/ 0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0"/>
                  </a:moveTo>
                  <a:lnTo>
                    <a:pt x="63" y="7"/>
                  </a:lnTo>
                  <a:lnTo>
                    <a:pt x="63"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1" name="Freeform 166"/>
            <p:cNvSpPr>
              <a:spLocks/>
            </p:cNvSpPr>
            <p:nvPr/>
          </p:nvSpPr>
          <p:spPr bwMode="auto">
            <a:xfrm>
              <a:off x="2919" y="3912"/>
              <a:ext cx="32" cy="83"/>
            </a:xfrm>
            <a:custGeom>
              <a:avLst/>
              <a:gdLst>
                <a:gd name="T0" fmla="*/ 31 w 32"/>
                <a:gd name="T1" fmla="*/ 0 h 83"/>
                <a:gd name="T2" fmla="*/ 31 w 32"/>
                <a:gd name="T3" fmla="*/ 66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6"/>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2" name="Freeform 167"/>
            <p:cNvSpPr>
              <a:spLocks/>
            </p:cNvSpPr>
            <p:nvPr/>
          </p:nvSpPr>
          <p:spPr bwMode="auto">
            <a:xfrm>
              <a:off x="2919" y="3914"/>
              <a:ext cx="93" cy="21"/>
            </a:xfrm>
            <a:custGeom>
              <a:avLst/>
              <a:gdLst>
                <a:gd name="T0" fmla="*/ 29 w 93"/>
                <a:gd name="T1" fmla="*/ 0 h 21"/>
                <a:gd name="T2" fmla="*/ 92 w 93"/>
                <a:gd name="T3" fmla="*/ 7 h 21"/>
                <a:gd name="T4" fmla="*/ 62 w 93"/>
                <a:gd name="T5" fmla="*/ 20 h 21"/>
                <a:gd name="T6" fmla="*/ 0 w 93"/>
                <a:gd name="T7" fmla="*/ 13 h 21"/>
                <a:gd name="T8" fmla="*/ 29 w 93"/>
                <a:gd name="T9" fmla="*/ 0 h 21"/>
                <a:gd name="T10" fmla="*/ 0 60000 65536"/>
                <a:gd name="T11" fmla="*/ 0 60000 65536"/>
                <a:gd name="T12" fmla="*/ 0 60000 65536"/>
                <a:gd name="T13" fmla="*/ 0 60000 65536"/>
                <a:gd name="T14" fmla="*/ 0 60000 65536"/>
                <a:gd name="T15" fmla="*/ 0 w 93"/>
                <a:gd name="T16" fmla="*/ 0 h 21"/>
                <a:gd name="T17" fmla="*/ 93 w 93"/>
                <a:gd name="T18" fmla="*/ 21 h 21"/>
              </a:gdLst>
              <a:ahLst/>
              <a:cxnLst>
                <a:cxn ang="T10">
                  <a:pos x="T0" y="T1"/>
                </a:cxn>
                <a:cxn ang="T11">
                  <a:pos x="T2" y="T3"/>
                </a:cxn>
                <a:cxn ang="T12">
                  <a:pos x="T4" y="T5"/>
                </a:cxn>
                <a:cxn ang="T13">
                  <a:pos x="T6" y="T7"/>
                </a:cxn>
                <a:cxn ang="T14">
                  <a:pos x="T8" y="T9"/>
                </a:cxn>
              </a:cxnLst>
              <a:rect l="T15" t="T16" r="T17" b="T18"/>
              <a:pathLst>
                <a:path w="93" h="21">
                  <a:moveTo>
                    <a:pt x="29" y="0"/>
                  </a:moveTo>
                  <a:lnTo>
                    <a:pt x="92" y="7"/>
                  </a:lnTo>
                  <a:lnTo>
                    <a:pt x="62" y="20"/>
                  </a:lnTo>
                  <a:lnTo>
                    <a:pt x="0" y="13"/>
                  </a:lnTo>
                  <a:lnTo>
                    <a:pt x="29"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3" name="Freeform 168"/>
            <p:cNvSpPr>
              <a:spLocks/>
            </p:cNvSpPr>
            <p:nvPr/>
          </p:nvSpPr>
          <p:spPr bwMode="auto">
            <a:xfrm>
              <a:off x="2919" y="3928"/>
              <a:ext cx="63" cy="75"/>
            </a:xfrm>
            <a:custGeom>
              <a:avLst/>
              <a:gdLst>
                <a:gd name="T0" fmla="*/ 0 w 63"/>
                <a:gd name="T1" fmla="*/ 0 h 75"/>
                <a:gd name="T2" fmla="*/ 62 w 63"/>
                <a:gd name="T3" fmla="*/ 7 h 75"/>
                <a:gd name="T4" fmla="*/ 62 w 63"/>
                <a:gd name="T5" fmla="*/ 74 h 75"/>
                <a:gd name="T6" fmla="*/ 0 w 63"/>
                <a:gd name="T7" fmla="*/ 66 h 75"/>
                <a:gd name="T8" fmla="*/ 0 w 63"/>
                <a:gd name="T9" fmla="*/ 0 h 75"/>
                <a:gd name="T10" fmla="*/ 0 60000 65536"/>
                <a:gd name="T11" fmla="*/ 0 60000 65536"/>
                <a:gd name="T12" fmla="*/ 0 60000 65536"/>
                <a:gd name="T13" fmla="*/ 0 60000 65536"/>
                <a:gd name="T14" fmla="*/ 0 60000 65536"/>
                <a:gd name="T15" fmla="*/ 0 w 63"/>
                <a:gd name="T16" fmla="*/ 0 h 75"/>
                <a:gd name="T17" fmla="*/ 63 w 63"/>
                <a:gd name="T18" fmla="*/ 75 h 75"/>
              </a:gdLst>
              <a:ahLst/>
              <a:cxnLst>
                <a:cxn ang="T10">
                  <a:pos x="T0" y="T1"/>
                </a:cxn>
                <a:cxn ang="T11">
                  <a:pos x="T2" y="T3"/>
                </a:cxn>
                <a:cxn ang="T12">
                  <a:pos x="T4" y="T5"/>
                </a:cxn>
                <a:cxn ang="T13">
                  <a:pos x="T6" y="T7"/>
                </a:cxn>
                <a:cxn ang="T14">
                  <a:pos x="T8" y="T9"/>
                </a:cxn>
              </a:cxnLst>
              <a:rect l="T15" t="T16" r="T17" b="T18"/>
              <a:pathLst>
                <a:path w="63" h="75">
                  <a:moveTo>
                    <a:pt x="0" y="0"/>
                  </a:moveTo>
                  <a:lnTo>
                    <a:pt x="62" y="7"/>
                  </a:lnTo>
                  <a:lnTo>
                    <a:pt x="62"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4" name="Freeform 169"/>
            <p:cNvSpPr>
              <a:spLocks/>
            </p:cNvSpPr>
            <p:nvPr/>
          </p:nvSpPr>
          <p:spPr bwMode="auto">
            <a:xfrm>
              <a:off x="2980" y="3921"/>
              <a:ext cx="33" cy="82"/>
            </a:xfrm>
            <a:custGeom>
              <a:avLst/>
              <a:gdLst>
                <a:gd name="T0" fmla="*/ 32 w 33"/>
                <a:gd name="T1" fmla="*/ 0 h 82"/>
                <a:gd name="T2" fmla="*/ 32 w 33"/>
                <a:gd name="T3" fmla="*/ 66 h 82"/>
                <a:gd name="T4" fmla="*/ 0 w 33"/>
                <a:gd name="T5" fmla="*/ 81 h 82"/>
                <a:gd name="T6" fmla="*/ 0 w 33"/>
                <a:gd name="T7" fmla="*/ 15 h 82"/>
                <a:gd name="T8" fmla="*/ 32 w 33"/>
                <a:gd name="T9" fmla="*/ 0 h 82"/>
                <a:gd name="T10" fmla="*/ 0 60000 65536"/>
                <a:gd name="T11" fmla="*/ 0 60000 65536"/>
                <a:gd name="T12" fmla="*/ 0 60000 65536"/>
                <a:gd name="T13" fmla="*/ 0 60000 65536"/>
                <a:gd name="T14" fmla="*/ 0 60000 65536"/>
                <a:gd name="T15" fmla="*/ 0 w 33"/>
                <a:gd name="T16" fmla="*/ 0 h 82"/>
                <a:gd name="T17" fmla="*/ 33 w 33"/>
                <a:gd name="T18" fmla="*/ 82 h 82"/>
              </a:gdLst>
              <a:ahLst/>
              <a:cxnLst>
                <a:cxn ang="T10">
                  <a:pos x="T0" y="T1"/>
                </a:cxn>
                <a:cxn ang="T11">
                  <a:pos x="T2" y="T3"/>
                </a:cxn>
                <a:cxn ang="T12">
                  <a:pos x="T4" y="T5"/>
                </a:cxn>
                <a:cxn ang="T13">
                  <a:pos x="T6" y="T7"/>
                </a:cxn>
                <a:cxn ang="T14">
                  <a:pos x="T8" y="T9"/>
                </a:cxn>
              </a:cxnLst>
              <a:rect l="T15" t="T16" r="T17" b="T18"/>
              <a:pathLst>
                <a:path w="33" h="82">
                  <a:moveTo>
                    <a:pt x="32" y="0"/>
                  </a:moveTo>
                  <a:lnTo>
                    <a:pt x="32" y="66"/>
                  </a:lnTo>
                  <a:lnTo>
                    <a:pt x="0" y="81"/>
                  </a:lnTo>
                  <a:lnTo>
                    <a:pt x="0" y="15"/>
                  </a:lnTo>
                  <a:lnTo>
                    <a:pt x="32"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5" name="Freeform 170"/>
            <p:cNvSpPr>
              <a:spLocks/>
            </p:cNvSpPr>
            <p:nvPr/>
          </p:nvSpPr>
          <p:spPr bwMode="auto">
            <a:xfrm>
              <a:off x="2975" y="3921"/>
              <a:ext cx="98" cy="24"/>
            </a:xfrm>
            <a:custGeom>
              <a:avLst/>
              <a:gdLst>
                <a:gd name="T0" fmla="*/ 31 w 98"/>
                <a:gd name="T1" fmla="*/ 0 h 24"/>
                <a:gd name="T2" fmla="*/ 97 w 98"/>
                <a:gd name="T3" fmla="*/ 7 h 24"/>
                <a:gd name="T4" fmla="*/ 66 w 98"/>
                <a:gd name="T5" fmla="*/ 23 h 24"/>
                <a:gd name="T6" fmla="*/ 0 w 98"/>
                <a:gd name="T7" fmla="*/ 15 h 24"/>
                <a:gd name="T8" fmla="*/ 31 w 98"/>
                <a:gd name="T9" fmla="*/ 0 h 24"/>
                <a:gd name="T10" fmla="*/ 0 60000 65536"/>
                <a:gd name="T11" fmla="*/ 0 60000 65536"/>
                <a:gd name="T12" fmla="*/ 0 60000 65536"/>
                <a:gd name="T13" fmla="*/ 0 60000 65536"/>
                <a:gd name="T14" fmla="*/ 0 60000 65536"/>
                <a:gd name="T15" fmla="*/ 0 w 98"/>
                <a:gd name="T16" fmla="*/ 0 h 24"/>
                <a:gd name="T17" fmla="*/ 98 w 98"/>
                <a:gd name="T18" fmla="*/ 24 h 24"/>
              </a:gdLst>
              <a:ahLst/>
              <a:cxnLst>
                <a:cxn ang="T10">
                  <a:pos x="T0" y="T1"/>
                </a:cxn>
                <a:cxn ang="T11">
                  <a:pos x="T2" y="T3"/>
                </a:cxn>
                <a:cxn ang="T12">
                  <a:pos x="T4" y="T5"/>
                </a:cxn>
                <a:cxn ang="T13">
                  <a:pos x="T6" y="T7"/>
                </a:cxn>
                <a:cxn ang="T14">
                  <a:pos x="T8" y="T9"/>
                </a:cxn>
              </a:cxnLst>
              <a:rect l="T15" t="T16" r="T17" b="T18"/>
              <a:pathLst>
                <a:path w="98" h="24">
                  <a:moveTo>
                    <a:pt x="31" y="0"/>
                  </a:moveTo>
                  <a:lnTo>
                    <a:pt x="97" y="7"/>
                  </a:lnTo>
                  <a:lnTo>
                    <a:pt x="66" y="23"/>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6" name="Freeform 171"/>
            <p:cNvSpPr>
              <a:spLocks/>
            </p:cNvSpPr>
            <p:nvPr/>
          </p:nvSpPr>
          <p:spPr bwMode="auto">
            <a:xfrm>
              <a:off x="2979" y="3935"/>
              <a:ext cx="63" cy="76"/>
            </a:xfrm>
            <a:custGeom>
              <a:avLst/>
              <a:gdLst>
                <a:gd name="T0" fmla="*/ 0 w 63"/>
                <a:gd name="T1" fmla="*/ 0 h 76"/>
                <a:gd name="T2" fmla="*/ 62 w 63"/>
                <a:gd name="T3" fmla="*/ 7 h 76"/>
                <a:gd name="T4" fmla="*/ 62 w 63"/>
                <a:gd name="T5" fmla="*/ 75 h 76"/>
                <a:gd name="T6" fmla="*/ 0 w 63"/>
                <a:gd name="T7" fmla="*/ 67 h 76"/>
                <a:gd name="T8" fmla="*/ 0 w 63"/>
                <a:gd name="T9" fmla="*/ 0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0"/>
                  </a:moveTo>
                  <a:lnTo>
                    <a:pt x="62" y="7"/>
                  </a:lnTo>
                  <a:lnTo>
                    <a:pt x="62"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7" name="Freeform 172"/>
            <p:cNvSpPr>
              <a:spLocks/>
            </p:cNvSpPr>
            <p:nvPr/>
          </p:nvSpPr>
          <p:spPr bwMode="auto">
            <a:xfrm>
              <a:off x="3042" y="3928"/>
              <a:ext cx="31" cy="83"/>
            </a:xfrm>
            <a:custGeom>
              <a:avLst/>
              <a:gdLst>
                <a:gd name="T0" fmla="*/ 30 w 31"/>
                <a:gd name="T1" fmla="*/ 0 h 83"/>
                <a:gd name="T2" fmla="*/ 30 w 31"/>
                <a:gd name="T3" fmla="*/ 67 h 83"/>
                <a:gd name="T4" fmla="*/ 0 w 31"/>
                <a:gd name="T5" fmla="*/ 82 h 83"/>
                <a:gd name="T6" fmla="*/ 0 w 31"/>
                <a:gd name="T7" fmla="*/ 15 h 83"/>
                <a:gd name="T8" fmla="*/ 30 w 31"/>
                <a:gd name="T9" fmla="*/ 0 h 83"/>
                <a:gd name="T10" fmla="*/ 0 60000 65536"/>
                <a:gd name="T11" fmla="*/ 0 60000 65536"/>
                <a:gd name="T12" fmla="*/ 0 60000 65536"/>
                <a:gd name="T13" fmla="*/ 0 60000 65536"/>
                <a:gd name="T14" fmla="*/ 0 60000 65536"/>
                <a:gd name="T15" fmla="*/ 0 w 31"/>
                <a:gd name="T16" fmla="*/ 0 h 83"/>
                <a:gd name="T17" fmla="*/ 31 w 31"/>
                <a:gd name="T18" fmla="*/ 83 h 83"/>
              </a:gdLst>
              <a:ahLst/>
              <a:cxnLst>
                <a:cxn ang="T10">
                  <a:pos x="T0" y="T1"/>
                </a:cxn>
                <a:cxn ang="T11">
                  <a:pos x="T2" y="T3"/>
                </a:cxn>
                <a:cxn ang="T12">
                  <a:pos x="T4" y="T5"/>
                </a:cxn>
                <a:cxn ang="T13">
                  <a:pos x="T6" y="T7"/>
                </a:cxn>
                <a:cxn ang="T14">
                  <a:pos x="T8" y="T9"/>
                </a:cxn>
              </a:cxnLst>
              <a:rect l="T15" t="T16" r="T17" b="T18"/>
              <a:pathLst>
                <a:path w="31" h="83">
                  <a:moveTo>
                    <a:pt x="30" y="0"/>
                  </a:moveTo>
                  <a:lnTo>
                    <a:pt x="30" y="67"/>
                  </a:lnTo>
                  <a:lnTo>
                    <a:pt x="0" y="82"/>
                  </a:lnTo>
                  <a:lnTo>
                    <a:pt x="0" y="15"/>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8" name="Freeform 173"/>
            <p:cNvSpPr>
              <a:spLocks/>
            </p:cNvSpPr>
            <p:nvPr/>
          </p:nvSpPr>
          <p:spPr bwMode="auto">
            <a:xfrm>
              <a:off x="2856" y="3841"/>
              <a:ext cx="96" cy="21"/>
            </a:xfrm>
            <a:custGeom>
              <a:avLst/>
              <a:gdLst>
                <a:gd name="T0" fmla="*/ 30 w 96"/>
                <a:gd name="T1" fmla="*/ 0 h 21"/>
                <a:gd name="T2" fmla="*/ 95 w 96"/>
                <a:gd name="T3" fmla="*/ 7 h 21"/>
                <a:gd name="T4" fmla="*/ 64 w 96"/>
                <a:gd name="T5" fmla="*/ 20 h 21"/>
                <a:gd name="T6" fmla="*/ 0 w 96"/>
                <a:gd name="T7" fmla="*/ 13 h 21"/>
                <a:gd name="T8" fmla="*/ 30 w 96"/>
                <a:gd name="T9" fmla="*/ 0 h 21"/>
                <a:gd name="T10" fmla="*/ 0 60000 65536"/>
                <a:gd name="T11" fmla="*/ 0 60000 65536"/>
                <a:gd name="T12" fmla="*/ 0 60000 65536"/>
                <a:gd name="T13" fmla="*/ 0 60000 65536"/>
                <a:gd name="T14" fmla="*/ 0 60000 65536"/>
                <a:gd name="T15" fmla="*/ 0 w 96"/>
                <a:gd name="T16" fmla="*/ 0 h 21"/>
                <a:gd name="T17" fmla="*/ 96 w 96"/>
                <a:gd name="T18" fmla="*/ 21 h 21"/>
              </a:gdLst>
              <a:ahLst/>
              <a:cxnLst>
                <a:cxn ang="T10">
                  <a:pos x="T0" y="T1"/>
                </a:cxn>
                <a:cxn ang="T11">
                  <a:pos x="T2" y="T3"/>
                </a:cxn>
                <a:cxn ang="T12">
                  <a:pos x="T4" y="T5"/>
                </a:cxn>
                <a:cxn ang="T13">
                  <a:pos x="T6" y="T7"/>
                </a:cxn>
                <a:cxn ang="T14">
                  <a:pos x="T8" y="T9"/>
                </a:cxn>
              </a:cxnLst>
              <a:rect l="T15" t="T16" r="T17" b="T18"/>
              <a:pathLst>
                <a:path w="96" h="21">
                  <a:moveTo>
                    <a:pt x="30" y="0"/>
                  </a:moveTo>
                  <a:lnTo>
                    <a:pt x="95" y="7"/>
                  </a:lnTo>
                  <a:lnTo>
                    <a:pt x="64" y="20"/>
                  </a:lnTo>
                  <a:lnTo>
                    <a:pt x="0" y="13"/>
                  </a:lnTo>
                  <a:lnTo>
                    <a:pt x="3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09" name="Freeform 174"/>
            <p:cNvSpPr>
              <a:spLocks/>
            </p:cNvSpPr>
            <p:nvPr/>
          </p:nvSpPr>
          <p:spPr bwMode="auto">
            <a:xfrm>
              <a:off x="2856" y="3855"/>
              <a:ext cx="64" cy="75"/>
            </a:xfrm>
            <a:custGeom>
              <a:avLst/>
              <a:gdLst>
                <a:gd name="T0" fmla="*/ 0 w 64"/>
                <a:gd name="T1" fmla="*/ 0 h 75"/>
                <a:gd name="T2" fmla="*/ 63 w 64"/>
                <a:gd name="T3" fmla="*/ 7 h 75"/>
                <a:gd name="T4" fmla="*/ 63 w 64"/>
                <a:gd name="T5" fmla="*/ 74 h 75"/>
                <a:gd name="T6" fmla="*/ 0 w 64"/>
                <a:gd name="T7" fmla="*/ 66 h 75"/>
                <a:gd name="T8" fmla="*/ 0 w 64"/>
                <a:gd name="T9" fmla="*/ 0 h 75"/>
                <a:gd name="T10" fmla="*/ 0 60000 65536"/>
                <a:gd name="T11" fmla="*/ 0 60000 65536"/>
                <a:gd name="T12" fmla="*/ 0 60000 65536"/>
                <a:gd name="T13" fmla="*/ 0 60000 65536"/>
                <a:gd name="T14" fmla="*/ 0 60000 65536"/>
                <a:gd name="T15" fmla="*/ 0 w 64"/>
                <a:gd name="T16" fmla="*/ 0 h 75"/>
                <a:gd name="T17" fmla="*/ 64 w 64"/>
                <a:gd name="T18" fmla="*/ 75 h 75"/>
              </a:gdLst>
              <a:ahLst/>
              <a:cxnLst>
                <a:cxn ang="T10">
                  <a:pos x="T0" y="T1"/>
                </a:cxn>
                <a:cxn ang="T11">
                  <a:pos x="T2" y="T3"/>
                </a:cxn>
                <a:cxn ang="T12">
                  <a:pos x="T4" y="T5"/>
                </a:cxn>
                <a:cxn ang="T13">
                  <a:pos x="T6" y="T7"/>
                </a:cxn>
                <a:cxn ang="T14">
                  <a:pos x="T8" y="T9"/>
                </a:cxn>
              </a:cxnLst>
              <a:rect l="T15" t="T16" r="T17" b="T18"/>
              <a:pathLst>
                <a:path w="64" h="75">
                  <a:moveTo>
                    <a:pt x="0" y="0"/>
                  </a:moveTo>
                  <a:lnTo>
                    <a:pt x="63" y="7"/>
                  </a:lnTo>
                  <a:lnTo>
                    <a:pt x="63"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10" name="Freeform 175"/>
            <p:cNvSpPr>
              <a:spLocks/>
            </p:cNvSpPr>
            <p:nvPr/>
          </p:nvSpPr>
          <p:spPr bwMode="auto">
            <a:xfrm>
              <a:off x="2919" y="3846"/>
              <a:ext cx="32" cy="83"/>
            </a:xfrm>
            <a:custGeom>
              <a:avLst/>
              <a:gdLst>
                <a:gd name="T0" fmla="*/ 31 w 32"/>
                <a:gd name="T1" fmla="*/ 0 h 83"/>
                <a:gd name="T2" fmla="*/ 31 w 32"/>
                <a:gd name="T3" fmla="*/ 66 h 83"/>
                <a:gd name="T4" fmla="*/ 0 w 32"/>
                <a:gd name="T5" fmla="*/ 82 h 83"/>
                <a:gd name="T6" fmla="*/ 0 w 32"/>
                <a:gd name="T7" fmla="*/ 15 h 83"/>
                <a:gd name="T8" fmla="*/ 31 w 32"/>
                <a:gd name="T9" fmla="*/ 0 h 83"/>
                <a:gd name="T10" fmla="*/ 0 60000 65536"/>
                <a:gd name="T11" fmla="*/ 0 60000 65536"/>
                <a:gd name="T12" fmla="*/ 0 60000 65536"/>
                <a:gd name="T13" fmla="*/ 0 60000 65536"/>
                <a:gd name="T14" fmla="*/ 0 60000 65536"/>
                <a:gd name="T15" fmla="*/ 0 w 32"/>
                <a:gd name="T16" fmla="*/ 0 h 83"/>
                <a:gd name="T17" fmla="*/ 32 w 32"/>
                <a:gd name="T18" fmla="*/ 83 h 83"/>
              </a:gdLst>
              <a:ahLst/>
              <a:cxnLst>
                <a:cxn ang="T10">
                  <a:pos x="T0" y="T1"/>
                </a:cxn>
                <a:cxn ang="T11">
                  <a:pos x="T2" y="T3"/>
                </a:cxn>
                <a:cxn ang="T12">
                  <a:pos x="T4" y="T5"/>
                </a:cxn>
                <a:cxn ang="T13">
                  <a:pos x="T6" y="T7"/>
                </a:cxn>
                <a:cxn ang="T14">
                  <a:pos x="T8" y="T9"/>
                </a:cxn>
              </a:cxnLst>
              <a:rect l="T15" t="T16" r="T17" b="T18"/>
              <a:pathLst>
                <a:path w="32" h="83">
                  <a:moveTo>
                    <a:pt x="31" y="0"/>
                  </a:moveTo>
                  <a:lnTo>
                    <a:pt x="31" y="66"/>
                  </a:lnTo>
                  <a:lnTo>
                    <a:pt x="0" y="82"/>
                  </a:lnTo>
                  <a:lnTo>
                    <a:pt x="0" y="15"/>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11" name="Freeform 176"/>
            <p:cNvSpPr>
              <a:spLocks/>
            </p:cNvSpPr>
            <p:nvPr/>
          </p:nvSpPr>
          <p:spPr bwMode="auto">
            <a:xfrm>
              <a:off x="2916" y="3848"/>
              <a:ext cx="98" cy="22"/>
            </a:xfrm>
            <a:custGeom>
              <a:avLst/>
              <a:gdLst>
                <a:gd name="T0" fmla="*/ 31 w 98"/>
                <a:gd name="T1" fmla="*/ 0 h 22"/>
                <a:gd name="T2" fmla="*/ 97 w 98"/>
                <a:gd name="T3" fmla="*/ 7 h 22"/>
                <a:gd name="T4" fmla="*/ 66 w 98"/>
                <a:gd name="T5" fmla="*/ 21 h 22"/>
                <a:gd name="T6" fmla="*/ 0 w 98"/>
                <a:gd name="T7" fmla="*/ 14 h 22"/>
                <a:gd name="T8" fmla="*/ 31 w 98"/>
                <a:gd name="T9" fmla="*/ 0 h 22"/>
                <a:gd name="T10" fmla="*/ 0 60000 65536"/>
                <a:gd name="T11" fmla="*/ 0 60000 65536"/>
                <a:gd name="T12" fmla="*/ 0 60000 65536"/>
                <a:gd name="T13" fmla="*/ 0 60000 65536"/>
                <a:gd name="T14" fmla="*/ 0 60000 65536"/>
                <a:gd name="T15" fmla="*/ 0 w 98"/>
                <a:gd name="T16" fmla="*/ 0 h 22"/>
                <a:gd name="T17" fmla="*/ 98 w 98"/>
                <a:gd name="T18" fmla="*/ 22 h 22"/>
              </a:gdLst>
              <a:ahLst/>
              <a:cxnLst>
                <a:cxn ang="T10">
                  <a:pos x="T0" y="T1"/>
                </a:cxn>
                <a:cxn ang="T11">
                  <a:pos x="T2" y="T3"/>
                </a:cxn>
                <a:cxn ang="T12">
                  <a:pos x="T4" y="T5"/>
                </a:cxn>
                <a:cxn ang="T13">
                  <a:pos x="T6" y="T7"/>
                </a:cxn>
                <a:cxn ang="T14">
                  <a:pos x="T8" y="T9"/>
                </a:cxn>
              </a:cxnLst>
              <a:rect l="T15" t="T16" r="T17" b="T18"/>
              <a:pathLst>
                <a:path w="98" h="22">
                  <a:moveTo>
                    <a:pt x="31" y="0"/>
                  </a:moveTo>
                  <a:lnTo>
                    <a:pt x="97" y="7"/>
                  </a:lnTo>
                  <a:lnTo>
                    <a:pt x="66" y="21"/>
                  </a:lnTo>
                  <a:lnTo>
                    <a:pt x="0" y="14"/>
                  </a:lnTo>
                  <a:lnTo>
                    <a:pt x="31"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12" name="Freeform 177"/>
            <p:cNvSpPr>
              <a:spLocks/>
            </p:cNvSpPr>
            <p:nvPr/>
          </p:nvSpPr>
          <p:spPr bwMode="auto">
            <a:xfrm>
              <a:off x="2919" y="3863"/>
              <a:ext cx="63" cy="75"/>
            </a:xfrm>
            <a:custGeom>
              <a:avLst/>
              <a:gdLst>
                <a:gd name="T0" fmla="*/ 0 w 63"/>
                <a:gd name="T1" fmla="*/ 0 h 75"/>
                <a:gd name="T2" fmla="*/ 62 w 63"/>
                <a:gd name="T3" fmla="*/ 7 h 75"/>
                <a:gd name="T4" fmla="*/ 62 w 63"/>
                <a:gd name="T5" fmla="*/ 74 h 75"/>
                <a:gd name="T6" fmla="*/ 0 w 63"/>
                <a:gd name="T7" fmla="*/ 66 h 75"/>
                <a:gd name="T8" fmla="*/ 0 w 63"/>
                <a:gd name="T9" fmla="*/ 0 h 75"/>
                <a:gd name="T10" fmla="*/ 0 60000 65536"/>
                <a:gd name="T11" fmla="*/ 0 60000 65536"/>
                <a:gd name="T12" fmla="*/ 0 60000 65536"/>
                <a:gd name="T13" fmla="*/ 0 60000 65536"/>
                <a:gd name="T14" fmla="*/ 0 60000 65536"/>
                <a:gd name="T15" fmla="*/ 0 w 63"/>
                <a:gd name="T16" fmla="*/ 0 h 75"/>
                <a:gd name="T17" fmla="*/ 63 w 63"/>
                <a:gd name="T18" fmla="*/ 75 h 75"/>
              </a:gdLst>
              <a:ahLst/>
              <a:cxnLst>
                <a:cxn ang="T10">
                  <a:pos x="T0" y="T1"/>
                </a:cxn>
                <a:cxn ang="T11">
                  <a:pos x="T2" y="T3"/>
                </a:cxn>
                <a:cxn ang="T12">
                  <a:pos x="T4" y="T5"/>
                </a:cxn>
                <a:cxn ang="T13">
                  <a:pos x="T6" y="T7"/>
                </a:cxn>
                <a:cxn ang="T14">
                  <a:pos x="T8" y="T9"/>
                </a:cxn>
              </a:cxnLst>
              <a:rect l="T15" t="T16" r="T17" b="T18"/>
              <a:pathLst>
                <a:path w="63" h="75">
                  <a:moveTo>
                    <a:pt x="0" y="0"/>
                  </a:moveTo>
                  <a:lnTo>
                    <a:pt x="62" y="7"/>
                  </a:lnTo>
                  <a:lnTo>
                    <a:pt x="62" y="74"/>
                  </a:lnTo>
                  <a:lnTo>
                    <a:pt x="0" y="66"/>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13" name="Freeform 178"/>
            <p:cNvSpPr>
              <a:spLocks/>
            </p:cNvSpPr>
            <p:nvPr/>
          </p:nvSpPr>
          <p:spPr bwMode="auto">
            <a:xfrm>
              <a:off x="2981" y="3856"/>
              <a:ext cx="36" cy="84"/>
            </a:xfrm>
            <a:custGeom>
              <a:avLst/>
              <a:gdLst>
                <a:gd name="T0" fmla="*/ 35 w 36"/>
                <a:gd name="T1" fmla="*/ 0 h 84"/>
                <a:gd name="T2" fmla="*/ 35 w 36"/>
                <a:gd name="T3" fmla="*/ 67 h 84"/>
                <a:gd name="T4" fmla="*/ 0 w 36"/>
                <a:gd name="T5" fmla="*/ 83 h 84"/>
                <a:gd name="T6" fmla="*/ 0 w 36"/>
                <a:gd name="T7" fmla="*/ 15 h 84"/>
                <a:gd name="T8" fmla="*/ 35 w 36"/>
                <a:gd name="T9" fmla="*/ 0 h 84"/>
                <a:gd name="T10" fmla="*/ 0 60000 65536"/>
                <a:gd name="T11" fmla="*/ 0 60000 65536"/>
                <a:gd name="T12" fmla="*/ 0 60000 65536"/>
                <a:gd name="T13" fmla="*/ 0 60000 65536"/>
                <a:gd name="T14" fmla="*/ 0 60000 65536"/>
                <a:gd name="T15" fmla="*/ 0 w 36"/>
                <a:gd name="T16" fmla="*/ 0 h 84"/>
                <a:gd name="T17" fmla="*/ 36 w 36"/>
                <a:gd name="T18" fmla="*/ 84 h 84"/>
              </a:gdLst>
              <a:ahLst/>
              <a:cxnLst>
                <a:cxn ang="T10">
                  <a:pos x="T0" y="T1"/>
                </a:cxn>
                <a:cxn ang="T11">
                  <a:pos x="T2" y="T3"/>
                </a:cxn>
                <a:cxn ang="T12">
                  <a:pos x="T4" y="T5"/>
                </a:cxn>
                <a:cxn ang="T13">
                  <a:pos x="T6" y="T7"/>
                </a:cxn>
                <a:cxn ang="T14">
                  <a:pos x="T8" y="T9"/>
                </a:cxn>
              </a:cxnLst>
              <a:rect l="T15" t="T16" r="T17" b="T18"/>
              <a:pathLst>
                <a:path w="36" h="84">
                  <a:moveTo>
                    <a:pt x="35" y="0"/>
                  </a:moveTo>
                  <a:lnTo>
                    <a:pt x="35" y="67"/>
                  </a:lnTo>
                  <a:lnTo>
                    <a:pt x="0" y="83"/>
                  </a:lnTo>
                  <a:lnTo>
                    <a:pt x="0" y="15"/>
                  </a:lnTo>
                  <a:lnTo>
                    <a:pt x="35"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14" name="Freeform 179"/>
            <p:cNvSpPr>
              <a:spLocks/>
            </p:cNvSpPr>
            <p:nvPr/>
          </p:nvSpPr>
          <p:spPr bwMode="auto">
            <a:xfrm>
              <a:off x="2979" y="3856"/>
              <a:ext cx="94" cy="23"/>
            </a:xfrm>
            <a:custGeom>
              <a:avLst/>
              <a:gdLst>
                <a:gd name="T0" fmla="*/ 29 w 94"/>
                <a:gd name="T1" fmla="*/ 0 h 23"/>
                <a:gd name="T2" fmla="*/ 93 w 94"/>
                <a:gd name="T3" fmla="*/ 7 h 23"/>
                <a:gd name="T4" fmla="*/ 63 w 94"/>
                <a:gd name="T5" fmla="*/ 22 h 23"/>
                <a:gd name="T6" fmla="*/ 0 w 94"/>
                <a:gd name="T7" fmla="*/ 14 h 23"/>
                <a:gd name="T8" fmla="*/ 29 w 94"/>
                <a:gd name="T9" fmla="*/ 0 h 23"/>
                <a:gd name="T10" fmla="*/ 0 60000 65536"/>
                <a:gd name="T11" fmla="*/ 0 60000 65536"/>
                <a:gd name="T12" fmla="*/ 0 60000 65536"/>
                <a:gd name="T13" fmla="*/ 0 60000 65536"/>
                <a:gd name="T14" fmla="*/ 0 60000 65536"/>
                <a:gd name="T15" fmla="*/ 0 w 94"/>
                <a:gd name="T16" fmla="*/ 0 h 23"/>
                <a:gd name="T17" fmla="*/ 94 w 94"/>
                <a:gd name="T18" fmla="*/ 23 h 23"/>
              </a:gdLst>
              <a:ahLst/>
              <a:cxnLst>
                <a:cxn ang="T10">
                  <a:pos x="T0" y="T1"/>
                </a:cxn>
                <a:cxn ang="T11">
                  <a:pos x="T2" y="T3"/>
                </a:cxn>
                <a:cxn ang="T12">
                  <a:pos x="T4" y="T5"/>
                </a:cxn>
                <a:cxn ang="T13">
                  <a:pos x="T6" y="T7"/>
                </a:cxn>
                <a:cxn ang="T14">
                  <a:pos x="T8" y="T9"/>
                </a:cxn>
              </a:cxnLst>
              <a:rect l="T15" t="T16" r="T17" b="T18"/>
              <a:pathLst>
                <a:path w="94" h="23">
                  <a:moveTo>
                    <a:pt x="29" y="0"/>
                  </a:moveTo>
                  <a:lnTo>
                    <a:pt x="93" y="7"/>
                  </a:lnTo>
                  <a:lnTo>
                    <a:pt x="63" y="22"/>
                  </a:lnTo>
                  <a:lnTo>
                    <a:pt x="0" y="14"/>
                  </a:lnTo>
                  <a:lnTo>
                    <a:pt x="29"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15" name="Freeform 180"/>
            <p:cNvSpPr>
              <a:spLocks/>
            </p:cNvSpPr>
            <p:nvPr/>
          </p:nvSpPr>
          <p:spPr bwMode="auto">
            <a:xfrm>
              <a:off x="2979" y="3870"/>
              <a:ext cx="64" cy="76"/>
            </a:xfrm>
            <a:custGeom>
              <a:avLst/>
              <a:gdLst>
                <a:gd name="T0" fmla="*/ 0 w 64"/>
                <a:gd name="T1" fmla="*/ 0 h 76"/>
                <a:gd name="T2" fmla="*/ 63 w 64"/>
                <a:gd name="T3" fmla="*/ 7 h 76"/>
                <a:gd name="T4" fmla="*/ 63 w 64"/>
                <a:gd name="T5" fmla="*/ 75 h 76"/>
                <a:gd name="T6" fmla="*/ 0 w 64"/>
                <a:gd name="T7" fmla="*/ 67 h 76"/>
                <a:gd name="T8" fmla="*/ 0 w 64"/>
                <a:gd name="T9" fmla="*/ 0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0"/>
                  </a:moveTo>
                  <a:lnTo>
                    <a:pt x="63" y="7"/>
                  </a:lnTo>
                  <a:lnTo>
                    <a:pt x="63" y="75"/>
                  </a:lnTo>
                  <a:lnTo>
                    <a:pt x="0" y="67"/>
                  </a:lnTo>
                  <a:lnTo>
                    <a:pt x="0"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sp>
          <p:nvSpPr>
            <p:cNvPr id="95316" name="Freeform 181"/>
            <p:cNvSpPr>
              <a:spLocks/>
            </p:cNvSpPr>
            <p:nvPr/>
          </p:nvSpPr>
          <p:spPr bwMode="auto">
            <a:xfrm>
              <a:off x="3042" y="3863"/>
              <a:ext cx="34" cy="83"/>
            </a:xfrm>
            <a:custGeom>
              <a:avLst/>
              <a:gdLst>
                <a:gd name="T0" fmla="*/ 33 w 34"/>
                <a:gd name="T1" fmla="*/ 0 h 83"/>
                <a:gd name="T2" fmla="*/ 33 w 34"/>
                <a:gd name="T3" fmla="*/ 66 h 83"/>
                <a:gd name="T4" fmla="*/ 0 w 34"/>
                <a:gd name="T5" fmla="*/ 82 h 83"/>
                <a:gd name="T6" fmla="*/ 0 w 34"/>
                <a:gd name="T7" fmla="*/ 15 h 83"/>
                <a:gd name="T8" fmla="*/ 33 w 34"/>
                <a:gd name="T9" fmla="*/ 0 h 83"/>
                <a:gd name="T10" fmla="*/ 0 60000 65536"/>
                <a:gd name="T11" fmla="*/ 0 60000 65536"/>
                <a:gd name="T12" fmla="*/ 0 60000 65536"/>
                <a:gd name="T13" fmla="*/ 0 60000 65536"/>
                <a:gd name="T14" fmla="*/ 0 60000 65536"/>
                <a:gd name="T15" fmla="*/ 0 w 34"/>
                <a:gd name="T16" fmla="*/ 0 h 83"/>
                <a:gd name="T17" fmla="*/ 34 w 34"/>
                <a:gd name="T18" fmla="*/ 83 h 83"/>
              </a:gdLst>
              <a:ahLst/>
              <a:cxnLst>
                <a:cxn ang="T10">
                  <a:pos x="T0" y="T1"/>
                </a:cxn>
                <a:cxn ang="T11">
                  <a:pos x="T2" y="T3"/>
                </a:cxn>
                <a:cxn ang="T12">
                  <a:pos x="T4" y="T5"/>
                </a:cxn>
                <a:cxn ang="T13">
                  <a:pos x="T6" y="T7"/>
                </a:cxn>
                <a:cxn ang="T14">
                  <a:pos x="T8" y="T9"/>
                </a:cxn>
              </a:cxnLst>
              <a:rect l="T15" t="T16" r="T17" b="T18"/>
              <a:pathLst>
                <a:path w="34" h="83">
                  <a:moveTo>
                    <a:pt x="33" y="0"/>
                  </a:moveTo>
                  <a:lnTo>
                    <a:pt x="33" y="66"/>
                  </a:lnTo>
                  <a:lnTo>
                    <a:pt x="0" y="82"/>
                  </a:lnTo>
                  <a:lnTo>
                    <a:pt x="0" y="15"/>
                  </a:lnTo>
                  <a:lnTo>
                    <a:pt x="33" y="0"/>
                  </a:lnTo>
                </a:path>
              </a:pathLst>
            </a:custGeom>
            <a:solidFill>
              <a:srgbClr val="336699"/>
            </a:solidFill>
            <a:ln w="12700" cap="rnd" cmpd="sng">
              <a:solidFill>
                <a:schemeClr val="tx1"/>
              </a:solidFill>
              <a:prstDash val="solid"/>
              <a:round/>
              <a:headEnd type="none" w="sm" len="sm"/>
              <a:tailEnd type="none" w="sm" len="sm"/>
            </a:ln>
          </p:spPr>
          <p:txBody>
            <a:bodyPr/>
            <a:lstStyle/>
            <a:p>
              <a:endParaRPr lang="en-US"/>
            </a:p>
          </p:txBody>
        </p:sp>
      </p:grpSp>
      <p:sp>
        <p:nvSpPr>
          <p:cNvPr id="95237" name="Rectangle 182"/>
          <p:cNvSpPr>
            <a:spLocks noChangeArrowheads="1"/>
          </p:cNvSpPr>
          <p:nvPr/>
        </p:nvSpPr>
        <p:spPr bwMode="auto">
          <a:xfrm>
            <a:off x="514350" y="4670425"/>
            <a:ext cx="722313" cy="414338"/>
          </a:xfrm>
          <a:prstGeom prst="rect">
            <a:avLst/>
          </a:prstGeom>
          <a:noFill/>
          <a:ln w="9525">
            <a:noFill/>
            <a:miter lim="800000"/>
            <a:headEnd/>
            <a:tailEnd/>
          </a:ln>
        </p:spPr>
        <p:txBody>
          <a:bodyPr wrap="none" lIns="42862" tIns="22225" rIns="42862" bIns="22225">
            <a:spAutoFit/>
          </a:bodyPr>
          <a:lstStyle/>
          <a:p>
            <a:pPr algn="ctr" defTabSz="161925"/>
            <a:r>
              <a:rPr lang="pt-BR" altLang="pt-BR" sz="1200" b="0">
                <a:solidFill>
                  <a:srgbClr val="000000"/>
                </a:solidFill>
                <a:latin typeface="Calibri" pitchFamily="34" charset="0"/>
              </a:rPr>
              <a:t>Data Mart</a:t>
            </a:r>
          </a:p>
          <a:p>
            <a:pPr algn="ctr" defTabSz="161925"/>
            <a:r>
              <a:rPr lang="pt-BR" altLang="pt-BR" sz="1200" b="0">
                <a:solidFill>
                  <a:srgbClr val="000000"/>
                </a:solidFill>
                <a:latin typeface="Calibri" pitchFamily="34" charset="0"/>
              </a:rPr>
              <a:t>Produção</a:t>
            </a:r>
            <a:endParaRPr lang="pt-BR" altLang="pt-BR" sz="800" b="0">
              <a:solidFill>
                <a:srgbClr val="000000"/>
              </a:solidFill>
              <a:latin typeface="Calibri" pitchFamily="34" charset="0"/>
            </a:endParaRPr>
          </a:p>
        </p:txBody>
      </p:sp>
      <p:sp>
        <p:nvSpPr>
          <p:cNvPr id="95238" name="Rectangle 183"/>
          <p:cNvSpPr>
            <a:spLocks noChangeArrowheads="1"/>
          </p:cNvSpPr>
          <p:nvPr/>
        </p:nvSpPr>
        <p:spPr bwMode="auto">
          <a:xfrm>
            <a:off x="1652588" y="4652963"/>
            <a:ext cx="725487" cy="414337"/>
          </a:xfrm>
          <a:prstGeom prst="rect">
            <a:avLst/>
          </a:prstGeom>
          <a:noFill/>
          <a:ln w="9525">
            <a:noFill/>
            <a:miter lim="800000"/>
            <a:headEnd/>
            <a:tailEnd/>
          </a:ln>
        </p:spPr>
        <p:txBody>
          <a:bodyPr wrap="none" lIns="42862" tIns="22225" rIns="42862" bIns="22225">
            <a:spAutoFit/>
          </a:bodyPr>
          <a:lstStyle/>
          <a:p>
            <a:pPr algn="ctr" defTabSz="161925"/>
            <a:r>
              <a:rPr lang="pt-BR" altLang="pt-BR" sz="1200" b="0">
                <a:solidFill>
                  <a:srgbClr val="000000"/>
                </a:solidFill>
                <a:latin typeface="Calibri" pitchFamily="34" charset="0"/>
              </a:rPr>
              <a:t>Data Mart</a:t>
            </a:r>
          </a:p>
          <a:p>
            <a:pPr algn="ctr" defTabSz="161925"/>
            <a:r>
              <a:rPr lang="pt-BR" altLang="pt-BR" sz="1200" b="0">
                <a:solidFill>
                  <a:srgbClr val="000000"/>
                </a:solidFill>
                <a:latin typeface="Calibri" pitchFamily="34" charset="0"/>
              </a:rPr>
              <a:t>Marketing</a:t>
            </a:r>
          </a:p>
        </p:txBody>
      </p:sp>
      <p:sp>
        <p:nvSpPr>
          <p:cNvPr id="95239" name="Rectangle 184"/>
          <p:cNvSpPr>
            <a:spLocks noChangeArrowheads="1"/>
          </p:cNvSpPr>
          <p:nvPr/>
        </p:nvSpPr>
        <p:spPr bwMode="auto">
          <a:xfrm>
            <a:off x="2746375" y="4652963"/>
            <a:ext cx="736600" cy="414337"/>
          </a:xfrm>
          <a:prstGeom prst="rect">
            <a:avLst/>
          </a:prstGeom>
          <a:noFill/>
          <a:ln w="9525">
            <a:noFill/>
            <a:miter lim="800000"/>
            <a:headEnd/>
            <a:tailEnd/>
          </a:ln>
        </p:spPr>
        <p:txBody>
          <a:bodyPr wrap="none" lIns="42862" tIns="22225" rIns="42862" bIns="22225">
            <a:spAutoFit/>
          </a:bodyPr>
          <a:lstStyle/>
          <a:p>
            <a:pPr algn="ctr" defTabSz="161925"/>
            <a:r>
              <a:rPr lang="pt-BR" altLang="pt-BR" sz="1200" b="0">
                <a:solidFill>
                  <a:srgbClr val="000000"/>
                </a:solidFill>
                <a:latin typeface="Calibri" pitchFamily="34" charset="0"/>
              </a:rPr>
              <a:t>Data Mart</a:t>
            </a:r>
          </a:p>
          <a:p>
            <a:pPr algn="ctr" defTabSz="161925"/>
            <a:r>
              <a:rPr lang="pt-BR" altLang="pt-BR" sz="1200" b="0">
                <a:solidFill>
                  <a:srgbClr val="000000"/>
                </a:solidFill>
                <a:latin typeface="Calibri" pitchFamily="34" charset="0"/>
              </a:rPr>
              <a:t>Financeiro</a:t>
            </a:r>
          </a:p>
        </p:txBody>
      </p:sp>
      <p:grpSp>
        <p:nvGrpSpPr>
          <p:cNvPr id="5" name="Group 185"/>
          <p:cNvGrpSpPr>
            <a:grpSpLocks/>
          </p:cNvGrpSpPr>
          <p:nvPr/>
        </p:nvGrpSpPr>
        <p:grpSpPr bwMode="auto">
          <a:xfrm>
            <a:off x="1057275" y="1789113"/>
            <a:ext cx="2016125" cy="1295400"/>
            <a:chOff x="2913" y="2728"/>
            <a:chExt cx="197" cy="211"/>
          </a:xfrm>
        </p:grpSpPr>
        <p:sp>
          <p:nvSpPr>
            <p:cNvPr id="95258" name="Freeform 186"/>
            <p:cNvSpPr>
              <a:spLocks/>
            </p:cNvSpPr>
            <p:nvPr/>
          </p:nvSpPr>
          <p:spPr bwMode="auto">
            <a:xfrm>
              <a:off x="2913" y="2760"/>
              <a:ext cx="197" cy="179"/>
            </a:xfrm>
            <a:custGeom>
              <a:avLst/>
              <a:gdLst>
                <a:gd name="T0" fmla="*/ 196 w 197"/>
                <a:gd name="T1" fmla="*/ 1 h 179"/>
                <a:gd name="T2" fmla="*/ 196 w 197"/>
                <a:gd name="T3" fmla="*/ 146 h 179"/>
                <a:gd name="T4" fmla="*/ 192 w 197"/>
                <a:gd name="T5" fmla="*/ 152 h 179"/>
                <a:gd name="T6" fmla="*/ 187 w 197"/>
                <a:gd name="T7" fmla="*/ 157 h 179"/>
                <a:gd name="T8" fmla="*/ 181 w 197"/>
                <a:gd name="T9" fmla="*/ 162 h 179"/>
                <a:gd name="T10" fmla="*/ 171 w 197"/>
                <a:gd name="T11" fmla="*/ 166 h 179"/>
                <a:gd name="T12" fmla="*/ 159 w 197"/>
                <a:gd name="T13" fmla="*/ 170 h 179"/>
                <a:gd name="T14" fmla="*/ 145 w 197"/>
                <a:gd name="T15" fmla="*/ 173 h 179"/>
                <a:gd name="T16" fmla="*/ 132 w 197"/>
                <a:gd name="T17" fmla="*/ 175 h 179"/>
                <a:gd name="T18" fmla="*/ 119 w 197"/>
                <a:gd name="T19" fmla="*/ 177 h 179"/>
                <a:gd name="T20" fmla="*/ 107 w 197"/>
                <a:gd name="T21" fmla="*/ 178 h 179"/>
                <a:gd name="T22" fmla="*/ 93 w 197"/>
                <a:gd name="T23" fmla="*/ 178 h 179"/>
                <a:gd name="T24" fmla="*/ 77 w 197"/>
                <a:gd name="T25" fmla="*/ 177 h 179"/>
                <a:gd name="T26" fmla="*/ 65 w 197"/>
                <a:gd name="T27" fmla="*/ 176 h 179"/>
                <a:gd name="T28" fmla="*/ 51 w 197"/>
                <a:gd name="T29" fmla="*/ 174 h 179"/>
                <a:gd name="T30" fmla="*/ 38 w 197"/>
                <a:gd name="T31" fmla="*/ 171 h 179"/>
                <a:gd name="T32" fmla="*/ 28 w 197"/>
                <a:gd name="T33" fmla="*/ 168 h 179"/>
                <a:gd name="T34" fmla="*/ 18 w 197"/>
                <a:gd name="T35" fmla="*/ 164 h 179"/>
                <a:gd name="T36" fmla="*/ 10 w 197"/>
                <a:gd name="T37" fmla="*/ 159 h 179"/>
                <a:gd name="T38" fmla="*/ 7 w 197"/>
                <a:gd name="T39" fmla="*/ 156 h 179"/>
                <a:gd name="T40" fmla="*/ 3 w 197"/>
                <a:gd name="T41" fmla="*/ 152 h 179"/>
                <a:gd name="T42" fmla="*/ 0 w 197"/>
                <a:gd name="T43" fmla="*/ 146 h 179"/>
                <a:gd name="T44" fmla="*/ 0 w 197"/>
                <a:gd name="T45" fmla="*/ 0 h 179"/>
                <a:gd name="T46" fmla="*/ 196 w 197"/>
                <a:gd name="T47" fmla="*/ 1 h 17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7"/>
                <a:gd name="T73" fmla="*/ 0 h 179"/>
                <a:gd name="T74" fmla="*/ 197 w 197"/>
                <a:gd name="T75" fmla="*/ 179 h 17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7" h="179">
                  <a:moveTo>
                    <a:pt x="196" y="1"/>
                  </a:moveTo>
                  <a:lnTo>
                    <a:pt x="196" y="146"/>
                  </a:lnTo>
                  <a:lnTo>
                    <a:pt x="192" y="152"/>
                  </a:lnTo>
                  <a:lnTo>
                    <a:pt x="187" y="157"/>
                  </a:lnTo>
                  <a:lnTo>
                    <a:pt x="181" y="162"/>
                  </a:lnTo>
                  <a:lnTo>
                    <a:pt x="171" y="166"/>
                  </a:lnTo>
                  <a:lnTo>
                    <a:pt x="159" y="170"/>
                  </a:lnTo>
                  <a:lnTo>
                    <a:pt x="145" y="173"/>
                  </a:lnTo>
                  <a:lnTo>
                    <a:pt x="132" y="175"/>
                  </a:lnTo>
                  <a:lnTo>
                    <a:pt x="119" y="177"/>
                  </a:lnTo>
                  <a:lnTo>
                    <a:pt x="107" y="178"/>
                  </a:lnTo>
                  <a:lnTo>
                    <a:pt x="93" y="178"/>
                  </a:lnTo>
                  <a:lnTo>
                    <a:pt x="77" y="177"/>
                  </a:lnTo>
                  <a:lnTo>
                    <a:pt x="65" y="176"/>
                  </a:lnTo>
                  <a:lnTo>
                    <a:pt x="51" y="174"/>
                  </a:lnTo>
                  <a:lnTo>
                    <a:pt x="38" y="171"/>
                  </a:lnTo>
                  <a:lnTo>
                    <a:pt x="28" y="168"/>
                  </a:lnTo>
                  <a:lnTo>
                    <a:pt x="18" y="164"/>
                  </a:lnTo>
                  <a:lnTo>
                    <a:pt x="10" y="159"/>
                  </a:lnTo>
                  <a:lnTo>
                    <a:pt x="7" y="156"/>
                  </a:lnTo>
                  <a:lnTo>
                    <a:pt x="3" y="152"/>
                  </a:lnTo>
                  <a:lnTo>
                    <a:pt x="0" y="146"/>
                  </a:lnTo>
                  <a:lnTo>
                    <a:pt x="0" y="0"/>
                  </a:lnTo>
                  <a:lnTo>
                    <a:pt x="196" y="1"/>
                  </a:lnTo>
                </a:path>
              </a:pathLst>
            </a:custGeom>
            <a:solidFill>
              <a:srgbClr val="0000FF"/>
            </a:solidFill>
            <a:ln w="12700" cap="rnd" cmpd="sng">
              <a:solidFill>
                <a:schemeClr val="tx1"/>
              </a:solidFill>
              <a:prstDash val="solid"/>
              <a:round/>
              <a:headEnd type="none" w="sm" len="sm"/>
              <a:tailEnd type="none" w="sm" len="sm"/>
            </a:ln>
          </p:spPr>
          <p:txBody>
            <a:bodyPr/>
            <a:lstStyle/>
            <a:p>
              <a:endParaRPr lang="en-US"/>
            </a:p>
          </p:txBody>
        </p:sp>
        <p:sp>
          <p:nvSpPr>
            <p:cNvPr id="95259" name="Oval 187"/>
            <p:cNvSpPr>
              <a:spLocks noChangeArrowheads="1"/>
            </p:cNvSpPr>
            <p:nvPr/>
          </p:nvSpPr>
          <p:spPr bwMode="auto">
            <a:xfrm>
              <a:off x="2913" y="2728"/>
              <a:ext cx="192" cy="60"/>
            </a:xfrm>
            <a:prstGeom prst="ellipse">
              <a:avLst/>
            </a:prstGeom>
            <a:solidFill>
              <a:srgbClr val="0000FF"/>
            </a:solidFill>
            <a:ln w="12700">
              <a:solidFill>
                <a:schemeClr val="tx1"/>
              </a:solidFill>
              <a:round/>
              <a:headEnd/>
              <a:tailEnd/>
            </a:ln>
          </p:spPr>
          <p:txBody>
            <a:bodyPr wrap="none" anchor="ctr"/>
            <a:lstStyle/>
            <a:p>
              <a:endParaRPr lang="pt-BR" altLang="pt-BR">
                <a:solidFill>
                  <a:srgbClr val="000000"/>
                </a:solidFill>
                <a:latin typeface="Calibri" pitchFamily="34" charset="0"/>
              </a:endParaRPr>
            </a:p>
          </p:txBody>
        </p:sp>
      </p:grpSp>
      <p:sp>
        <p:nvSpPr>
          <p:cNvPr id="95241" name="Text Box 197"/>
          <p:cNvSpPr txBox="1">
            <a:spLocks noChangeArrowheads="1"/>
          </p:cNvSpPr>
          <p:nvPr/>
        </p:nvSpPr>
        <p:spPr bwMode="auto">
          <a:xfrm>
            <a:off x="1209675" y="2319338"/>
            <a:ext cx="1873250" cy="336550"/>
          </a:xfrm>
          <a:prstGeom prst="rect">
            <a:avLst/>
          </a:prstGeom>
          <a:noFill/>
          <a:ln w="9525">
            <a:noFill/>
            <a:miter lim="800000"/>
            <a:headEnd/>
            <a:tailEnd/>
          </a:ln>
        </p:spPr>
        <p:txBody>
          <a:bodyPr>
            <a:spAutoFit/>
          </a:bodyPr>
          <a:lstStyle/>
          <a:p>
            <a:pPr>
              <a:spcBef>
                <a:spcPct val="50000"/>
              </a:spcBef>
            </a:pPr>
            <a:r>
              <a:rPr lang="pt-BR" altLang="pt-BR" sz="1600">
                <a:solidFill>
                  <a:srgbClr val="FFFFCC"/>
                </a:solidFill>
                <a:latin typeface="Calibri" pitchFamily="34" charset="0"/>
              </a:rPr>
              <a:t>Data Warehouse</a:t>
            </a:r>
            <a:endParaRPr lang="en-US" altLang="pt-BR" sz="1600">
              <a:solidFill>
                <a:srgbClr val="FFFFCC"/>
              </a:solidFill>
              <a:latin typeface="Calibri" pitchFamily="34" charset="0"/>
            </a:endParaRPr>
          </a:p>
        </p:txBody>
      </p:sp>
      <p:sp>
        <p:nvSpPr>
          <p:cNvPr id="95242" name="AutoShape 198"/>
          <p:cNvSpPr>
            <a:spLocks noChangeArrowheads="1"/>
          </p:cNvSpPr>
          <p:nvPr/>
        </p:nvSpPr>
        <p:spPr bwMode="auto">
          <a:xfrm rot="-2978658">
            <a:off x="876300" y="3265488"/>
            <a:ext cx="649287" cy="287338"/>
          </a:xfrm>
          <a:prstGeom prst="rightArrow">
            <a:avLst>
              <a:gd name="adj1" fmla="val 50000"/>
              <a:gd name="adj2" fmla="val 56492"/>
            </a:avLst>
          </a:prstGeom>
          <a:solidFill>
            <a:srgbClr val="C0C0C0"/>
          </a:solidFill>
          <a:ln w="9525">
            <a:solidFill>
              <a:schemeClr val="tx1"/>
            </a:solidFill>
            <a:miter lim="800000"/>
            <a:headEnd/>
            <a:tailEnd/>
          </a:ln>
        </p:spPr>
        <p:txBody>
          <a:bodyPr wrap="none" anchor="ctr"/>
          <a:lstStyle/>
          <a:p>
            <a:endParaRPr lang="pt-BR" altLang="pt-BR">
              <a:solidFill>
                <a:srgbClr val="000000"/>
              </a:solidFill>
              <a:latin typeface="Calibri" pitchFamily="34" charset="0"/>
            </a:endParaRPr>
          </a:p>
        </p:txBody>
      </p:sp>
      <p:sp>
        <p:nvSpPr>
          <p:cNvPr id="95243" name="AutoShape 199"/>
          <p:cNvSpPr>
            <a:spLocks noChangeArrowheads="1"/>
          </p:cNvSpPr>
          <p:nvPr/>
        </p:nvSpPr>
        <p:spPr bwMode="auto">
          <a:xfrm rot="-5400000">
            <a:off x="1730375" y="3316288"/>
            <a:ext cx="649287" cy="287338"/>
          </a:xfrm>
          <a:prstGeom prst="rightArrow">
            <a:avLst>
              <a:gd name="adj1" fmla="val 50000"/>
              <a:gd name="adj2" fmla="val 56492"/>
            </a:avLst>
          </a:prstGeom>
          <a:solidFill>
            <a:srgbClr val="C0C0C0"/>
          </a:solidFill>
          <a:ln w="9525">
            <a:solidFill>
              <a:schemeClr val="tx1"/>
            </a:solidFill>
            <a:miter lim="800000"/>
            <a:headEnd/>
            <a:tailEnd/>
          </a:ln>
        </p:spPr>
        <p:txBody>
          <a:bodyPr wrap="none" anchor="ctr"/>
          <a:lstStyle/>
          <a:p>
            <a:endParaRPr lang="pt-BR" altLang="pt-BR">
              <a:solidFill>
                <a:srgbClr val="000000"/>
              </a:solidFill>
              <a:latin typeface="Calibri" pitchFamily="34" charset="0"/>
            </a:endParaRPr>
          </a:p>
        </p:txBody>
      </p:sp>
      <p:sp>
        <p:nvSpPr>
          <p:cNvPr id="95244" name="AutoShape 200"/>
          <p:cNvSpPr>
            <a:spLocks noChangeArrowheads="1"/>
          </p:cNvSpPr>
          <p:nvPr/>
        </p:nvSpPr>
        <p:spPr bwMode="auto">
          <a:xfrm rot="-7143355">
            <a:off x="2665413" y="3262313"/>
            <a:ext cx="649287" cy="287337"/>
          </a:xfrm>
          <a:prstGeom prst="rightArrow">
            <a:avLst>
              <a:gd name="adj1" fmla="val 50000"/>
              <a:gd name="adj2" fmla="val 56492"/>
            </a:avLst>
          </a:prstGeom>
          <a:solidFill>
            <a:srgbClr val="C0C0C0"/>
          </a:solidFill>
          <a:ln w="9525">
            <a:solidFill>
              <a:schemeClr val="tx1"/>
            </a:solidFill>
            <a:miter lim="800000"/>
            <a:headEnd/>
            <a:tailEnd/>
          </a:ln>
        </p:spPr>
        <p:txBody>
          <a:bodyPr wrap="none" anchor="ctr"/>
          <a:lstStyle/>
          <a:p>
            <a:endParaRPr lang="pt-BR" altLang="pt-BR">
              <a:solidFill>
                <a:srgbClr val="000000"/>
              </a:solidFill>
              <a:latin typeface="Calibri" pitchFamily="34" charset="0"/>
            </a:endParaRPr>
          </a:p>
        </p:txBody>
      </p:sp>
      <p:sp>
        <p:nvSpPr>
          <p:cNvPr id="235723" name="Line 203"/>
          <p:cNvSpPr>
            <a:spLocks noChangeShapeType="1"/>
          </p:cNvSpPr>
          <p:nvPr/>
        </p:nvSpPr>
        <p:spPr bwMode="auto">
          <a:xfrm flipV="1">
            <a:off x="6348413" y="1444625"/>
            <a:ext cx="0" cy="2089150"/>
          </a:xfrm>
          <a:prstGeom prst="line">
            <a:avLst/>
          </a:prstGeom>
          <a:noFill/>
          <a:ln w="38100">
            <a:solidFill>
              <a:schemeClr val="bg2">
                <a:lumMod val="65000"/>
                <a:lumOff val="35000"/>
              </a:schemeClr>
            </a:solidFill>
            <a:round/>
            <a:headEnd/>
            <a:tailEnd type="triangle" w="med" len="med"/>
          </a:ln>
          <a:effectLst/>
        </p:spPr>
        <p:txBody>
          <a:bodyPr/>
          <a:lstStyle/>
          <a:p>
            <a:pPr>
              <a:defRPr/>
            </a:pPr>
            <a:endParaRPr lang="pt-BR" dirty="0">
              <a:solidFill>
                <a:srgbClr val="000000"/>
              </a:solidFill>
              <a:latin typeface="Calibri" pitchFamily="34" charset="0"/>
            </a:endParaRPr>
          </a:p>
        </p:txBody>
      </p:sp>
      <p:sp>
        <p:nvSpPr>
          <p:cNvPr id="235724" name="Line 204"/>
          <p:cNvSpPr>
            <a:spLocks noChangeShapeType="1"/>
          </p:cNvSpPr>
          <p:nvPr/>
        </p:nvSpPr>
        <p:spPr bwMode="auto">
          <a:xfrm>
            <a:off x="6348413" y="3460750"/>
            <a:ext cx="2232025" cy="865188"/>
          </a:xfrm>
          <a:prstGeom prst="line">
            <a:avLst/>
          </a:prstGeom>
          <a:noFill/>
          <a:ln w="38100">
            <a:solidFill>
              <a:schemeClr val="bg2">
                <a:lumMod val="65000"/>
                <a:lumOff val="35000"/>
              </a:schemeClr>
            </a:solidFill>
            <a:round/>
            <a:headEnd/>
            <a:tailEnd type="triangle" w="med" len="med"/>
          </a:ln>
          <a:effectLst/>
        </p:spPr>
        <p:txBody>
          <a:bodyPr/>
          <a:lstStyle/>
          <a:p>
            <a:pPr>
              <a:defRPr/>
            </a:pPr>
            <a:endParaRPr lang="pt-BR" dirty="0">
              <a:solidFill>
                <a:srgbClr val="000000"/>
              </a:solidFill>
              <a:latin typeface="Calibri" pitchFamily="34" charset="0"/>
            </a:endParaRPr>
          </a:p>
        </p:txBody>
      </p:sp>
      <p:sp>
        <p:nvSpPr>
          <p:cNvPr id="235725" name="Line 205"/>
          <p:cNvSpPr>
            <a:spLocks noChangeShapeType="1"/>
          </p:cNvSpPr>
          <p:nvPr/>
        </p:nvSpPr>
        <p:spPr bwMode="auto">
          <a:xfrm flipH="1">
            <a:off x="4835525" y="3460750"/>
            <a:ext cx="1512888" cy="1223963"/>
          </a:xfrm>
          <a:prstGeom prst="line">
            <a:avLst/>
          </a:prstGeom>
          <a:noFill/>
          <a:ln w="38100">
            <a:solidFill>
              <a:schemeClr val="bg2">
                <a:lumMod val="65000"/>
                <a:lumOff val="35000"/>
              </a:schemeClr>
            </a:solidFill>
            <a:round/>
            <a:headEnd/>
            <a:tailEnd type="triangle" w="med" len="med"/>
          </a:ln>
          <a:effectLst/>
        </p:spPr>
        <p:txBody>
          <a:bodyPr/>
          <a:lstStyle/>
          <a:p>
            <a:pPr>
              <a:defRPr/>
            </a:pPr>
            <a:endParaRPr lang="pt-BR" dirty="0">
              <a:solidFill>
                <a:srgbClr val="000000"/>
              </a:solidFill>
              <a:latin typeface="Calibri" pitchFamily="34" charset="0"/>
            </a:endParaRPr>
          </a:p>
        </p:txBody>
      </p:sp>
      <p:grpSp>
        <p:nvGrpSpPr>
          <p:cNvPr id="6" name="Group 206"/>
          <p:cNvGrpSpPr>
            <a:grpSpLocks/>
          </p:cNvGrpSpPr>
          <p:nvPr/>
        </p:nvGrpSpPr>
        <p:grpSpPr bwMode="auto">
          <a:xfrm>
            <a:off x="6133051" y="2958224"/>
            <a:ext cx="617537" cy="819150"/>
            <a:chOff x="2853" y="3811"/>
            <a:chExt cx="286" cy="268"/>
          </a:xfrm>
          <a:solidFill>
            <a:schemeClr val="accent2">
              <a:lumMod val="40000"/>
              <a:lumOff val="60000"/>
            </a:schemeClr>
          </a:solidFill>
        </p:grpSpPr>
        <p:sp>
          <p:nvSpPr>
            <p:cNvPr id="235727" name="Freeform 207"/>
            <p:cNvSpPr>
              <a:spLocks/>
            </p:cNvSpPr>
            <p:nvPr/>
          </p:nvSpPr>
          <p:spPr bwMode="auto">
            <a:xfrm>
              <a:off x="2909" y="3811"/>
              <a:ext cx="98" cy="22"/>
            </a:xfrm>
            <a:custGeom>
              <a:avLst/>
              <a:gdLst/>
              <a:ahLst/>
              <a:cxnLst>
                <a:cxn ang="0">
                  <a:pos x="31" y="0"/>
                </a:cxn>
                <a:cxn ang="0">
                  <a:pos x="97" y="7"/>
                </a:cxn>
                <a:cxn ang="0">
                  <a:pos x="66" y="21"/>
                </a:cxn>
                <a:cxn ang="0">
                  <a:pos x="0" y="14"/>
                </a:cxn>
                <a:cxn ang="0">
                  <a:pos x="31" y="0"/>
                </a:cxn>
              </a:cxnLst>
              <a:rect l="0" t="0" r="r" b="b"/>
              <a:pathLst>
                <a:path w="98" h="22">
                  <a:moveTo>
                    <a:pt x="31" y="0"/>
                  </a:moveTo>
                  <a:lnTo>
                    <a:pt x="97" y="7"/>
                  </a:lnTo>
                  <a:lnTo>
                    <a:pt x="66" y="21"/>
                  </a:lnTo>
                  <a:lnTo>
                    <a:pt x="0" y="14"/>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28" name="Freeform 208"/>
            <p:cNvSpPr>
              <a:spLocks/>
            </p:cNvSpPr>
            <p:nvPr/>
          </p:nvSpPr>
          <p:spPr bwMode="auto">
            <a:xfrm>
              <a:off x="2912" y="3826"/>
              <a:ext cx="66" cy="75"/>
            </a:xfrm>
            <a:custGeom>
              <a:avLst/>
              <a:gdLst/>
              <a:ahLst/>
              <a:cxnLst>
                <a:cxn ang="0">
                  <a:pos x="0" y="0"/>
                </a:cxn>
                <a:cxn ang="0">
                  <a:pos x="65" y="7"/>
                </a:cxn>
                <a:cxn ang="0">
                  <a:pos x="65" y="74"/>
                </a:cxn>
                <a:cxn ang="0">
                  <a:pos x="0" y="66"/>
                </a:cxn>
                <a:cxn ang="0">
                  <a:pos x="0" y="0"/>
                </a:cxn>
              </a:cxnLst>
              <a:rect l="0" t="0" r="r" b="b"/>
              <a:pathLst>
                <a:path w="66" h="75">
                  <a:moveTo>
                    <a:pt x="0" y="0"/>
                  </a:moveTo>
                  <a:lnTo>
                    <a:pt x="65" y="7"/>
                  </a:lnTo>
                  <a:lnTo>
                    <a:pt x="65"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29" name="Freeform 209"/>
            <p:cNvSpPr>
              <a:spLocks/>
            </p:cNvSpPr>
            <p:nvPr/>
          </p:nvSpPr>
          <p:spPr bwMode="auto">
            <a:xfrm>
              <a:off x="2976" y="3819"/>
              <a:ext cx="32" cy="82"/>
            </a:xfrm>
            <a:custGeom>
              <a:avLst/>
              <a:gdLst/>
              <a:ahLst/>
              <a:cxnLst>
                <a:cxn ang="0">
                  <a:pos x="31" y="0"/>
                </a:cxn>
                <a:cxn ang="0">
                  <a:pos x="31" y="66"/>
                </a:cxn>
                <a:cxn ang="0">
                  <a:pos x="0" y="81"/>
                </a:cxn>
                <a:cxn ang="0">
                  <a:pos x="0" y="15"/>
                </a:cxn>
                <a:cxn ang="0">
                  <a:pos x="31" y="0"/>
                </a:cxn>
              </a:cxnLst>
              <a:rect l="0" t="0" r="r" b="b"/>
              <a:pathLst>
                <a:path w="32" h="82">
                  <a:moveTo>
                    <a:pt x="31" y="0"/>
                  </a:moveTo>
                  <a:lnTo>
                    <a:pt x="31" y="66"/>
                  </a:lnTo>
                  <a:lnTo>
                    <a:pt x="0" y="81"/>
                  </a:lnTo>
                  <a:lnTo>
                    <a:pt x="0" y="15"/>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0" name="Freeform 210"/>
            <p:cNvSpPr>
              <a:spLocks/>
            </p:cNvSpPr>
            <p:nvPr/>
          </p:nvSpPr>
          <p:spPr bwMode="auto">
            <a:xfrm>
              <a:off x="2972" y="3821"/>
              <a:ext cx="101" cy="21"/>
            </a:xfrm>
            <a:custGeom>
              <a:avLst/>
              <a:gdLst/>
              <a:ahLst/>
              <a:cxnLst>
                <a:cxn ang="0">
                  <a:pos x="32" y="0"/>
                </a:cxn>
                <a:cxn ang="0">
                  <a:pos x="100" y="6"/>
                </a:cxn>
                <a:cxn ang="0">
                  <a:pos x="68" y="20"/>
                </a:cxn>
                <a:cxn ang="0">
                  <a:pos x="0" y="13"/>
                </a:cxn>
                <a:cxn ang="0">
                  <a:pos x="32" y="0"/>
                </a:cxn>
              </a:cxnLst>
              <a:rect l="0" t="0" r="r" b="b"/>
              <a:pathLst>
                <a:path w="101" h="21">
                  <a:moveTo>
                    <a:pt x="32" y="0"/>
                  </a:moveTo>
                  <a:lnTo>
                    <a:pt x="100" y="6"/>
                  </a:lnTo>
                  <a:lnTo>
                    <a:pt x="68" y="20"/>
                  </a:lnTo>
                  <a:lnTo>
                    <a:pt x="0" y="13"/>
                  </a:lnTo>
                  <a:lnTo>
                    <a:pt x="32"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1" name="Freeform 211"/>
            <p:cNvSpPr>
              <a:spLocks/>
            </p:cNvSpPr>
            <p:nvPr/>
          </p:nvSpPr>
          <p:spPr bwMode="auto">
            <a:xfrm>
              <a:off x="2972" y="3834"/>
              <a:ext cx="68" cy="75"/>
            </a:xfrm>
            <a:custGeom>
              <a:avLst/>
              <a:gdLst/>
              <a:ahLst/>
              <a:cxnLst>
                <a:cxn ang="0">
                  <a:pos x="0" y="0"/>
                </a:cxn>
                <a:cxn ang="0">
                  <a:pos x="67" y="7"/>
                </a:cxn>
                <a:cxn ang="0">
                  <a:pos x="67" y="74"/>
                </a:cxn>
                <a:cxn ang="0">
                  <a:pos x="0" y="67"/>
                </a:cxn>
                <a:cxn ang="0">
                  <a:pos x="0" y="0"/>
                </a:cxn>
              </a:cxnLst>
              <a:rect l="0" t="0" r="r" b="b"/>
              <a:pathLst>
                <a:path w="68" h="75">
                  <a:moveTo>
                    <a:pt x="0" y="0"/>
                  </a:moveTo>
                  <a:lnTo>
                    <a:pt x="67" y="7"/>
                  </a:lnTo>
                  <a:lnTo>
                    <a:pt x="67" y="74"/>
                  </a:lnTo>
                  <a:lnTo>
                    <a:pt x="0" y="67"/>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2" name="Freeform 212"/>
            <p:cNvSpPr>
              <a:spLocks/>
            </p:cNvSpPr>
            <p:nvPr/>
          </p:nvSpPr>
          <p:spPr bwMode="auto">
            <a:xfrm>
              <a:off x="3037" y="3827"/>
              <a:ext cx="36" cy="82"/>
            </a:xfrm>
            <a:custGeom>
              <a:avLst/>
              <a:gdLst/>
              <a:ahLst/>
              <a:cxnLst>
                <a:cxn ang="0">
                  <a:pos x="35" y="0"/>
                </a:cxn>
                <a:cxn ang="0">
                  <a:pos x="35" y="66"/>
                </a:cxn>
                <a:cxn ang="0">
                  <a:pos x="0" y="81"/>
                </a:cxn>
                <a:cxn ang="0">
                  <a:pos x="0" y="15"/>
                </a:cxn>
                <a:cxn ang="0">
                  <a:pos x="35" y="0"/>
                </a:cxn>
              </a:cxnLst>
              <a:rect l="0" t="0" r="r" b="b"/>
              <a:pathLst>
                <a:path w="36" h="82">
                  <a:moveTo>
                    <a:pt x="35" y="0"/>
                  </a:moveTo>
                  <a:lnTo>
                    <a:pt x="35" y="66"/>
                  </a:lnTo>
                  <a:lnTo>
                    <a:pt x="0" y="81"/>
                  </a:lnTo>
                  <a:lnTo>
                    <a:pt x="0" y="15"/>
                  </a:lnTo>
                  <a:lnTo>
                    <a:pt x="35"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3" name="Freeform 213"/>
            <p:cNvSpPr>
              <a:spLocks/>
            </p:cNvSpPr>
            <p:nvPr/>
          </p:nvSpPr>
          <p:spPr bwMode="auto">
            <a:xfrm>
              <a:off x="2884" y="3825"/>
              <a:ext cx="96" cy="22"/>
            </a:xfrm>
            <a:custGeom>
              <a:avLst/>
              <a:gdLst/>
              <a:ahLst/>
              <a:cxnLst>
                <a:cxn ang="0">
                  <a:pos x="30" y="0"/>
                </a:cxn>
                <a:cxn ang="0">
                  <a:pos x="95" y="7"/>
                </a:cxn>
                <a:cxn ang="0">
                  <a:pos x="64" y="21"/>
                </a:cxn>
                <a:cxn ang="0">
                  <a:pos x="0" y="14"/>
                </a:cxn>
                <a:cxn ang="0">
                  <a:pos x="30" y="0"/>
                </a:cxn>
              </a:cxnLst>
              <a:rect l="0" t="0" r="r" b="b"/>
              <a:pathLst>
                <a:path w="96" h="22">
                  <a:moveTo>
                    <a:pt x="30" y="0"/>
                  </a:moveTo>
                  <a:lnTo>
                    <a:pt x="95" y="7"/>
                  </a:lnTo>
                  <a:lnTo>
                    <a:pt x="64" y="21"/>
                  </a:lnTo>
                  <a:lnTo>
                    <a:pt x="0" y="14"/>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4" name="Freeform 214"/>
            <p:cNvSpPr>
              <a:spLocks/>
            </p:cNvSpPr>
            <p:nvPr/>
          </p:nvSpPr>
          <p:spPr bwMode="auto">
            <a:xfrm>
              <a:off x="2886" y="3840"/>
              <a:ext cx="64" cy="75"/>
            </a:xfrm>
            <a:custGeom>
              <a:avLst/>
              <a:gdLst/>
              <a:ahLst/>
              <a:cxnLst>
                <a:cxn ang="0">
                  <a:pos x="0" y="0"/>
                </a:cxn>
                <a:cxn ang="0">
                  <a:pos x="63" y="7"/>
                </a:cxn>
                <a:cxn ang="0">
                  <a:pos x="63" y="74"/>
                </a:cxn>
                <a:cxn ang="0">
                  <a:pos x="0" y="66"/>
                </a:cxn>
                <a:cxn ang="0">
                  <a:pos x="0" y="0"/>
                </a:cxn>
              </a:cxnLst>
              <a:rect l="0" t="0" r="r" b="b"/>
              <a:pathLst>
                <a:path w="64" h="75">
                  <a:moveTo>
                    <a:pt x="0" y="0"/>
                  </a:moveTo>
                  <a:lnTo>
                    <a:pt x="63" y="7"/>
                  </a:lnTo>
                  <a:lnTo>
                    <a:pt x="63"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5" name="Freeform 215"/>
            <p:cNvSpPr>
              <a:spLocks/>
            </p:cNvSpPr>
            <p:nvPr/>
          </p:nvSpPr>
          <p:spPr bwMode="auto">
            <a:xfrm>
              <a:off x="2950" y="3833"/>
              <a:ext cx="31" cy="82"/>
            </a:xfrm>
            <a:custGeom>
              <a:avLst/>
              <a:gdLst/>
              <a:ahLst/>
              <a:cxnLst>
                <a:cxn ang="0">
                  <a:pos x="30" y="0"/>
                </a:cxn>
                <a:cxn ang="0">
                  <a:pos x="30" y="66"/>
                </a:cxn>
                <a:cxn ang="0">
                  <a:pos x="0" y="81"/>
                </a:cxn>
                <a:cxn ang="0">
                  <a:pos x="0" y="15"/>
                </a:cxn>
                <a:cxn ang="0">
                  <a:pos x="30" y="0"/>
                </a:cxn>
              </a:cxnLst>
              <a:rect l="0" t="0" r="r" b="b"/>
              <a:pathLst>
                <a:path w="31" h="82">
                  <a:moveTo>
                    <a:pt x="30" y="0"/>
                  </a:moveTo>
                  <a:lnTo>
                    <a:pt x="30" y="66"/>
                  </a:lnTo>
                  <a:lnTo>
                    <a:pt x="0" y="81"/>
                  </a:lnTo>
                  <a:lnTo>
                    <a:pt x="0" y="15"/>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6" name="Freeform 216"/>
            <p:cNvSpPr>
              <a:spLocks/>
            </p:cNvSpPr>
            <p:nvPr/>
          </p:nvSpPr>
          <p:spPr bwMode="auto">
            <a:xfrm>
              <a:off x="2943" y="3835"/>
              <a:ext cx="96" cy="22"/>
            </a:xfrm>
            <a:custGeom>
              <a:avLst/>
              <a:gdLst/>
              <a:ahLst/>
              <a:cxnLst>
                <a:cxn ang="0">
                  <a:pos x="30" y="0"/>
                </a:cxn>
                <a:cxn ang="0">
                  <a:pos x="95" y="7"/>
                </a:cxn>
                <a:cxn ang="0">
                  <a:pos x="64" y="21"/>
                </a:cxn>
                <a:cxn ang="0">
                  <a:pos x="0" y="14"/>
                </a:cxn>
                <a:cxn ang="0">
                  <a:pos x="30" y="0"/>
                </a:cxn>
              </a:cxnLst>
              <a:rect l="0" t="0" r="r" b="b"/>
              <a:pathLst>
                <a:path w="96" h="22">
                  <a:moveTo>
                    <a:pt x="30" y="0"/>
                  </a:moveTo>
                  <a:lnTo>
                    <a:pt x="95" y="7"/>
                  </a:lnTo>
                  <a:lnTo>
                    <a:pt x="64" y="21"/>
                  </a:lnTo>
                  <a:lnTo>
                    <a:pt x="0" y="14"/>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7" name="Freeform 217"/>
            <p:cNvSpPr>
              <a:spLocks/>
            </p:cNvSpPr>
            <p:nvPr/>
          </p:nvSpPr>
          <p:spPr bwMode="auto">
            <a:xfrm>
              <a:off x="2942" y="3849"/>
              <a:ext cx="65" cy="75"/>
            </a:xfrm>
            <a:custGeom>
              <a:avLst/>
              <a:gdLst/>
              <a:ahLst/>
              <a:cxnLst>
                <a:cxn ang="0">
                  <a:pos x="0" y="0"/>
                </a:cxn>
                <a:cxn ang="0">
                  <a:pos x="64" y="7"/>
                </a:cxn>
                <a:cxn ang="0">
                  <a:pos x="64" y="74"/>
                </a:cxn>
                <a:cxn ang="0">
                  <a:pos x="0" y="66"/>
                </a:cxn>
                <a:cxn ang="0">
                  <a:pos x="0" y="0"/>
                </a:cxn>
              </a:cxnLst>
              <a:rect l="0" t="0" r="r" b="b"/>
              <a:pathLst>
                <a:path w="65" h="75">
                  <a:moveTo>
                    <a:pt x="0" y="0"/>
                  </a:moveTo>
                  <a:lnTo>
                    <a:pt x="64" y="7"/>
                  </a:lnTo>
                  <a:lnTo>
                    <a:pt x="64"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8" name="Freeform 218"/>
            <p:cNvSpPr>
              <a:spLocks/>
            </p:cNvSpPr>
            <p:nvPr/>
          </p:nvSpPr>
          <p:spPr bwMode="auto">
            <a:xfrm>
              <a:off x="3008" y="3841"/>
              <a:ext cx="32" cy="83"/>
            </a:xfrm>
            <a:custGeom>
              <a:avLst/>
              <a:gdLst/>
              <a:ahLst/>
              <a:cxnLst>
                <a:cxn ang="0">
                  <a:pos x="31" y="0"/>
                </a:cxn>
                <a:cxn ang="0">
                  <a:pos x="31" y="67"/>
                </a:cxn>
                <a:cxn ang="0">
                  <a:pos x="0" y="82"/>
                </a:cxn>
                <a:cxn ang="0">
                  <a:pos x="0" y="15"/>
                </a:cxn>
                <a:cxn ang="0">
                  <a:pos x="31" y="0"/>
                </a:cxn>
              </a:cxnLst>
              <a:rect l="0" t="0" r="r" b="b"/>
              <a:pathLst>
                <a:path w="32" h="83">
                  <a:moveTo>
                    <a:pt x="31" y="0"/>
                  </a:moveTo>
                  <a:lnTo>
                    <a:pt x="31" y="67"/>
                  </a:lnTo>
                  <a:lnTo>
                    <a:pt x="0" y="82"/>
                  </a:lnTo>
                  <a:lnTo>
                    <a:pt x="0" y="15"/>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39" name="Freeform 219"/>
            <p:cNvSpPr>
              <a:spLocks/>
            </p:cNvSpPr>
            <p:nvPr/>
          </p:nvSpPr>
          <p:spPr bwMode="auto">
            <a:xfrm>
              <a:off x="3041" y="3956"/>
              <a:ext cx="96" cy="24"/>
            </a:xfrm>
            <a:custGeom>
              <a:avLst/>
              <a:gdLst/>
              <a:ahLst/>
              <a:cxnLst>
                <a:cxn ang="0">
                  <a:pos x="30" y="0"/>
                </a:cxn>
                <a:cxn ang="0">
                  <a:pos x="95" y="8"/>
                </a:cxn>
                <a:cxn ang="0">
                  <a:pos x="64" y="23"/>
                </a:cxn>
                <a:cxn ang="0">
                  <a:pos x="0" y="15"/>
                </a:cxn>
                <a:cxn ang="0">
                  <a:pos x="30" y="0"/>
                </a:cxn>
              </a:cxnLst>
              <a:rect l="0" t="0" r="r" b="b"/>
              <a:pathLst>
                <a:path w="96" h="24">
                  <a:moveTo>
                    <a:pt x="30" y="0"/>
                  </a:moveTo>
                  <a:lnTo>
                    <a:pt x="95" y="8"/>
                  </a:lnTo>
                  <a:lnTo>
                    <a:pt x="64" y="23"/>
                  </a:lnTo>
                  <a:lnTo>
                    <a:pt x="0" y="15"/>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0" name="Freeform 220"/>
            <p:cNvSpPr>
              <a:spLocks/>
            </p:cNvSpPr>
            <p:nvPr/>
          </p:nvSpPr>
          <p:spPr bwMode="auto">
            <a:xfrm>
              <a:off x="3041" y="3970"/>
              <a:ext cx="64" cy="75"/>
            </a:xfrm>
            <a:custGeom>
              <a:avLst/>
              <a:gdLst/>
              <a:ahLst/>
              <a:cxnLst>
                <a:cxn ang="0">
                  <a:pos x="0" y="0"/>
                </a:cxn>
                <a:cxn ang="0">
                  <a:pos x="63" y="7"/>
                </a:cxn>
                <a:cxn ang="0">
                  <a:pos x="63" y="74"/>
                </a:cxn>
                <a:cxn ang="0">
                  <a:pos x="0" y="66"/>
                </a:cxn>
                <a:cxn ang="0">
                  <a:pos x="0" y="0"/>
                </a:cxn>
              </a:cxnLst>
              <a:rect l="0" t="0" r="r" b="b"/>
              <a:pathLst>
                <a:path w="64" h="75">
                  <a:moveTo>
                    <a:pt x="0" y="0"/>
                  </a:moveTo>
                  <a:lnTo>
                    <a:pt x="63" y="7"/>
                  </a:lnTo>
                  <a:lnTo>
                    <a:pt x="63"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1" name="Freeform 221"/>
            <p:cNvSpPr>
              <a:spLocks/>
            </p:cNvSpPr>
            <p:nvPr/>
          </p:nvSpPr>
          <p:spPr bwMode="auto">
            <a:xfrm>
              <a:off x="3105" y="3963"/>
              <a:ext cx="34" cy="82"/>
            </a:xfrm>
            <a:custGeom>
              <a:avLst/>
              <a:gdLst/>
              <a:ahLst/>
              <a:cxnLst>
                <a:cxn ang="0">
                  <a:pos x="33" y="0"/>
                </a:cxn>
                <a:cxn ang="0">
                  <a:pos x="33" y="66"/>
                </a:cxn>
                <a:cxn ang="0">
                  <a:pos x="0" y="81"/>
                </a:cxn>
                <a:cxn ang="0">
                  <a:pos x="0" y="15"/>
                </a:cxn>
                <a:cxn ang="0">
                  <a:pos x="33" y="0"/>
                </a:cxn>
              </a:cxnLst>
              <a:rect l="0" t="0" r="r" b="b"/>
              <a:pathLst>
                <a:path w="34" h="82">
                  <a:moveTo>
                    <a:pt x="33" y="0"/>
                  </a:moveTo>
                  <a:lnTo>
                    <a:pt x="33" y="66"/>
                  </a:lnTo>
                  <a:lnTo>
                    <a:pt x="0" y="81"/>
                  </a:lnTo>
                  <a:lnTo>
                    <a:pt x="0" y="15"/>
                  </a:lnTo>
                  <a:lnTo>
                    <a:pt x="33"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2" name="Freeform 222"/>
            <p:cNvSpPr>
              <a:spLocks/>
            </p:cNvSpPr>
            <p:nvPr/>
          </p:nvSpPr>
          <p:spPr bwMode="auto">
            <a:xfrm>
              <a:off x="3040" y="3891"/>
              <a:ext cx="97" cy="21"/>
            </a:xfrm>
            <a:custGeom>
              <a:avLst/>
              <a:gdLst/>
              <a:ahLst/>
              <a:cxnLst>
                <a:cxn ang="0">
                  <a:pos x="31" y="0"/>
                </a:cxn>
                <a:cxn ang="0">
                  <a:pos x="96" y="7"/>
                </a:cxn>
                <a:cxn ang="0">
                  <a:pos x="65" y="20"/>
                </a:cxn>
                <a:cxn ang="0">
                  <a:pos x="0" y="13"/>
                </a:cxn>
                <a:cxn ang="0">
                  <a:pos x="31" y="0"/>
                </a:cxn>
              </a:cxnLst>
              <a:rect l="0" t="0" r="r" b="b"/>
              <a:pathLst>
                <a:path w="97" h="21">
                  <a:moveTo>
                    <a:pt x="31" y="0"/>
                  </a:moveTo>
                  <a:lnTo>
                    <a:pt x="96" y="7"/>
                  </a:lnTo>
                  <a:lnTo>
                    <a:pt x="65" y="20"/>
                  </a:lnTo>
                  <a:lnTo>
                    <a:pt x="0" y="13"/>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3" name="Freeform 223"/>
            <p:cNvSpPr>
              <a:spLocks/>
            </p:cNvSpPr>
            <p:nvPr/>
          </p:nvSpPr>
          <p:spPr bwMode="auto">
            <a:xfrm>
              <a:off x="3040" y="3904"/>
              <a:ext cx="65" cy="76"/>
            </a:xfrm>
            <a:custGeom>
              <a:avLst/>
              <a:gdLst/>
              <a:ahLst/>
              <a:cxnLst>
                <a:cxn ang="0">
                  <a:pos x="0" y="0"/>
                </a:cxn>
                <a:cxn ang="0">
                  <a:pos x="64" y="7"/>
                </a:cxn>
                <a:cxn ang="0">
                  <a:pos x="64" y="75"/>
                </a:cxn>
                <a:cxn ang="0">
                  <a:pos x="0" y="67"/>
                </a:cxn>
                <a:cxn ang="0">
                  <a:pos x="0" y="0"/>
                </a:cxn>
              </a:cxnLst>
              <a:rect l="0" t="0" r="r" b="b"/>
              <a:pathLst>
                <a:path w="65" h="76">
                  <a:moveTo>
                    <a:pt x="0" y="0"/>
                  </a:moveTo>
                  <a:lnTo>
                    <a:pt x="64" y="7"/>
                  </a:lnTo>
                  <a:lnTo>
                    <a:pt x="64" y="75"/>
                  </a:lnTo>
                  <a:lnTo>
                    <a:pt x="0" y="67"/>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4" name="Freeform 224"/>
            <p:cNvSpPr>
              <a:spLocks/>
            </p:cNvSpPr>
            <p:nvPr/>
          </p:nvSpPr>
          <p:spPr bwMode="auto">
            <a:xfrm>
              <a:off x="3104" y="3897"/>
              <a:ext cx="34" cy="83"/>
            </a:xfrm>
            <a:custGeom>
              <a:avLst/>
              <a:gdLst/>
              <a:ahLst/>
              <a:cxnLst>
                <a:cxn ang="0">
                  <a:pos x="33" y="0"/>
                </a:cxn>
                <a:cxn ang="0">
                  <a:pos x="33" y="67"/>
                </a:cxn>
                <a:cxn ang="0">
                  <a:pos x="0" y="82"/>
                </a:cxn>
                <a:cxn ang="0">
                  <a:pos x="0" y="15"/>
                </a:cxn>
                <a:cxn ang="0">
                  <a:pos x="33" y="0"/>
                </a:cxn>
              </a:cxnLst>
              <a:rect l="0" t="0" r="r" b="b"/>
              <a:pathLst>
                <a:path w="34" h="83">
                  <a:moveTo>
                    <a:pt x="33" y="0"/>
                  </a:moveTo>
                  <a:lnTo>
                    <a:pt x="33" y="67"/>
                  </a:lnTo>
                  <a:lnTo>
                    <a:pt x="0" y="82"/>
                  </a:lnTo>
                  <a:lnTo>
                    <a:pt x="0" y="15"/>
                  </a:lnTo>
                  <a:lnTo>
                    <a:pt x="33"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5" name="Freeform 225"/>
            <p:cNvSpPr>
              <a:spLocks/>
            </p:cNvSpPr>
            <p:nvPr/>
          </p:nvSpPr>
          <p:spPr bwMode="auto">
            <a:xfrm>
              <a:off x="3041" y="3826"/>
              <a:ext cx="96" cy="22"/>
            </a:xfrm>
            <a:custGeom>
              <a:avLst/>
              <a:gdLst/>
              <a:ahLst/>
              <a:cxnLst>
                <a:cxn ang="0">
                  <a:pos x="30" y="0"/>
                </a:cxn>
                <a:cxn ang="0">
                  <a:pos x="95" y="7"/>
                </a:cxn>
                <a:cxn ang="0">
                  <a:pos x="64" y="21"/>
                </a:cxn>
                <a:cxn ang="0">
                  <a:pos x="0" y="14"/>
                </a:cxn>
                <a:cxn ang="0">
                  <a:pos x="30" y="0"/>
                </a:cxn>
              </a:cxnLst>
              <a:rect l="0" t="0" r="r" b="b"/>
              <a:pathLst>
                <a:path w="96" h="22">
                  <a:moveTo>
                    <a:pt x="30" y="0"/>
                  </a:moveTo>
                  <a:lnTo>
                    <a:pt x="95" y="7"/>
                  </a:lnTo>
                  <a:lnTo>
                    <a:pt x="64" y="21"/>
                  </a:lnTo>
                  <a:lnTo>
                    <a:pt x="0" y="14"/>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6" name="Freeform 226"/>
            <p:cNvSpPr>
              <a:spLocks/>
            </p:cNvSpPr>
            <p:nvPr/>
          </p:nvSpPr>
          <p:spPr bwMode="auto">
            <a:xfrm>
              <a:off x="3041" y="3840"/>
              <a:ext cx="64" cy="74"/>
            </a:xfrm>
            <a:custGeom>
              <a:avLst/>
              <a:gdLst/>
              <a:ahLst/>
              <a:cxnLst>
                <a:cxn ang="0">
                  <a:pos x="0" y="0"/>
                </a:cxn>
                <a:cxn ang="0">
                  <a:pos x="63" y="7"/>
                </a:cxn>
                <a:cxn ang="0">
                  <a:pos x="63" y="73"/>
                </a:cxn>
                <a:cxn ang="0">
                  <a:pos x="0" y="65"/>
                </a:cxn>
                <a:cxn ang="0">
                  <a:pos x="0" y="0"/>
                </a:cxn>
              </a:cxnLst>
              <a:rect l="0" t="0" r="r" b="b"/>
              <a:pathLst>
                <a:path w="64" h="74">
                  <a:moveTo>
                    <a:pt x="0" y="0"/>
                  </a:moveTo>
                  <a:lnTo>
                    <a:pt x="63" y="7"/>
                  </a:lnTo>
                  <a:lnTo>
                    <a:pt x="63" y="73"/>
                  </a:lnTo>
                  <a:lnTo>
                    <a:pt x="0" y="65"/>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7" name="Freeform 227"/>
            <p:cNvSpPr>
              <a:spLocks/>
            </p:cNvSpPr>
            <p:nvPr/>
          </p:nvSpPr>
          <p:spPr bwMode="auto">
            <a:xfrm>
              <a:off x="3105" y="3833"/>
              <a:ext cx="34" cy="82"/>
            </a:xfrm>
            <a:custGeom>
              <a:avLst/>
              <a:gdLst/>
              <a:ahLst/>
              <a:cxnLst>
                <a:cxn ang="0">
                  <a:pos x="33" y="0"/>
                </a:cxn>
                <a:cxn ang="0">
                  <a:pos x="33" y="66"/>
                </a:cxn>
                <a:cxn ang="0">
                  <a:pos x="0" y="81"/>
                </a:cxn>
                <a:cxn ang="0">
                  <a:pos x="0" y="15"/>
                </a:cxn>
                <a:cxn ang="0">
                  <a:pos x="33" y="0"/>
                </a:cxn>
              </a:cxnLst>
              <a:rect l="0" t="0" r="r" b="b"/>
              <a:pathLst>
                <a:path w="34" h="82">
                  <a:moveTo>
                    <a:pt x="33" y="0"/>
                  </a:moveTo>
                  <a:lnTo>
                    <a:pt x="33" y="66"/>
                  </a:lnTo>
                  <a:lnTo>
                    <a:pt x="0" y="81"/>
                  </a:lnTo>
                  <a:lnTo>
                    <a:pt x="0" y="15"/>
                  </a:lnTo>
                  <a:lnTo>
                    <a:pt x="33"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8" name="Freeform 228"/>
            <p:cNvSpPr>
              <a:spLocks/>
            </p:cNvSpPr>
            <p:nvPr/>
          </p:nvSpPr>
          <p:spPr bwMode="auto">
            <a:xfrm>
              <a:off x="3009" y="3972"/>
              <a:ext cx="95" cy="23"/>
            </a:xfrm>
            <a:custGeom>
              <a:avLst/>
              <a:gdLst/>
              <a:ahLst/>
              <a:cxnLst>
                <a:cxn ang="0">
                  <a:pos x="30" y="0"/>
                </a:cxn>
                <a:cxn ang="0">
                  <a:pos x="94" y="7"/>
                </a:cxn>
                <a:cxn ang="0">
                  <a:pos x="64" y="22"/>
                </a:cxn>
                <a:cxn ang="0">
                  <a:pos x="0" y="14"/>
                </a:cxn>
                <a:cxn ang="0">
                  <a:pos x="30" y="0"/>
                </a:cxn>
              </a:cxnLst>
              <a:rect l="0" t="0" r="r" b="b"/>
              <a:pathLst>
                <a:path w="95" h="23">
                  <a:moveTo>
                    <a:pt x="30" y="0"/>
                  </a:moveTo>
                  <a:lnTo>
                    <a:pt x="94" y="7"/>
                  </a:lnTo>
                  <a:lnTo>
                    <a:pt x="64" y="22"/>
                  </a:lnTo>
                  <a:lnTo>
                    <a:pt x="0" y="14"/>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49" name="Freeform 229"/>
            <p:cNvSpPr>
              <a:spLocks/>
            </p:cNvSpPr>
            <p:nvPr/>
          </p:nvSpPr>
          <p:spPr bwMode="auto">
            <a:xfrm>
              <a:off x="3009" y="3986"/>
              <a:ext cx="64" cy="76"/>
            </a:xfrm>
            <a:custGeom>
              <a:avLst/>
              <a:gdLst/>
              <a:ahLst/>
              <a:cxnLst>
                <a:cxn ang="0">
                  <a:pos x="0" y="0"/>
                </a:cxn>
                <a:cxn ang="0">
                  <a:pos x="63" y="7"/>
                </a:cxn>
                <a:cxn ang="0">
                  <a:pos x="63" y="75"/>
                </a:cxn>
                <a:cxn ang="0">
                  <a:pos x="0" y="67"/>
                </a:cxn>
                <a:cxn ang="0">
                  <a:pos x="0" y="0"/>
                </a:cxn>
              </a:cxnLst>
              <a:rect l="0" t="0" r="r" b="b"/>
              <a:pathLst>
                <a:path w="64" h="76">
                  <a:moveTo>
                    <a:pt x="0" y="0"/>
                  </a:moveTo>
                  <a:lnTo>
                    <a:pt x="63" y="7"/>
                  </a:lnTo>
                  <a:lnTo>
                    <a:pt x="63" y="75"/>
                  </a:lnTo>
                  <a:lnTo>
                    <a:pt x="0" y="67"/>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0" name="Freeform 230"/>
            <p:cNvSpPr>
              <a:spLocks/>
            </p:cNvSpPr>
            <p:nvPr/>
          </p:nvSpPr>
          <p:spPr bwMode="auto">
            <a:xfrm>
              <a:off x="3073" y="3980"/>
              <a:ext cx="32" cy="83"/>
            </a:xfrm>
            <a:custGeom>
              <a:avLst/>
              <a:gdLst/>
              <a:ahLst/>
              <a:cxnLst>
                <a:cxn ang="0">
                  <a:pos x="31" y="0"/>
                </a:cxn>
                <a:cxn ang="0">
                  <a:pos x="31" y="67"/>
                </a:cxn>
                <a:cxn ang="0">
                  <a:pos x="0" y="82"/>
                </a:cxn>
                <a:cxn ang="0">
                  <a:pos x="0" y="15"/>
                </a:cxn>
                <a:cxn ang="0">
                  <a:pos x="31" y="0"/>
                </a:cxn>
              </a:cxnLst>
              <a:rect l="0" t="0" r="r" b="b"/>
              <a:pathLst>
                <a:path w="32" h="83">
                  <a:moveTo>
                    <a:pt x="31" y="0"/>
                  </a:moveTo>
                  <a:lnTo>
                    <a:pt x="31" y="67"/>
                  </a:lnTo>
                  <a:lnTo>
                    <a:pt x="0" y="82"/>
                  </a:lnTo>
                  <a:lnTo>
                    <a:pt x="0" y="15"/>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1" name="Freeform 231"/>
            <p:cNvSpPr>
              <a:spLocks/>
            </p:cNvSpPr>
            <p:nvPr/>
          </p:nvSpPr>
          <p:spPr bwMode="auto">
            <a:xfrm>
              <a:off x="3009" y="3905"/>
              <a:ext cx="95" cy="23"/>
            </a:xfrm>
            <a:custGeom>
              <a:avLst/>
              <a:gdLst/>
              <a:ahLst/>
              <a:cxnLst>
                <a:cxn ang="0">
                  <a:pos x="30" y="0"/>
                </a:cxn>
                <a:cxn ang="0">
                  <a:pos x="94" y="7"/>
                </a:cxn>
                <a:cxn ang="0">
                  <a:pos x="64" y="22"/>
                </a:cxn>
                <a:cxn ang="0">
                  <a:pos x="0" y="15"/>
                </a:cxn>
                <a:cxn ang="0">
                  <a:pos x="30" y="0"/>
                </a:cxn>
              </a:cxnLst>
              <a:rect l="0" t="0" r="r" b="b"/>
              <a:pathLst>
                <a:path w="95" h="23">
                  <a:moveTo>
                    <a:pt x="30" y="0"/>
                  </a:moveTo>
                  <a:lnTo>
                    <a:pt x="94" y="7"/>
                  </a:lnTo>
                  <a:lnTo>
                    <a:pt x="64" y="22"/>
                  </a:lnTo>
                  <a:lnTo>
                    <a:pt x="0" y="15"/>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2" name="Freeform 232"/>
            <p:cNvSpPr>
              <a:spLocks/>
            </p:cNvSpPr>
            <p:nvPr/>
          </p:nvSpPr>
          <p:spPr bwMode="auto">
            <a:xfrm>
              <a:off x="3008" y="3919"/>
              <a:ext cx="65" cy="75"/>
            </a:xfrm>
            <a:custGeom>
              <a:avLst/>
              <a:gdLst/>
              <a:ahLst/>
              <a:cxnLst>
                <a:cxn ang="0">
                  <a:pos x="0" y="0"/>
                </a:cxn>
                <a:cxn ang="0">
                  <a:pos x="64" y="7"/>
                </a:cxn>
                <a:cxn ang="0">
                  <a:pos x="64" y="74"/>
                </a:cxn>
                <a:cxn ang="0">
                  <a:pos x="0" y="66"/>
                </a:cxn>
                <a:cxn ang="0">
                  <a:pos x="0" y="0"/>
                </a:cxn>
              </a:cxnLst>
              <a:rect l="0" t="0" r="r" b="b"/>
              <a:pathLst>
                <a:path w="65" h="75">
                  <a:moveTo>
                    <a:pt x="0" y="0"/>
                  </a:moveTo>
                  <a:lnTo>
                    <a:pt x="64" y="7"/>
                  </a:lnTo>
                  <a:lnTo>
                    <a:pt x="64"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3" name="Freeform 233"/>
            <p:cNvSpPr>
              <a:spLocks/>
            </p:cNvSpPr>
            <p:nvPr/>
          </p:nvSpPr>
          <p:spPr bwMode="auto">
            <a:xfrm>
              <a:off x="3073" y="3912"/>
              <a:ext cx="32" cy="83"/>
            </a:xfrm>
            <a:custGeom>
              <a:avLst/>
              <a:gdLst/>
              <a:ahLst/>
              <a:cxnLst>
                <a:cxn ang="0">
                  <a:pos x="31" y="0"/>
                </a:cxn>
                <a:cxn ang="0">
                  <a:pos x="31" y="67"/>
                </a:cxn>
                <a:cxn ang="0">
                  <a:pos x="0" y="82"/>
                </a:cxn>
                <a:cxn ang="0">
                  <a:pos x="0" y="15"/>
                </a:cxn>
                <a:cxn ang="0">
                  <a:pos x="31" y="0"/>
                </a:cxn>
              </a:cxnLst>
              <a:rect l="0" t="0" r="r" b="b"/>
              <a:pathLst>
                <a:path w="32" h="83">
                  <a:moveTo>
                    <a:pt x="31" y="0"/>
                  </a:moveTo>
                  <a:lnTo>
                    <a:pt x="31" y="67"/>
                  </a:lnTo>
                  <a:lnTo>
                    <a:pt x="0" y="82"/>
                  </a:lnTo>
                  <a:lnTo>
                    <a:pt x="0" y="15"/>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4" name="Freeform 234"/>
            <p:cNvSpPr>
              <a:spLocks/>
            </p:cNvSpPr>
            <p:nvPr/>
          </p:nvSpPr>
          <p:spPr bwMode="auto">
            <a:xfrm>
              <a:off x="3010" y="3842"/>
              <a:ext cx="95" cy="21"/>
            </a:xfrm>
            <a:custGeom>
              <a:avLst/>
              <a:gdLst/>
              <a:ahLst/>
              <a:cxnLst>
                <a:cxn ang="0">
                  <a:pos x="30" y="0"/>
                </a:cxn>
                <a:cxn ang="0">
                  <a:pos x="94" y="7"/>
                </a:cxn>
                <a:cxn ang="0">
                  <a:pos x="64" y="20"/>
                </a:cxn>
                <a:cxn ang="0">
                  <a:pos x="0" y="13"/>
                </a:cxn>
                <a:cxn ang="0">
                  <a:pos x="30" y="0"/>
                </a:cxn>
              </a:cxnLst>
              <a:rect l="0" t="0" r="r" b="b"/>
              <a:pathLst>
                <a:path w="95" h="21">
                  <a:moveTo>
                    <a:pt x="30" y="0"/>
                  </a:moveTo>
                  <a:lnTo>
                    <a:pt x="94" y="7"/>
                  </a:lnTo>
                  <a:lnTo>
                    <a:pt x="64" y="20"/>
                  </a:lnTo>
                  <a:lnTo>
                    <a:pt x="0" y="13"/>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5" name="Freeform 235"/>
            <p:cNvSpPr>
              <a:spLocks/>
            </p:cNvSpPr>
            <p:nvPr/>
          </p:nvSpPr>
          <p:spPr bwMode="auto">
            <a:xfrm>
              <a:off x="3009" y="3855"/>
              <a:ext cx="64" cy="75"/>
            </a:xfrm>
            <a:custGeom>
              <a:avLst/>
              <a:gdLst/>
              <a:ahLst/>
              <a:cxnLst>
                <a:cxn ang="0">
                  <a:pos x="0" y="0"/>
                </a:cxn>
                <a:cxn ang="0">
                  <a:pos x="63" y="7"/>
                </a:cxn>
                <a:cxn ang="0">
                  <a:pos x="63" y="74"/>
                </a:cxn>
                <a:cxn ang="0">
                  <a:pos x="0" y="66"/>
                </a:cxn>
                <a:cxn ang="0">
                  <a:pos x="0" y="0"/>
                </a:cxn>
              </a:cxnLst>
              <a:rect l="0" t="0" r="r" b="b"/>
              <a:pathLst>
                <a:path w="64" h="75">
                  <a:moveTo>
                    <a:pt x="0" y="0"/>
                  </a:moveTo>
                  <a:lnTo>
                    <a:pt x="63" y="7"/>
                  </a:lnTo>
                  <a:lnTo>
                    <a:pt x="63"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6" name="Freeform 236"/>
            <p:cNvSpPr>
              <a:spLocks/>
            </p:cNvSpPr>
            <p:nvPr/>
          </p:nvSpPr>
          <p:spPr bwMode="auto">
            <a:xfrm>
              <a:off x="3073" y="3847"/>
              <a:ext cx="34" cy="83"/>
            </a:xfrm>
            <a:custGeom>
              <a:avLst/>
              <a:gdLst/>
              <a:ahLst/>
              <a:cxnLst>
                <a:cxn ang="0">
                  <a:pos x="33" y="0"/>
                </a:cxn>
                <a:cxn ang="0">
                  <a:pos x="33" y="67"/>
                </a:cxn>
                <a:cxn ang="0">
                  <a:pos x="0" y="82"/>
                </a:cxn>
                <a:cxn ang="0">
                  <a:pos x="0" y="15"/>
                </a:cxn>
                <a:cxn ang="0">
                  <a:pos x="33" y="0"/>
                </a:cxn>
              </a:cxnLst>
              <a:rect l="0" t="0" r="r" b="b"/>
              <a:pathLst>
                <a:path w="34" h="83">
                  <a:moveTo>
                    <a:pt x="33" y="0"/>
                  </a:moveTo>
                  <a:lnTo>
                    <a:pt x="33" y="67"/>
                  </a:lnTo>
                  <a:lnTo>
                    <a:pt x="0" y="82"/>
                  </a:lnTo>
                  <a:lnTo>
                    <a:pt x="0" y="15"/>
                  </a:lnTo>
                  <a:lnTo>
                    <a:pt x="33"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7" name="Freeform 237"/>
            <p:cNvSpPr>
              <a:spLocks/>
            </p:cNvSpPr>
            <p:nvPr/>
          </p:nvSpPr>
          <p:spPr bwMode="auto">
            <a:xfrm>
              <a:off x="2854" y="3973"/>
              <a:ext cx="96" cy="23"/>
            </a:xfrm>
            <a:custGeom>
              <a:avLst/>
              <a:gdLst/>
              <a:ahLst/>
              <a:cxnLst>
                <a:cxn ang="0">
                  <a:pos x="30" y="0"/>
                </a:cxn>
                <a:cxn ang="0">
                  <a:pos x="95" y="7"/>
                </a:cxn>
                <a:cxn ang="0">
                  <a:pos x="64" y="22"/>
                </a:cxn>
                <a:cxn ang="0">
                  <a:pos x="0" y="15"/>
                </a:cxn>
                <a:cxn ang="0">
                  <a:pos x="30" y="0"/>
                </a:cxn>
              </a:cxnLst>
              <a:rect l="0" t="0" r="r" b="b"/>
              <a:pathLst>
                <a:path w="96" h="23">
                  <a:moveTo>
                    <a:pt x="30" y="0"/>
                  </a:moveTo>
                  <a:lnTo>
                    <a:pt x="95" y="7"/>
                  </a:lnTo>
                  <a:lnTo>
                    <a:pt x="64" y="22"/>
                  </a:lnTo>
                  <a:lnTo>
                    <a:pt x="0" y="15"/>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8" name="Freeform 238"/>
            <p:cNvSpPr>
              <a:spLocks/>
            </p:cNvSpPr>
            <p:nvPr/>
          </p:nvSpPr>
          <p:spPr bwMode="auto">
            <a:xfrm>
              <a:off x="2853" y="3987"/>
              <a:ext cx="66" cy="75"/>
            </a:xfrm>
            <a:custGeom>
              <a:avLst/>
              <a:gdLst/>
              <a:ahLst/>
              <a:cxnLst>
                <a:cxn ang="0">
                  <a:pos x="0" y="0"/>
                </a:cxn>
                <a:cxn ang="0">
                  <a:pos x="65" y="7"/>
                </a:cxn>
                <a:cxn ang="0">
                  <a:pos x="65" y="74"/>
                </a:cxn>
                <a:cxn ang="0">
                  <a:pos x="0" y="66"/>
                </a:cxn>
                <a:cxn ang="0">
                  <a:pos x="0" y="0"/>
                </a:cxn>
              </a:cxnLst>
              <a:rect l="0" t="0" r="r" b="b"/>
              <a:pathLst>
                <a:path w="66" h="75">
                  <a:moveTo>
                    <a:pt x="0" y="0"/>
                  </a:moveTo>
                  <a:lnTo>
                    <a:pt x="65" y="7"/>
                  </a:lnTo>
                  <a:lnTo>
                    <a:pt x="65"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59" name="Freeform 239"/>
            <p:cNvSpPr>
              <a:spLocks/>
            </p:cNvSpPr>
            <p:nvPr/>
          </p:nvSpPr>
          <p:spPr bwMode="auto">
            <a:xfrm>
              <a:off x="2919" y="3980"/>
              <a:ext cx="32" cy="83"/>
            </a:xfrm>
            <a:custGeom>
              <a:avLst/>
              <a:gdLst/>
              <a:ahLst/>
              <a:cxnLst>
                <a:cxn ang="0">
                  <a:pos x="31" y="0"/>
                </a:cxn>
                <a:cxn ang="0">
                  <a:pos x="31" y="66"/>
                </a:cxn>
                <a:cxn ang="0">
                  <a:pos x="0" y="82"/>
                </a:cxn>
                <a:cxn ang="0">
                  <a:pos x="0" y="15"/>
                </a:cxn>
                <a:cxn ang="0">
                  <a:pos x="31" y="0"/>
                </a:cxn>
              </a:cxnLst>
              <a:rect l="0" t="0" r="r" b="b"/>
              <a:pathLst>
                <a:path w="32" h="83">
                  <a:moveTo>
                    <a:pt x="31" y="0"/>
                  </a:moveTo>
                  <a:lnTo>
                    <a:pt x="31" y="66"/>
                  </a:lnTo>
                  <a:lnTo>
                    <a:pt x="0" y="82"/>
                  </a:lnTo>
                  <a:lnTo>
                    <a:pt x="0" y="15"/>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0" name="Freeform 240"/>
            <p:cNvSpPr>
              <a:spLocks/>
            </p:cNvSpPr>
            <p:nvPr/>
          </p:nvSpPr>
          <p:spPr bwMode="auto">
            <a:xfrm>
              <a:off x="2916" y="3981"/>
              <a:ext cx="98" cy="22"/>
            </a:xfrm>
            <a:custGeom>
              <a:avLst/>
              <a:gdLst/>
              <a:ahLst/>
              <a:cxnLst>
                <a:cxn ang="0">
                  <a:pos x="31" y="0"/>
                </a:cxn>
                <a:cxn ang="0">
                  <a:pos x="97" y="7"/>
                </a:cxn>
                <a:cxn ang="0">
                  <a:pos x="66" y="21"/>
                </a:cxn>
                <a:cxn ang="0">
                  <a:pos x="0" y="14"/>
                </a:cxn>
                <a:cxn ang="0">
                  <a:pos x="31" y="0"/>
                </a:cxn>
              </a:cxnLst>
              <a:rect l="0" t="0" r="r" b="b"/>
              <a:pathLst>
                <a:path w="98" h="22">
                  <a:moveTo>
                    <a:pt x="31" y="0"/>
                  </a:moveTo>
                  <a:lnTo>
                    <a:pt x="97" y="7"/>
                  </a:lnTo>
                  <a:lnTo>
                    <a:pt x="66" y="21"/>
                  </a:lnTo>
                  <a:lnTo>
                    <a:pt x="0" y="14"/>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1" name="Freeform 241"/>
            <p:cNvSpPr>
              <a:spLocks/>
            </p:cNvSpPr>
            <p:nvPr/>
          </p:nvSpPr>
          <p:spPr bwMode="auto">
            <a:xfrm>
              <a:off x="2917" y="3996"/>
              <a:ext cx="66" cy="75"/>
            </a:xfrm>
            <a:custGeom>
              <a:avLst/>
              <a:gdLst/>
              <a:ahLst/>
              <a:cxnLst>
                <a:cxn ang="0">
                  <a:pos x="0" y="0"/>
                </a:cxn>
                <a:cxn ang="0">
                  <a:pos x="65" y="7"/>
                </a:cxn>
                <a:cxn ang="0">
                  <a:pos x="65" y="74"/>
                </a:cxn>
                <a:cxn ang="0">
                  <a:pos x="0" y="66"/>
                </a:cxn>
                <a:cxn ang="0">
                  <a:pos x="0" y="0"/>
                </a:cxn>
              </a:cxnLst>
              <a:rect l="0" t="0" r="r" b="b"/>
              <a:pathLst>
                <a:path w="66" h="75">
                  <a:moveTo>
                    <a:pt x="0" y="0"/>
                  </a:moveTo>
                  <a:lnTo>
                    <a:pt x="65" y="7"/>
                  </a:lnTo>
                  <a:lnTo>
                    <a:pt x="65"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2" name="Freeform 242"/>
            <p:cNvSpPr>
              <a:spLocks/>
            </p:cNvSpPr>
            <p:nvPr/>
          </p:nvSpPr>
          <p:spPr bwMode="auto">
            <a:xfrm>
              <a:off x="2980" y="3987"/>
              <a:ext cx="35" cy="84"/>
            </a:xfrm>
            <a:custGeom>
              <a:avLst/>
              <a:gdLst/>
              <a:ahLst/>
              <a:cxnLst>
                <a:cxn ang="0">
                  <a:pos x="34" y="0"/>
                </a:cxn>
                <a:cxn ang="0">
                  <a:pos x="34" y="67"/>
                </a:cxn>
                <a:cxn ang="0">
                  <a:pos x="0" y="83"/>
                </a:cxn>
                <a:cxn ang="0">
                  <a:pos x="0" y="15"/>
                </a:cxn>
                <a:cxn ang="0">
                  <a:pos x="34" y="0"/>
                </a:cxn>
              </a:cxnLst>
              <a:rect l="0" t="0" r="r" b="b"/>
              <a:pathLst>
                <a:path w="35" h="84">
                  <a:moveTo>
                    <a:pt x="34" y="0"/>
                  </a:moveTo>
                  <a:lnTo>
                    <a:pt x="34" y="67"/>
                  </a:lnTo>
                  <a:lnTo>
                    <a:pt x="0" y="83"/>
                  </a:lnTo>
                  <a:lnTo>
                    <a:pt x="0" y="15"/>
                  </a:lnTo>
                  <a:lnTo>
                    <a:pt x="34"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3" name="Freeform 243"/>
            <p:cNvSpPr>
              <a:spLocks/>
            </p:cNvSpPr>
            <p:nvPr/>
          </p:nvSpPr>
          <p:spPr bwMode="auto">
            <a:xfrm>
              <a:off x="2979" y="3989"/>
              <a:ext cx="94" cy="23"/>
            </a:xfrm>
            <a:custGeom>
              <a:avLst/>
              <a:gdLst/>
              <a:ahLst/>
              <a:cxnLst>
                <a:cxn ang="0">
                  <a:pos x="29" y="0"/>
                </a:cxn>
                <a:cxn ang="0">
                  <a:pos x="93" y="7"/>
                </a:cxn>
                <a:cxn ang="0">
                  <a:pos x="63" y="22"/>
                </a:cxn>
                <a:cxn ang="0">
                  <a:pos x="0" y="15"/>
                </a:cxn>
                <a:cxn ang="0">
                  <a:pos x="29" y="0"/>
                </a:cxn>
              </a:cxnLst>
              <a:rect l="0" t="0" r="r" b="b"/>
              <a:pathLst>
                <a:path w="94" h="23">
                  <a:moveTo>
                    <a:pt x="29" y="0"/>
                  </a:moveTo>
                  <a:lnTo>
                    <a:pt x="93" y="7"/>
                  </a:lnTo>
                  <a:lnTo>
                    <a:pt x="63" y="22"/>
                  </a:lnTo>
                  <a:lnTo>
                    <a:pt x="0" y="15"/>
                  </a:lnTo>
                  <a:lnTo>
                    <a:pt x="29"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4" name="Freeform 244"/>
            <p:cNvSpPr>
              <a:spLocks/>
            </p:cNvSpPr>
            <p:nvPr/>
          </p:nvSpPr>
          <p:spPr bwMode="auto">
            <a:xfrm>
              <a:off x="2978" y="4003"/>
              <a:ext cx="64" cy="75"/>
            </a:xfrm>
            <a:custGeom>
              <a:avLst/>
              <a:gdLst/>
              <a:ahLst/>
              <a:cxnLst>
                <a:cxn ang="0">
                  <a:pos x="0" y="0"/>
                </a:cxn>
                <a:cxn ang="0">
                  <a:pos x="63" y="7"/>
                </a:cxn>
                <a:cxn ang="0">
                  <a:pos x="63" y="74"/>
                </a:cxn>
                <a:cxn ang="0">
                  <a:pos x="0" y="66"/>
                </a:cxn>
                <a:cxn ang="0">
                  <a:pos x="0" y="0"/>
                </a:cxn>
              </a:cxnLst>
              <a:rect l="0" t="0" r="r" b="b"/>
              <a:pathLst>
                <a:path w="64" h="75">
                  <a:moveTo>
                    <a:pt x="0" y="0"/>
                  </a:moveTo>
                  <a:lnTo>
                    <a:pt x="63" y="7"/>
                  </a:lnTo>
                  <a:lnTo>
                    <a:pt x="63"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5" name="Freeform 245"/>
            <p:cNvSpPr>
              <a:spLocks/>
            </p:cNvSpPr>
            <p:nvPr/>
          </p:nvSpPr>
          <p:spPr bwMode="auto">
            <a:xfrm>
              <a:off x="3042" y="3995"/>
              <a:ext cx="31" cy="84"/>
            </a:xfrm>
            <a:custGeom>
              <a:avLst/>
              <a:gdLst/>
              <a:ahLst/>
              <a:cxnLst>
                <a:cxn ang="0">
                  <a:pos x="30" y="0"/>
                </a:cxn>
                <a:cxn ang="0">
                  <a:pos x="30" y="68"/>
                </a:cxn>
                <a:cxn ang="0">
                  <a:pos x="0" y="83"/>
                </a:cxn>
                <a:cxn ang="0">
                  <a:pos x="0" y="15"/>
                </a:cxn>
                <a:cxn ang="0">
                  <a:pos x="30" y="0"/>
                </a:cxn>
              </a:cxnLst>
              <a:rect l="0" t="0" r="r" b="b"/>
              <a:pathLst>
                <a:path w="31" h="84">
                  <a:moveTo>
                    <a:pt x="30" y="0"/>
                  </a:moveTo>
                  <a:lnTo>
                    <a:pt x="30" y="68"/>
                  </a:lnTo>
                  <a:lnTo>
                    <a:pt x="0" y="83"/>
                  </a:lnTo>
                  <a:lnTo>
                    <a:pt x="0" y="15"/>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6" name="Freeform 246"/>
            <p:cNvSpPr>
              <a:spLocks/>
            </p:cNvSpPr>
            <p:nvPr/>
          </p:nvSpPr>
          <p:spPr bwMode="auto">
            <a:xfrm>
              <a:off x="2856" y="3905"/>
              <a:ext cx="96" cy="23"/>
            </a:xfrm>
            <a:custGeom>
              <a:avLst/>
              <a:gdLst/>
              <a:ahLst/>
              <a:cxnLst>
                <a:cxn ang="0">
                  <a:pos x="30" y="0"/>
                </a:cxn>
                <a:cxn ang="0">
                  <a:pos x="95" y="7"/>
                </a:cxn>
                <a:cxn ang="0">
                  <a:pos x="64" y="22"/>
                </a:cxn>
                <a:cxn ang="0">
                  <a:pos x="0" y="15"/>
                </a:cxn>
                <a:cxn ang="0">
                  <a:pos x="30" y="0"/>
                </a:cxn>
              </a:cxnLst>
              <a:rect l="0" t="0" r="r" b="b"/>
              <a:pathLst>
                <a:path w="96" h="23">
                  <a:moveTo>
                    <a:pt x="30" y="0"/>
                  </a:moveTo>
                  <a:lnTo>
                    <a:pt x="95" y="7"/>
                  </a:lnTo>
                  <a:lnTo>
                    <a:pt x="64" y="22"/>
                  </a:lnTo>
                  <a:lnTo>
                    <a:pt x="0" y="15"/>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7" name="Freeform 247"/>
            <p:cNvSpPr>
              <a:spLocks/>
            </p:cNvSpPr>
            <p:nvPr/>
          </p:nvSpPr>
          <p:spPr bwMode="auto">
            <a:xfrm>
              <a:off x="2856" y="3919"/>
              <a:ext cx="64" cy="76"/>
            </a:xfrm>
            <a:custGeom>
              <a:avLst/>
              <a:gdLst/>
              <a:ahLst/>
              <a:cxnLst>
                <a:cxn ang="0">
                  <a:pos x="0" y="0"/>
                </a:cxn>
                <a:cxn ang="0">
                  <a:pos x="63" y="7"/>
                </a:cxn>
                <a:cxn ang="0">
                  <a:pos x="63" y="75"/>
                </a:cxn>
                <a:cxn ang="0">
                  <a:pos x="0" y="67"/>
                </a:cxn>
                <a:cxn ang="0">
                  <a:pos x="0" y="0"/>
                </a:cxn>
              </a:cxnLst>
              <a:rect l="0" t="0" r="r" b="b"/>
              <a:pathLst>
                <a:path w="64" h="76">
                  <a:moveTo>
                    <a:pt x="0" y="0"/>
                  </a:moveTo>
                  <a:lnTo>
                    <a:pt x="63" y="7"/>
                  </a:lnTo>
                  <a:lnTo>
                    <a:pt x="63" y="75"/>
                  </a:lnTo>
                  <a:lnTo>
                    <a:pt x="0" y="67"/>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8" name="Freeform 248"/>
            <p:cNvSpPr>
              <a:spLocks/>
            </p:cNvSpPr>
            <p:nvPr/>
          </p:nvSpPr>
          <p:spPr bwMode="auto">
            <a:xfrm>
              <a:off x="2919" y="3912"/>
              <a:ext cx="32" cy="83"/>
            </a:xfrm>
            <a:custGeom>
              <a:avLst/>
              <a:gdLst/>
              <a:ahLst/>
              <a:cxnLst>
                <a:cxn ang="0">
                  <a:pos x="31" y="0"/>
                </a:cxn>
                <a:cxn ang="0">
                  <a:pos x="31" y="66"/>
                </a:cxn>
                <a:cxn ang="0">
                  <a:pos x="0" y="82"/>
                </a:cxn>
                <a:cxn ang="0">
                  <a:pos x="0" y="15"/>
                </a:cxn>
                <a:cxn ang="0">
                  <a:pos x="31" y="0"/>
                </a:cxn>
              </a:cxnLst>
              <a:rect l="0" t="0" r="r" b="b"/>
              <a:pathLst>
                <a:path w="32" h="83">
                  <a:moveTo>
                    <a:pt x="31" y="0"/>
                  </a:moveTo>
                  <a:lnTo>
                    <a:pt x="31" y="66"/>
                  </a:lnTo>
                  <a:lnTo>
                    <a:pt x="0" y="82"/>
                  </a:lnTo>
                  <a:lnTo>
                    <a:pt x="0" y="15"/>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69" name="Freeform 249"/>
            <p:cNvSpPr>
              <a:spLocks/>
            </p:cNvSpPr>
            <p:nvPr/>
          </p:nvSpPr>
          <p:spPr bwMode="auto">
            <a:xfrm>
              <a:off x="2919" y="3914"/>
              <a:ext cx="93" cy="21"/>
            </a:xfrm>
            <a:custGeom>
              <a:avLst/>
              <a:gdLst/>
              <a:ahLst/>
              <a:cxnLst>
                <a:cxn ang="0">
                  <a:pos x="29" y="0"/>
                </a:cxn>
                <a:cxn ang="0">
                  <a:pos x="92" y="7"/>
                </a:cxn>
                <a:cxn ang="0">
                  <a:pos x="62" y="20"/>
                </a:cxn>
                <a:cxn ang="0">
                  <a:pos x="0" y="13"/>
                </a:cxn>
                <a:cxn ang="0">
                  <a:pos x="29" y="0"/>
                </a:cxn>
              </a:cxnLst>
              <a:rect l="0" t="0" r="r" b="b"/>
              <a:pathLst>
                <a:path w="93" h="21">
                  <a:moveTo>
                    <a:pt x="29" y="0"/>
                  </a:moveTo>
                  <a:lnTo>
                    <a:pt x="92" y="7"/>
                  </a:lnTo>
                  <a:lnTo>
                    <a:pt x="62" y="20"/>
                  </a:lnTo>
                  <a:lnTo>
                    <a:pt x="0" y="13"/>
                  </a:lnTo>
                  <a:lnTo>
                    <a:pt x="29"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0" name="Freeform 250"/>
            <p:cNvSpPr>
              <a:spLocks/>
            </p:cNvSpPr>
            <p:nvPr/>
          </p:nvSpPr>
          <p:spPr bwMode="auto">
            <a:xfrm>
              <a:off x="2919" y="3928"/>
              <a:ext cx="63" cy="75"/>
            </a:xfrm>
            <a:custGeom>
              <a:avLst/>
              <a:gdLst/>
              <a:ahLst/>
              <a:cxnLst>
                <a:cxn ang="0">
                  <a:pos x="0" y="0"/>
                </a:cxn>
                <a:cxn ang="0">
                  <a:pos x="62" y="7"/>
                </a:cxn>
                <a:cxn ang="0">
                  <a:pos x="62" y="74"/>
                </a:cxn>
                <a:cxn ang="0">
                  <a:pos x="0" y="66"/>
                </a:cxn>
                <a:cxn ang="0">
                  <a:pos x="0" y="0"/>
                </a:cxn>
              </a:cxnLst>
              <a:rect l="0" t="0" r="r" b="b"/>
              <a:pathLst>
                <a:path w="63" h="75">
                  <a:moveTo>
                    <a:pt x="0" y="0"/>
                  </a:moveTo>
                  <a:lnTo>
                    <a:pt x="62" y="7"/>
                  </a:lnTo>
                  <a:lnTo>
                    <a:pt x="62"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1" name="Freeform 251"/>
            <p:cNvSpPr>
              <a:spLocks/>
            </p:cNvSpPr>
            <p:nvPr/>
          </p:nvSpPr>
          <p:spPr bwMode="auto">
            <a:xfrm>
              <a:off x="2980" y="3921"/>
              <a:ext cx="33" cy="82"/>
            </a:xfrm>
            <a:custGeom>
              <a:avLst/>
              <a:gdLst/>
              <a:ahLst/>
              <a:cxnLst>
                <a:cxn ang="0">
                  <a:pos x="32" y="0"/>
                </a:cxn>
                <a:cxn ang="0">
                  <a:pos x="32" y="66"/>
                </a:cxn>
                <a:cxn ang="0">
                  <a:pos x="0" y="81"/>
                </a:cxn>
                <a:cxn ang="0">
                  <a:pos x="0" y="15"/>
                </a:cxn>
                <a:cxn ang="0">
                  <a:pos x="32" y="0"/>
                </a:cxn>
              </a:cxnLst>
              <a:rect l="0" t="0" r="r" b="b"/>
              <a:pathLst>
                <a:path w="33" h="82">
                  <a:moveTo>
                    <a:pt x="32" y="0"/>
                  </a:moveTo>
                  <a:lnTo>
                    <a:pt x="32" y="66"/>
                  </a:lnTo>
                  <a:lnTo>
                    <a:pt x="0" y="81"/>
                  </a:lnTo>
                  <a:lnTo>
                    <a:pt x="0" y="15"/>
                  </a:lnTo>
                  <a:lnTo>
                    <a:pt x="32"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2" name="Freeform 252"/>
            <p:cNvSpPr>
              <a:spLocks/>
            </p:cNvSpPr>
            <p:nvPr/>
          </p:nvSpPr>
          <p:spPr bwMode="auto">
            <a:xfrm>
              <a:off x="2975" y="3921"/>
              <a:ext cx="98" cy="24"/>
            </a:xfrm>
            <a:custGeom>
              <a:avLst/>
              <a:gdLst/>
              <a:ahLst/>
              <a:cxnLst>
                <a:cxn ang="0">
                  <a:pos x="31" y="0"/>
                </a:cxn>
                <a:cxn ang="0">
                  <a:pos x="97" y="7"/>
                </a:cxn>
                <a:cxn ang="0">
                  <a:pos x="66" y="23"/>
                </a:cxn>
                <a:cxn ang="0">
                  <a:pos x="0" y="15"/>
                </a:cxn>
                <a:cxn ang="0">
                  <a:pos x="31" y="0"/>
                </a:cxn>
              </a:cxnLst>
              <a:rect l="0" t="0" r="r" b="b"/>
              <a:pathLst>
                <a:path w="98" h="24">
                  <a:moveTo>
                    <a:pt x="31" y="0"/>
                  </a:moveTo>
                  <a:lnTo>
                    <a:pt x="97" y="7"/>
                  </a:lnTo>
                  <a:lnTo>
                    <a:pt x="66" y="23"/>
                  </a:lnTo>
                  <a:lnTo>
                    <a:pt x="0" y="15"/>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3" name="Freeform 253"/>
            <p:cNvSpPr>
              <a:spLocks/>
            </p:cNvSpPr>
            <p:nvPr/>
          </p:nvSpPr>
          <p:spPr bwMode="auto">
            <a:xfrm>
              <a:off x="2979" y="3935"/>
              <a:ext cx="63" cy="76"/>
            </a:xfrm>
            <a:custGeom>
              <a:avLst/>
              <a:gdLst/>
              <a:ahLst/>
              <a:cxnLst>
                <a:cxn ang="0">
                  <a:pos x="0" y="0"/>
                </a:cxn>
                <a:cxn ang="0">
                  <a:pos x="62" y="7"/>
                </a:cxn>
                <a:cxn ang="0">
                  <a:pos x="62" y="75"/>
                </a:cxn>
                <a:cxn ang="0">
                  <a:pos x="0" y="67"/>
                </a:cxn>
                <a:cxn ang="0">
                  <a:pos x="0" y="0"/>
                </a:cxn>
              </a:cxnLst>
              <a:rect l="0" t="0" r="r" b="b"/>
              <a:pathLst>
                <a:path w="63" h="76">
                  <a:moveTo>
                    <a:pt x="0" y="0"/>
                  </a:moveTo>
                  <a:lnTo>
                    <a:pt x="62" y="7"/>
                  </a:lnTo>
                  <a:lnTo>
                    <a:pt x="62" y="75"/>
                  </a:lnTo>
                  <a:lnTo>
                    <a:pt x="0" y="67"/>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4" name="Freeform 254"/>
            <p:cNvSpPr>
              <a:spLocks/>
            </p:cNvSpPr>
            <p:nvPr/>
          </p:nvSpPr>
          <p:spPr bwMode="auto">
            <a:xfrm>
              <a:off x="3042" y="3928"/>
              <a:ext cx="31" cy="83"/>
            </a:xfrm>
            <a:custGeom>
              <a:avLst/>
              <a:gdLst/>
              <a:ahLst/>
              <a:cxnLst>
                <a:cxn ang="0">
                  <a:pos x="30" y="0"/>
                </a:cxn>
                <a:cxn ang="0">
                  <a:pos x="30" y="67"/>
                </a:cxn>
                <a:cxn ang="0">
                  <a:pos x="0" y="82"/>
                </a:cxn>
                <a:cxn ang="0">
                  <a:pos x="0" y="15"/>
                </a:cxn>
                <a:cxn ang="0">
                  <a:pos x="30" y="0"/>
                </a:cxn>
              </a:cxnLst>
              <a:rect l="0" t="0" r="r" b="b"/>
              <a:pathLst>
                <a:path w="31" h="83">
                  <a:moveTo>
                    <a:pt x="30" y="0"/>
                  </a:moveTo>
                  <a:lnTo>
                    <a:pt x="30" y="67"/>
                  </a:lnTo>
                  <a:lnTo>
                    <a:pt x="0" y="82"/>
                  </a:lnTo>
                  <a:lnTo>
                    <a:pt x="0" y="15"/>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5" name="Freeform 255"/>
            <p:cNvSpPr>
              <a:spLocks/>
            </p:cNvSpPr>
            <p:nvPr/>
          </p:nvSpPr>
          <p:spPr bwMode="auto">
            <a:xfrm>
              <a:off x="2856" y="3841"/>
              <a:ext cx="96" cy="21"/>
            </a:xfrm>
            <a:custGeom>
              <a:avLst/>
              <a:gdLst/>
              <a:ahLst/>
              <a:cxnLst>
                <a:cxn ang="0">
                  <a:pos x="30" y="0"/>
                </a:cxn>
                <a:cxn ang="0">
                  <a:pos x="95" y="7"/>
                </a:cxn>
                <a:cxn ang="0">
                  <a:pos x="64" y="20"/>
                </a:cxn>
                <a:cxn ang="0">
                  <a:pos x="0" y="13"/>
                </a:cxn>
                <a:cxn ang="0">
                  <a:pos x="30" y="0"/>
                </a:cxn>
              </a:cxnLst>
              <a:rect l="0" t="0" r="r" b="b"/>
              <a:pathLst>
                <a:path w="96" h="21">
                  <a:moveTo>
                    <a:pt x="30" y="0"/>
                  </a:moveTo>
                  <a:lnTo>
                    <a:pt x="95" y="7"/>
                  </a:lnTo>
                  <a:lnTo>
                    <a:pt x="64" y="20"/>
                  </a:lnTo>
                  <a:lnTo>
                    <a:pt x="0" y="13"/>
                  </a:lnTo>
                  <a:lnTo>
                    <a:pt x="3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6" name="Freeform 256"/>
            <p:cNvSpPr>
              <a:spLocks/>
            </p:cNvSpPr>
            <p:nvPr/>
          </p:nvSpPr>
          <p:spPr bwMode="auto">
            <a:xfrm>
              <a:off x="2856" y="3855"/>
              <a:ext cx="64" cy="75"/>
            </a:xfrm>
            <a:custGeom>
              <a:avLst/>
              <a:gdLst/>
              <a:ahLst/>
              <a:cxnLst>
                <a:cxn ang="0">
                  <a:pos x="0" y="0"/>
                </a:cxn>
                <a:cxn ang="0">
                  <a:pos x="63" y="7"/>
                </a:cxn>
                <a:cxn ang="0">
                  <a:pos x="63" y="74"/>
                </a:cxn>
                <a:cxn ang="0">
                  <a:pos x="0" y="66"/>
                </a:cxn>
                <a:cxn ang="0">
                  <a:pos x="0" y="0"/>
                </a:cxn>
              </a:cxnLst>
              <a:rect l="0" t="0" r="r" b="b"/>
              <a:pathLst>
                <a:path w="64" h="75">
                  <a:moveTo>
                    <a:pt x="0" y="0"/>
                  </a:moveTo>
                  <a:lnTo>
                    <a:pt x="63" y="7"/>
                  </a:lnTo>
                  <a:lnTo>
                    <a:pt x="63"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7" name="Freeform 257"/>
            <p:cNvSpPr>
              <a:spLocks/>
            </p:cNvSpPr>
            <p:nvPr/>
          </p:nvSpPr>
          <p:spPr bwMode="auto">
            <a:xfrm>
              <a:off x="2919" y="3846"/>
              <a:ext cx="32" cy="83"/>
            </a:xfrm>
            <a:custGeom>
              <a:avLst/>
              <a:gdLst/>
              <a:ahLst/>
              <a:cxnLst>
                <a:cxn ang="0">
                  <a:pos x="31" y="0"/>
                </a:cxn>
                <a:cxn ang="0">
                  <a:pos x="31" y="66"/>
                </a:cxn>
                <a:cxn ang="0">
                  <a:pos x="0" y="82"/>
                </a:cxn>
                <a:cxn ang="0">
                  <a:pos x="0" y="15"/>
                </a:cxn>
                <a:cxn ang="0">
                  <a:pos x="31" y="0"/>
                </a:cxn>
              </a:cxnLst>
              <a:rect l="0" t="0" r="r" b="b"/>
              <a:pathLst>
                <a:path w="32" h="83">
                  <a:moveTo>
                    <a:pt x="31" y="0"/>
                  </a:moveTo>
                  <a:lnTo>
                    <a:pt x="31" y="66"/>
                  </a:lnTo>
                  <a:lnTo>
                    <a:pt x="0" y="82"/>
                  </a:lnTo>
                  <a:lnTo>
                    <a:pt x="0" y="15"/>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8" name="Freeform 258"/>
            <p:cNvSpPr>
              <a:spLocks/>
            </p:cNvSpPr>
            <p:nvPr/>
          </p:nvSpPr>
          <p:spPr bwMode="auto">
            <a:xfrm>
              <a:off x="2916" y="3848"/>
              <a:ext cx="98" cy="22"/>
            </a:xfrm>
            <a:custGeom>
              <a:avLst/>
              <a:gdLst/>
              <a:ahLst/>
              <a:cxnLst>
                <a:cxn ang="0">
                  <a:pos x="31" y="0"/>
                </a:cxn>
                <a:cxn ang="0">
                  <a:pos x="97" y="7"/>
                </a:cxn>
                <a:cxn ang="0">
                  <a:pos x="66" y="21"/>
                </a:cxn>
                <a:cxn ang="0">
                  <a:pos x="0" y="14"/>
                </a:cxn>
                <a:cxn ang="0">
                  <a:pos x="31" y="0"/>
                </a:cxn>
              </a:cxnLst>
              <a:rect l="0" t="0" r="r" b="b"/>
              <a:pathLst>
                <a:path w="98" h="22">
                  <a:moveTo>
                    <a:pt x="31" y="0"/>
                  </a:moveTo>
                  <a:lnTo>
                    <a:pt x="97" y="7"/>
                  </a:lnTo>
                  <a:lnTo>
                    <a:pt x="66" y="21"/>
                  </a:lnTo>
                  <a:lnTo>
                    <a:pt x="0" y="14"/>
                  </a:lnTo>
                  <a:lnTo>
                    <a:pt x="31"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79" name="Freeform 259"/>
            <p:cNvSpPr>
              <a:spLocks/>
            </p:cNvSpPr>
            <p:nvPr/>
          </p:nvSpPr>
          <p:spPr bwMode="auto">
            <a:xfrm>
              <a:off x="2919" y="3863"/>
              <a:ext cx="63" cy="75"/>
            </a:xfrm>
            <a:custGeom>
              <a:avLst/>
              <a:gdLst/>
              <a:ahLst/>
              <a:cxnLst>
                <a:cxn ang="0">
                  <a:pos x="0" y="0"/>
                </a:cxn>
                <a:cxn ang="0">
                  <a:pos x="62" y="7"/>
                </a:cxn>
                <a:cxn ang="0">
                  <a:pos x="62" y="74"/>
                </a:cxn>
                <a:cxn ang="0">
                  <a:pos x="0" y="66"/>
                </a:cxn>
                <a:cxn ang="0">
                  <a:pos x="0" y="0"/>
                </a:cxn>
              </a:cxnLst>
              <a:rect l="0" t="0" r="r" b="b"/>
              <a:pathLst>
                <a:path w="63" h="75">
                  <a:moveTo>
                    <a:pt x="0" y="0"/>
                  </a:moveTo>
                  <a:lnTo>
                    <a:pt x="62" y="7"/>
                  </a:lnTo>
                  <a:lnTo>
                    <a:pt x="62" y="74"/>
                  </a:lnTo>
                  <a:lnTo>
                    <a:pt x="0" y="66"/>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80" name="Freeform 260"/>
            <p:cNvSpPr>
              <a:spLocks/>
            </p:cNvSpPr>
            <p:nvPr/>
          </p:nvSpPr>
          <p:spPr bwMode="auto">
            <a:xfrm>
              <a:off x="2981" y="3856"/>
              <a:ext cx="36" cy="84"/>
            </a:xfrm>
            <a:custGeom>
              <a:avLst/>
              <a:gdLst/>
              <a:ahLst/>
              <a:cxnLst>
                <a:cxn ang="0">
                  <a:pos x="35" y="0"/>
                </a:cxn>
                <a:cxn ang="0">
                  <a:pos x="35" y="67"/>
                </a:cxn>
                <a:cxn ang="0">
                  <a:pos x="0" y="83"/>
                </a:cxn>
                <a:cxn ang="0">
                  <a:pos x="0" y="15"/>
                </a:cxn>
                <a:cxn ang="0">
                  <a:pos x="35" y="0"/>
                </a:cxn>
              </a:cxnLst>
              <a:rect l="0" t="0" r="r" b="b"/>
              <a:pathLst>
                <a:path w="36" h="84">
                  <a:moveTo>
                    <a:pt x="35" y="0"/>
                  </a:moveTo>
                  <a:lnTo>
                    <a:pt x="35" y="67"/>
                  </a:lnTo>
                  <a:lnTo>
                    <a:pt x="0" y="83"/>
                  </a:lnTo>
                  <a:lnTo>
                    <a:pt x="0" y="15"/>
                  </a:lnTo>
                  <a:lnTo>
                    <a:pt x="35"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81" name="Freeform 261"/>
            <p:cNvSpPr>
              <a:spLocks/>
            </p:cNvSpPr>
            <p:nvPr/>
          </p:nvSpPr>
          <p:spPr bwMode="auto">
            <a:xfrm>
              <a:off x="2979" y="3856"/>
              <a:ext cx="94" cy="23"/>
            </a:xfrm>
            <a:custGeom>
              <a:avLst/>
              <a:gdLst/>
              <a:ahLst/>
              <a:cxnLst>
                <a:cxn ang="0">
                  <a:pos x="29" y="0"/>
                </a:cxn>
                <a:cxn ang="0">
                  <a:pos x="93" y="7"/>
                </a:cxn>
                <a:cxn ang="0">
                  <a:pos x="63" y="22"/>
                </a:cxn>
                <a:cxn ang="0">
                  <a:pos x="0" y="14"/>
                </a:cxn>
                <a:cxn ang="0">
                  <a:pos x="29" y="0"/>
                </a:cxn>
              </a:cxnLst>
              <a:rect l="0" t="0" r="r" b="b"/>
              <a:pathLst>
                <a:path w="94" h="23">
                  <a:moveTo>
                    <a:pt x="29" y="0"/>
                  </a:moveTo>
                  <a:lnTo>
                    <a:pt x="93" y="7"/>
                  </a:lnTo>
                  <a:lnTo>
                    <a:pt x="63" y="22"/>
                  </a:lnTo>
                  <a:lnTo>
                    <a:pt x="0" y="14"/>
                  </a:lnTo>
                  <a:lnTo>
                    <a:pt x="29"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82" name="Freeform 262"/>
            <p:cNvSpPr>
              <a:spLocks/>
            </p:cNvSpPr>
            <p:nvPr/>
          </p:nvSpPr>
          <p:spPr bwMode="auto">
            <a:xfrm>
              <a:off x="2979" y="3870"/>
              <a:ext cx="64" cy="76"/>
            </a:xfrm>
            <a:custGeom>
              <a:avLst/>
              <a:gdLst/>
              <a:ahLst/>
              <a:cxnLst>
                <a:cxn ang="0">
                  <a:pos x="0" y="0"/>
                </a:cxn>
                <a:cxn ang="0">
                  <a:pos x="63" y="7"/>
                </a:cxn>
                <a:cxn ang="0">
                  <a:pos x="63" y="75"/>
                </a:cxn>
                <a:cxn ang="0">
                  <a:pos x="0" y="67"/>
                </a:cxn>
                <a:cxn ang="0">
                  <a:pos x="0" y="0"/>
                </a:cxn>
              </a:cxnLst>
              <a:rect l="0" t="0" r="r" b="b"/>
              <a:pathLst>
                <a:path w="64" h="76">
                  <a:moveTo>
                    <a:pt x="0" y="0"/>
                  </a:moveTo>
                  <a:lnTo>
                    <a:pt x="63" y="7"/>
                  </a:lnTo>
                  <a:lnTo>
                    <a:pt x="63" y="75"/>
                  </a:lnTo>
                  <a:lnTo>
                    <a:pt x="0" y="67"/>
                  </a:lnTo>
                  <a:lnTo>
                    <a:pt x="0"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sp>
          <p:nvSpPr>
            <p:cNvPr id="235783" name="Freeform 263"/>
            <p:cNvSpPr>
              <a:spLocks/>
            </p:cNvSpPr>
            <p:nvPr/>
          </p:nvSpPr>
          <p:spPr bwMode="auto">
            <a:xfrm>
              <a:off x="3042" y="3863"/>
              <a:ext cx="34" cy="83"/>
            </a:xfrm>
            <a:custGeom>
              <a:avLst/>
              <a:gdLst/>
              <a:ahLst/>
              <a:cxnLst>
                <a:cxn ang="0">
                  <a:pos x="33" y="0"/>
                </a:cxn>
                <a:cxn ang="0">
                  <a:pos x="33" y="66"/>
                </a:cxn>
                <a:cxn ang="0">
                  <a:pos x="0" y="82"/>
                </a:cxn>
                <a:cxn ang="0">
                  <a:pos x="0" y="15"/>
                </a:cxn>
                <a:cxn ang="0">
                  <a:pos x="33" y="0"/>
                </a:cxn>
              </a:cxnLst>
              <a:rect l="0" t="0" r="r" b="b"/>
              <a:pathLst>
                <a:path w="34" h="83">
                  <a:moveTo>
                    <a:pt x="33" y="0"/>
                  </a:moveTo>
                  <a:lnTo>
                    <a:pt x="33" y="66"/>
                  </a:lnTo>
                  <a:lnTo>
                    <a:pt x="0" y="82"/>
                  </a:lnTo>
                  <a:lnTo>
                    <a:pt x="0" y="15"/>
                  </a:lnTo>
                  <a:lnTo>
                    <a:pt x="33" y="0"/>
                  </a:lnTo>
                </a:path>
              </a:pathLst>
            </a:custGeom>
            <a:grpFill/>
            <a:ln w="12700" cap="rnd" cmpd="sng">
              <a:solidFill>
                <a:schemeClr val="bg2">
                  <a:lumMod val="65000"/>
                  <a:lumOff val="35000"/>
                </a:schemeClr>
              </a:solidFill>
              <a:prstDash val="solid"/>
              <a:round/>
              <a:headEnd type="none" w="sm" len="sm"/>
              <a:tailEnd type="none" w="sm" len="sm"/>
            </a:ln>
            <a:effectLst/>
          </p:spPr>
          <p:txBody>
            <a:bodyPr/>
            <a:lstStyle/>
            <a:p>
              <a:pPr>
                <a:defRPr/>
              </a:pPr>
              <a:endParaRPr lang="pt-BR" dirty="0">
                <a:solidFill>
                  <a:srgbClr val="000000"/>
                </a:solidFill>
                <a:latin typeface="Calibri" pitchFamily="34" charset="0"/>
              </a:endParaRPr>
            </a:p>
          </p:txBody>
        </p:sp>
      </p:grpSp>
      <p:sp>
        <p:nvSpPr>
          <p:cNvPr id="95249" name="Text Box 264"/>
          <p:cNvSpPr txBox="1">
            <a:spLocks noChangeArrowheads="1"/>
          </p:cNvSpPr>
          <p:nvPr/>
        </p:nvSpPr>
        <p:spPr bwMode="auto">
          <a:xfrm rot="1350359">
            <a:off x="6832600" y="3592513"/>
            <a:ext cx="1655763" cy="400050"/>
          </a:xfrm>
          <a:prstGeom prst="rect">
            <a:avLst/>
          </a:prstGeom>
          <a:noFill/>
          <a:ln w="9525">
            <a:noFill/>
            <a:miter lim="800000"/>
            <a:headEnd/>
            <a:tailEnd/>
          </a:ln>
        </p:spPr>
        <p:txBody>
          <a:bodyPr>
            <a:spAutoFit/>
          </a:bodyPr>
          <a:lstStyle/>
          <a:p>
            <a:pPr algn="ctr">
              <a:spcBef>
                <a:spcPct val="50000"/>
              </a:spcBef>
            </a:pPr>
            <a:r>
              <a:rPr lang="pt-BR" altLang="pt-BR" sz="2000">
                <a:solidFill>
                  <a:srgbClr val="FF0000"/>
                </a:solidFill>
                <a:latin typeface="Calibri" pitchFamily="34" charset="0"/>
              </a:rPr>
              <a:t>Tempo</a:t>
            </a:r>
            <a:endParaRPr lang="en-US" altLang="pt-BR" sz="2000">
              <a:solidFill>
                <a:srgbClr val="FF0000"/>
              </a:solidFill>
              <a:latin typeface="Calibri" pitchFamily="34" charset="0"/>
            </a:endParaRPr>
          </a:p>
        </p:txBody>
      </p:sp>
      <p:sp>
        <p:nvSpPr>
          <p:cNvPr id="95250" name="Text Box 265"/>
          <p:cNvSpPr txBox="1">
            <a:spLocks noChangeArrowheads="1"/>
          </p:cNvSpPr>
          <p:nvPr/>
        </p:nvSpPr>
        <p:spPr bwMode="auto">
          <a:xfrm rot="-5400000">
            <a:off x="5336382" y="2020094"/>
            <a:ext cx="1655762" cy="400050"/>
          </a:xfrm>
          <a:prstGeom prst="rect">
            <a:avLst/>
          </a:prstGeom>
          <a:noFill/>
          <a:ln w="9525">
            <a:noFill/>
            <a:miter lim="800000"/>
            <a:headEnd/>
            <a:tailEnd/>
          </a:ln>
        </p:spPr>
        <p:txBody>
          <a:bodyPr>
            <a:spAutoFit/>
          </a:bodyPr>
          <a:lstStyle/>
          <a:p>
            <a:pPr algn="ctr">
              <a:spcBef>
                <a:spcPct val="50000"/>
              </a:spcBef>
            </a:pPr>
            <a:r>
              <a:rPr lang="pt-BR" altLang="pt-BR" sz="2000">
                <a:solidFill>
                  <a:srgbClr val="FF0000"/>
                </a:solidFill>
                <a:latin typeface="Calibri" pitchFamily="34" charset="0"/>
              </a:rPr>
              <a:t>Indicadores</a:t>
            </a:r>
            <a:endParaRPr lang="en-US" altLang="pt-BR" sz="2000">
              <a:solidFill>
                <a:srgbClr val="FF0000"/>
              </a:solidFill>
              <a:latin typeface="Calibri" pitchFamily="34" charset="0"/>
            </a:endParaRPr>
          </a:p>
        </p:txBody>
      </p:sp>
      <p:sp>
        <p:nvSpPr>
          <p:cNvPr id="95251" name="Text Box 266"/>
          <p:cNvSpPr txBox="1">
            <a:spLocks noChangeArrowheads="1"/>
          </p:cNvSpPr>
          <p:nvPr/>
        </p:nvSpPr>
        <p:spPr bwMode="auto">
          <a:xfrm rot="-2300057">
            <a:off x="4578350" y="3810000"/>
            <a:ext cx="1655763" cy="400050"/>
          </a:xfrm>
          <a:prstGeom prst="rect">
            <a:avLst/>
          </a:prstGeom>
          <a:noFill/>
          <a:ln w="9525">
            <a:noFill/>
            <a:miter lim="800000"/>
            <a:headEnd/>
            <a:tailEnd/>
          </a:ln>
        </p:spPr>
        <p:txBody>
          <a:bodyPr>
            <a:spAutoFit/>
          </a:bodyPr>
          <a:lstStyle/>
          <a:p>
            <a:pPr algn="ctr">
              <a:spcBef>
                <a:spcPct val="50000"/>
              </a:spcBef>
            </a:pPr>
            <a:r>
              <a:rPr lang="pt-BR" altLang="pt-BR" sz="2000">
                <a:solidFill>
                  <a:srgbClr val="FF0000"/>
                </a:solidFill>
                <a:latin typeface="Calibri" pitchFamily="34" charset="0"/>
              </a:rPr>
              <a:t>Dimensões</a:t>
            </a:r>
            <a:endParaRPr lang="en-US" altLang="pt-BR" sz="2000">
              <a:solidFill>
                <a:srgbClr val="FF0000"/>
              </a:solidFill>
              <a:latin typeface="Calibri" pitchFamily="34" charset="0"/>
            </a:endParaRPr>
          </a:p>
        </p:txBody>
      </p:sp>
      <p:sp>
        <p:nvSpPr>
          <p:cNvPr id="95252" name="Text Box 267"/>
          <p:cNvSpPr txBox="1">
            <a:spLocks noChangeArrowheads="1"/>
          </p:cNvSpPr>
          <p:nvPr/>
        </p:nvSpPr>
        <p:spPr bwMode="auto">
          <a:xfrm>
            <a:off x="6356350" y="1146175"/>
            <a:ext cx="1368425" cy="1077913"/>
          </a:xfrm>
          <a:prstGeom prst="rect">
            <a:avLst/>
          </a:prstGeom>
          <a:noFill/>
          <a:ln w="9525">
            <a:noFill/>
            <a:miter lim="800000"/>
            <a:headEnd/>
            <a:tailEnd/>
          </a:ln>
        </p:spPr>
        <p:txBody>
          <a:bodyPr>
            <a:spAutoFit/>
          </a:bodyPr>
          <a:lstStyle/>
          <a:p>
            <a:pPr>
              <a:spcBef>
                <a:spcPct val="50000"/>
              </a:spcBef>
            </a:pPr>
            <a:r>
              <a:rPr lang="pt-BR" altLang="pt-BR" sz="1600" b="0">
                <a:solidFill>
                  <a:srgbClr val="000000"/>
                </a:solidFill>
                <a:latin typeface="Calibri" pitchFamily="34" charset="0"/>
              </a:rPr>
              <a:t>Soma Média Mínimo Máximo Contagem</a:t>
            </a:r>
            <a:endParaRPr lang="en-US" altLang="pt-BR" sz="1600" b="0">
              <a:solidFill>
                <a:srgbClr val="000000"/>
              </a:solidFill>
              <a:latin typeface="Calibri" pitchFamily="34" charset="0"/>
            </a:endParaRPr>
          </a:p>
        </p:txBody>
      </p:sp>
      <p:sp>
        <p:nvSpPr>
          <p:cNvPr id="95253" name="Text Box 268"/>
          <p:cNvSpPr txBox="1">
            <a:spLocks noChangeArrowheads="1"/>
          </p:cNvSpPr>
          <p:nvPr/>
        </p:nvSpPr>
        <p:spPr bwMode="auto">
          <a:xfrm rot="1330865">
            <a:off x="6550025" y="3914775"/>
            <a:ext cx="1368425" cy="2292350"/>
          </a:xfrm>
          <a:prstGeom prst="rect">
            <a:avLst/>
          </a:prstGeom>
          <a:noFill/>
          <a:ln w="9525">
            <a:noFill/>
            <a:miter lim="800000"/>
            <a:headEnd/>
            <a:tailEnd/>
          </a:ln>
        </p:spPr>
        <p:txBody>
          <a:bodyPr>
            <a:spAutoFit/>
          </a:bodyPr>
          <a:lstStyle/>
          <a:p>
            <a:pPr>
              <a:spcBef>
                <a:spcPct val="50000"/>
              </a:spcBef>
            </a:pPr>
            <a:r>
              <a:rPr lang="pt-BR" altLang="pt-BR" sz="1600" b="0">
                <a:solidFill>
                  <a:srgbClr val="000000"/>
                </a:solidFill>
                <a:latin typeface="Calibri" pitchFamily="34" charset="0"/>
              </a:rPr>
              <a:t>Diário Semanal Mensal Trimestral Anual</a:t>
            </a:r>
          </a:p>
          <a:p>
            <a:pPr>
              <a:spcBef>
                <a:spcPct val="50000"/>
              </a:spcBef>
            </a:pPr>
            <a:r>
              <a:rPr lang="pt-BR" altLang="pt-BR" sz="1600" b="0">
                <a:solidFill>
                  <a:srgbClr val="000000"/>
                </a:solidFill>
                <a:latin typeface="Calibri" pitchFamily="34" charset="0"/>
              </a:rPr>
              <a:t>Períodos Específicos</a:t>
            </a:r>
          </a:p>
          <a:p>
            <a:pPr>
              <a:spcBef>
                <a:spcPct val="50000"/>
              </a:spcBef>
            </a:pPr>
            <a:endParaRPr lang="en-US" altLang="pt-BR" sz="1600" b="0">
              <a:solidFill>
                <a:srgbClr val="000000"/>
              </a:solidFill>
              <a:latin typeface="Calibri" pitchFamily="34" charset="0"/>
            </a:endParaRPr>
          </a:p>
        </p:txBody>
      </p:sp>
      <p:sp>
        <p:nvSpPr>
          <p:cNvPr id="95254" name="Text Box 269"/>
          <p:cNvSpPr txBox="1">
            <a:spLocks noChangeArrowheads="1"/>
          </p:cNvSpPr>
          <p:nvPr/>
        </p:nvSpPr>
        <p:spPr bwMode="auto">
          <a:xfrm rot="-2329261">
            <a:off x="4611688" y="2844800"/>
            <a:ext cx="1368425" cy="1069975"/>
          </a:xfrm>
          <a:prstGeom prst="rect">
            <a:avLst/>
          </a:prstGeom>
          <a:noFill/>
          <a:ln w="9525">
            <a:noFill/>
            <a:miter lim="800000"/>
            <a:headEnd/>
            <a:tailEnd/>
          </a:ln>
        </p:spPr>
        <p:txBody>
          <a:bodyPr>
            <a:spAutoFit/>
          </a:bodyPr>
          <a:lstStyle/>
          <a:p>
            <a:pPr>
              <a:spcBef>
                <a:spcPct val="50000"/>
              </a:spcBef>
            </a:pPr>
            <a:r>
              <a:rPr lang="pt-BR" altLang="pt-BR" sz="1600" dirty="0">
                <a:solidFill>
                  <a:srgbClr val="000000"/>
                </a:solidFill>
                <a:latin typeface="Calibri" pitchFamily="34" charset="0"/>
              </a:rPr>
              <a:t>Cliente Região Produto Grupo</a:t>
            </a:r>
            <a:endParaRPr lang="en-US" altLang="pt-BR" sz="1600" dirty="0">
              <a:solidFill>
                <a:srgbClr val="000000"/>
              </a:solidFill>
              <a:latin typeface="Calibri" pitchFamily="34" charset="0"/>
            </a:endParaRPr>
          </a:p>
        </p:txBody>
      </p:sp>
      <p:sp>
        <p:nvSpPr>
          <p:cNvPr id="277" name="Rectangle 2"/>
          <p:cNvSpPr>
            <a:spLocks noChangeArrowheads="1"/>
          </p:cNvSpPr>
          <p:nvPr/>
        </p:nvSpPr>
        <p:spPr bwMode="auto">
          <a:xfrm>
            <a:off x="739080" y="1002432"/>
            <a:ext cx="8153400" cy="914400"/>
          </a:xfrm>
          <a:prstGeom prst="rect">
            <a:avLst/>
          </a:prstGeom>
          <a:noFill/>
          <a:ln w="9525">
            <a:noFill/>
            <a:miter lim="800000"/>
            <a:headEnd/>
            <a:tailEnd/>
          </a:ln>
          <a:effectLst/>
        </p:spPr>
        <p:txBody>
          <a:bodyPr anchor="ctr"/>
          <a:lstStyle/>
          <a:p>
            <a:pPr eaLnBrk="1" hangingPunct="1">
              <a:defRPr/>
            </a:pPr>
            <a:r>
              <a:rPr lang="pt-BR" sz="2400" kern="0" dirty="0">
                <a:solidFill>
                  <a:srgbClr val="000000"/>
                </a:solidFill>
                <a:latin typeface="Calibri" pitchFamily="34" charset="0"/>
              </a:rPr>
              <a:t>Modelo Dimensional</a:t>
            </a:r>
          </a:p>
        </p:txBody>
      </p:sp>
      <p:sp>
        <p:nvSpPr>
          <p:cNvPr id="276" name="Seta para a direita 275"/>
          <p:cNvSpPr/>
          <p:nvPr/>
        </p:nvSpPr>
        <p:spPr bwMode="auto">
          <a:xfrm>
            <a:off x="3492500" y="2636838"/>
            <a:ext cx="863600" cy="720725"/>
          </a:xfrm>
          <a:prstGeom prst="rightArrow">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a:lstStyle/>
          <a:p>
            <a:pPr>
              <a:defRPr/>
            </a:pPr>
            <a:endParaRPr lang="pt-BR" b="0" dirty="0">
              <a:solidFill>
                <a:schemeClr val="tx1"/>
              </a:solidFill>
              <a:latin typeface="Calibri" pitchFamily="34" charset="0"/>
            </a:endParaRPr>
          </a:p>
        </p:txBody>
      </p:sp>
      <p:sp>
        <p:nvSpPr>
          <p:cNvPr id="95257" name="Rectangle 5"/>
          <p:cNvSpPr txBox="1">
            <a:spLocks noChangeArrowheads="1"/>
          </p:cNvSpPr>
          <p:nvPr>
            <p:custDataLst>
              <p:tags r:id="rId1"/>
            </p:custDataLst>
          </p:nvPr>
        </p:nvSpPr>
        <p:spPr bwMode="auto">
          <a:xfrm>
            <a:off x="4129" y="-26023"/>
            <a:ext cx="6472238" cy="725488"/>
          </a:xfrm>
          <a:prstGeom prst="rect">
            <a:avLst/>
          </a:prstGeom>
          <a:noFill/>
          <a:ln w="9525">
            <a:noFill/>
            <a:miter lim="800000"/>
            <a:headEnd/>
            <a:tailEnd/>
          </a:ln>
        </p:spPr>
        <p:txBody>
          <a:bodyPr anchor="ctr"/>
          <a:lstStyle/>
          <a:p>
            <a:pPr eaLnBrk="1" hangingPunct="1">
              <a:lnSpc>
                <a:spcPct val="90000"/>
              </a:lnSpc>
            </a:pPr>
            <a:r>
              <a:rPr lang="en-US" altLang="pt-BR" sz="2800" dirty="0" err="1">
                <a:solidFill>
                  <a:srgbClr val="000000"/>
                </a:solidFill>
                <a:latin typeface="Calibri" pitchFamily="34" charset="0"/>
              </a:rPr>
              <a:t>Arquitetura</a:t>
            </a:r>
            <a:r>
              <a:rPr lang="en-US" altLang="pt-BR" sz="2800" dirty="0">
                <a:solidFill>
                  <a:srgbClr val="000000"/>
                </a:solidFill>
                <a:latin typeface="Calibri" pitchFamily="34" charset="0"/>
              </a:rPr>
              <a:t> – </a:t>
            </a:r>
            <a:r>
              <a:rPr lang="en-US" altLang="pt-BR" sz="2800" dirty="0" err="1">
                <a:solidFill>
                  <a:srgbClr val="000000"/>
                </a:solidFill>
                <a:latin typeface="Calibri" pitchFamily="34" charset="0"/>
              </a:rPr>
              <a:t>Elementos</a:t>
            </a:r>
            <a:r>
              <a:rPr lang="en-US" altLang="pt-BR" sz="2800" dirty="0">
                <a:solidFill>
                  <a:srgbClr val="000000"/>
                </a:solidFill>
                <a:latin typeface="Calibri" pitchFamily="34" charset="0"/>
              </a:rPr>
              <a:t> </a:t>
            </a:r>
            <a:r>
              <a:rPr lang="en-US" altLang="pt-BR" sz="2800" dirty="0" err="1">
                <a:solidFill>
                  <a:srgbClr val="000000"/>
                </a:solidFill>
                <a:latin typeface="Calibri" pitchFamily="34" charset="0"/>
              </a:rPr>
              <a:t>Básicos</a:t>
            </a:r>
            <a:endParaRPr lang="pt-BR" altLang="pt-BR" sz="2800" dirty="0">
              <a:solidFill>
                <a:srgbClr val="000000"/>
              </a:solidFill>
              <a:latin typeface="Calibri" pitchFamily="34" charset="0"/>
            </a:endParaRPr>
          </a:p>
        </p:txBody>
      </p:sp>
    </p:spTree>
    <p:extLst>
      <p:ext uri="{BB962C8B-B14F-4D97-AF65-F5344CB8AC3E}">
        <p14:creationId xmlns:p14="http://schemas.microsoft.com/office/powerpoint/2010/main" val="2354043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ço Reservado para Conteúdo 5"/>
          <p:cNvSpPr>
            <a:spLocks noGrp="1"/>
          </p:cNvSpPr>
          <p:nvPr>
            <p:ph sz="quarter" idx="4294967295"/>
          </p:nvPr>
        </p:nvSpPr>
        <p:spPr>
          <a:xfrm>
            <a:off x="0" y="1017588"/>
            <a:ext cx="8504238" cy="4572000"/>
          </a:xfrm>
          <a:prstGeom prst="rect">
            <a:avLst/>
          </a:prstGeom>
        </p:spPr>
        <p:txBody>
          <a:bodyPr/>
          <a:lstStyle/>
          <a:p>
            <a:pPr>
              <a:buFontTx/>
              <a:buNone/>
            </a:pPr>
            <a:r>
              <a:rPr lang="pt-BR" altLang="pt-BR" sz="2400" u="sng" dirty="0"/>
              <a:t>Dimensões</a:t>
            </a:r>
          </a:p>
          <a:p>
            <a:endParaRPr lang="pt-BR" altLang="pt-BR" sz="2000" dirty="0"/>
          </a:p>
          <a:p>
            <a:pPr lvl="1"/>
            <a:r>
              <a:rPr lang="pt-BR" altLang="pt-BR" sz="2000" dirty="0"/>
              <a:t>Determinam “o como” se pode filtrar informações sobre os fatos</a:t>
            </a:r>
          </a:p>
          <a:p>
            <a:pPr lvl="1"/>
            <a:r>
              <a:rPr lang="pt-BR" altLang="pt-BR" sz="2000" dirty="0"/>
              <a:t>Exemplo:</a:t>
            </a:r>
          </a:p>
          <a:p>
            <a:pPr lvl="2"/>
            <a:r>
              <a:rPr lang="pt-BR" altLang="pt-BR" sz="2000" dirty="0"/>
              <a:t>Por lojas</a:t>
            </a:r>
          </a:p>
          <a:p>
            <a:pPr lvl="2"/>
            <a:r>
              <a:rPr lang="pt-BR" altLang="pt-BR" sz="2000" dirty="0"/>
              <a:t>Por região</a:t>
            </a:r>
          </a:p>
          <a:p>
            <a:pPr lvl="2"/>
            <a:r>
              <a:rPr lang="pt-BR" altLang="pt-BR" sz="2000" dirty="0"/>
              <a:t>Por mês</a:t>
            </a:r>
          </a:p>
          <a:p>
            <a:pPr lvl="2"/>
            <a:r>
              <a:rPr lang="pt-BR" altLang="pt-BR" sz="2000" dirty="0"/>
              <a:t>Por produto</a:t>
            </a:r>
          </a:p>
          <a:p>
            <a:pPr lvl="2"/>
            <a:r>
              <a:rPr lang="pt-BR" altLang="pt-BR" sz="2000" dirty="0"/>
              <a:t>Etc.</a:t>
            </a:r>
          </a:p>
        </p:txBody>
      </p:sp>
      <p:pic>
        <p:nvPicPr>
          <p:cNvPr id="96259" name="Picture 7"/>
          <p:cNvPicPr>
            <a:picLocks noChangeAspect="1" noChangeArrowheads="1"/>
          </p:cNvPicPr>
          <p:nvPr/>
        </p:nvPicPr>
        <p:blipFill>
          <a:blip r:embed="rId3" cstate="print"/>
          <a:srcRect/>
          <a:stretch>
            <a:fillRect/>
          </a:stretch>
        </p:blipFill>
        <p:spPr bwMode="auto">
          <a:xfrm>
            <a:off x="2915816" y="2708920"/>
            <a:ext cx="5904656" cy="1797848"/>
          </a:xfrm>
          <a:prstGeom prst="rect">
            <a:avLst/>
          </a:prstGeom>
          <a:noFill/>
          <a:ln w="9525">
            <a:noFill/>
            <a:miter lim="800000"/>
            <a:headEnd/>
            <a:tailEnd/>
          </a:ln>
        </p:spPr>
      </p:pic>
      <p:sp>
        <p:nvSpPr>
          <p:cNvPr id="96260" name="Rectangle 5"/>
          <p:cNvSpPr txBox="1">
            <a:spLocks noChangeArrowheads="1"/>
          </p:cNvSpPr>
          <p:nvPr>
            <p:custDataLst>
              <p:tags r:id="rId1"/>
            </p:custDataLst>
          </p:nvPr>
        </p:nvSpPr>
        <p:spPr bwMode="auto">
          <a:xfrm>
            <a:off x="0" y="7430"/>
            <a:ext cx="6472238" cy="725488"/>
          </a:xfrm>
          <a:prstGeom prst="rect">
            <a:avLst/>
          </a:prstGeom>
          <a:noFill/>
          <a:ln w="9525">
            <a:noFill/>
            <a:miter lim="800000"/>
            <a:headEnd/>
            <a:tailEnd/>
          </a:ln>
        </p:spPr>
        <p:txBody>
          <a:bodyPr anchor="ctr"/>
          <a:lstStyle/>
          <a:p>
            <a:pPr>
              <a:lnSpc>
                <a:spcPct val="90000"/>
              </a:lnSpc>
            </a:pPr>
            <a:r>
              <a:rPr lang="en-US" altLang="pt-BR" sz="2800" dirty="0" err="1">
                <a:solidFill>
                  <a:srgbClr val="000000"/>
                </a:solidFill>
                <a:latin typeface="Calibri" pitchFamily="34" charset="0"/>
              </a:rPr>
              <a:t>Arquitetura</a:t>
            </a:r>
            <a:r>
              <a:rPr lang="en-US" altLang="pt-BR" sz="2800" dirty="0">
                <a:solidFill>
                  <a:srgbClr val="000000"/>
                </a:solidFill>
                <a:latin typeface="Calibri" pitchFamily="34" charset="0"/>
              </a:rPr>
              <a:t> – </a:t>
            </a:r>
            <a:r>
              <a:rPr lang="en-US" altLang="pt-BR" sz="2800" dirty="0" err="1">
                <a:solidFill>
                  <a:srgbClr val="000000"/>
                </a:solidFill>
                <a:latin typeface="Calibri" pitchFamily="34" charset="0"/>
              </a:rPr>
              <a:t>Elementos</a:t>
            </a:r>
            <a:r>
              <a:rPr lang="en-US" altLang="pt-BR" sz="2800" dirty="0">
                <a:solidFill>
                  <a:srgbClr val="000000"/>
                </a:solidFill>
                <a:latin typeface="Calibri" pitchFamily="34" charset="0"/>
              </a:rPr>
              <a:t> </a:t>
            </a:r>
            <a:r>
              <a:rPr lang="en-US" altLang="pt-BR" sz="2800" dirty="0" err="1">
                <a:solidFill>
                  <a:srgbClr val="000000"/>
                </a:solidFill>
                <a:latin typeface="Calibri" pitchFamily="34" charset="0"/>
              </a:rPr>
              <a:t>Básicos</a:t>
            </a:r>
            <a:endParaRPr lang="pt-BR" altLang="pt-BR" sz="2800" dirty="0">
              <a:solidFill>
                <a:srgbClr val="000000"/>
              </a:solidFill>
              <a:latin typeface="Calibri" pitchFamily="34" charset="0"/>
            </a:endParaRPr>
          </a:p>
        </p:txBody>
      </p:sp>
    </p:spTree>
    <p:extLst>
      <p:ext uri="{BB962C8B-B14F-4D97-AF65-F5344CB8AC3E}">
        <p14:creationId xmlns:p14="http://schemas.microsoft.com/office/powerpoint/2010/main" val="237233337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179512" y="1124744"/>
            <a:ext cx="8178800" cy="4891088"/>
          </a:xfrm>
          <a:prstGeom prst="rect">
            <a:avLst/>
          </a:prstGeom>
          <a:noFill/>
        </p:spPr>
        <p:txBody>
          <a:bodyPr/>
          <a:lstStyle/>
          <a:p>
            <a:pPr>
              <a:lnSpc>
                <a:spcPct val="80000"/>
              </a:lnSpc>
              <a:buFontTx/>
              <a:buNone/>
            </a:pPr>
            <a:r>
              <a:rPr lang="pt-BR" altLang="pt-BR" sz="2400" dirty="0"/>
              <a:t>Fato: Venda</a:t>
            </a:r>
          </a:p>
          <a:p>
            <a:pPr>
              <a:lnSpc>
                <a:spcPct val="80000"/>
              </a:lnSpc>
            </a:pPr>
            <a:endParaRPr lang="pt-BR" altLang="pt-BR" sz="2000" dirty="0"/>
          </a:p>
          <a:p>
            <a:pPr lvl="1">
              <a:lnSpc>
                <a:spcPct val="80000"/>
              </a:lnSpc>
            </a:pPr>
            <a:r>
              <a:rPr lang="pt-BR" altLang="pt-BR" sz="2000" dirty="0"/>
              <a:t>Quando ? (Tempo)</a:t>
            </a:r>
          </a:p>
          <a:p>
            <a:pPr lvl="1">
              <a:lnSpc>
                <a:spcPct val="80000"/>
              </a:lnSpc>
            </a:pPr>
            <a:endParaRPr lang="pt-BR" altLang="pt-BR" sz="2000" dirty="0"/>
          </a:p>
          <a:p>
            <a:pPr lvl="1">
              <a:lnSpc>
                <a:spcPct val="80000"/>
              </a:lnSpc>
            </a:pPr>
            <a:r>
              <a:rPr lang="pt-BR" altLang="pt-BR" sz="2000" dirty="0"/>
              <a:t>O que ?    (Ex.: Produto) (o “que” analisar do fato)</a:t>
            </a:r>
          </a:p>
          <a:p>
            <a:pPr lvl="1">
              <a:lnSpc>
                <a:spcPct val="80000"/>
              </a:lnSpc>
            </a:pPr>
            <a:endParaRPr lang="pt-BR" altLang="pt-BR" sz="2000" dirty="0"/>
          </a:p>
          <a:p>
            <a:pPr lvl="1">
              <a:lnSpc>
                <a:spcPct val="80000"/>
              </a:lnSpc>
            </a:pPr>
            <a:r>
              <a:rPr lang="pt-BR" altLang="pt-BR" sz="2000" dirty="0"/>
              <a:t>Onde ?     (Localização Geográfica)</a:t>
            </a:r>
          </a:p>
          <a:p>
            <a:pPr lvl="1">
              <a:lnSpc>
                <a:spcPct val="80000"/>
              </a:lnSpc>
            </a:pPr>
            <a:endParaRPr lang="pt-BR" altLang="pt-BR" sz="2000" dirty="0"/>
          </a:p>
          <a:p>
            <a:pPr lvl="1">
              <a:lnSpc>
                <a:spcPct val="80000"/>
              </a:lnSpc>
            </a:pPr>
            <a:r>
              <a:rPr lang="pt-BR" altLang="pt-BR" sz="2000" dirty="0"/>
              <a:t>Quem ?    (Ex.: Vendedor) (agente)</a:t>
            </a:r>
          </a:p>
          <a:p>
            <a:pPr lvl="1">
              <a:lnSpc>
                <a:spcPct val="80000"/>
              </a:lnSpc>
            </a:pPr>
            <a:endParaRPr lang="pt-BR" altLang="pt-BR" sz="2000" dirty="0"/>
          </a:p>
          <a:p>
            <a:pPr lvl="1">
              <a:lnSpc>
                <a:spcPct val="80000"/>
              </a:lnSpc>
            </a:pPr>
            <a:r>
              <a:rPr lang="pt-BR" altLang="pt-BR" sz="2000" dirty="0"/>
              <a:t>Importantíssimo definir as dimensões, os “pontos cardeais das estrelas” dos fatos</a:t>
            </a:r>
          </a:p>
          <a:p>
            <a:pPr lvl="1">
              <a:lnSpc>
                <a:spcPct val="80000"/>
              </a:lnSpc>
            </a:pPr>
            <a:endParaRPr lang="pt-BR" altLang="pt-BR" sz="2000" dirty="0"/>
          </a:p>
          <a:p>
            <a:pPr lvl="1">
              <a:lnSpc>
                <a:spcPct val="80000"/>
              </a:lnSpc>
            </a:pPr>
            <a:r>
              <a:rPr lang="pt-BR" altLang="pt-BR" sz="2000" dirty="0"/>
              <a:t>Uma célula é a interseção de múltiplas dimensões --&gt; </a:t>
            </a:r>
            <a:r>
              <a:rPr lang="pt-BR" altLang="pt-BR" sz="2000" dirty="0" err="1"/>
              <a:t>Idéia</a:t>
            </a:r>
            <a:r>
              <a:rPr lang="pt-BR" altLang="pt-BR" sz="2000" dirty="0"/>
              <a:t> de </a:t>
            </a:r>
            <a:r>
              <a:rPr lang="pt-BR" altLang="pt-BR" sz="2000" i="1" dirty="0"/>
              <a:t>cubo</a:t>
            </a:r>
            <a:endParaRPr lang="pt-BR" altLang="pt-BR" sz="2000" dirty="0"/>
          </a:p>
          <a:p>
            <a:pPr>
              <a:lnSpc>
                <a:spcPct val="80000"/>
              </a:lnSpc>
            </a:pPr>
            <a:endParaRPr lang="pt-BR" altLang="pt-BR" sz="2000" dirty="0"/>
          </a:p>
        </p:txBody>
      </p:sp>
      <p:sp>
        <p:nvSpPr>
          <p:cNvPr id="97283" name="Rectangle 5"/>
          <p:cNvSpPr txBox="1">
            <a:spLocks noChangeArrowheads="1"/>
          </p:cNvSpPr>
          <p:nvPr>
            <p:custDataLst>
              <p:tags r:id="rId1"/>
            </p:custDataLst>
          </p:nvPr>
        </p:nvSpPr>
        <p:spPr bwMode="auto">
          <a:xfrm>
            <a:off x="-28629" y="0"/>
            <a:ext cx="6472238" cy="725488"/>
          </a:xfrm>
          <a:prstGeom prst="rect">
            <a:avLst/>
          </a:prstGeom>
          <a:noFill/>
          <a:ln w="9525">
            <a:noFill/>
            <a:miter lim="800000"/>
            <a:headEnd/>
            <a:tailEnd/>
          </a:ln>
        </p:spPr>
        <p:txBody>
          <a:bodyPr anchor="ctr"/>
          <a:lstStyle/>
          <a:p>
            <a:pPr>
              <a:lnSpc>
                <a:spcPct val="90000"/>
              </a:lnSpc>
            </a:pPr>
            <a:r>
              <a:rPr lang="en-US" altLang="pt-BR" sz="2800" dirty="0" err="1">
                <a:solidFill>
                  <a:srgbClr val="000000"/>
                </a:solidFill>
                <a:latin typeface="Calibri" pitchFamily="34" charset="0"/>
              </a:rPr>
              <a:t>Arquitetura</a:t>
            </a:r>
            <a:r>
              <a:rPr lang="en-US" altLang="pt-BR" sz="2800" dirty="0">
                <a:solidFill>
                  <a:srgbClr val="000000"/>
                </a:solidFill>
                <a:latin typeface="Calibri" pitchFamily="34" charset="0"/>
              </a:rPr>
              <a:t> – </a:t>
            </a:r>
            <a:r>
              <a:rPr lang="en-US" altLang="pt-BR" sz="2800" dirty="0" err="1">
                <a:solidFill>
                  <a:srgbClr val="000000"/>
                </a:solidFill>
                <a:latin typeface="Calibri" pitchFamily="34" charset="0"/>
              </a:rPr>
              <a:t>Elementos</a:t>
            </a:r>
            <a:r>
              <a:rPr lang="en-US" altLang="pt-BR" sz="2800" dirty="0">
                <a:solidFill>
                  <a:srgbClr val="000000"/>
                </a:solidFill>
                <a:latin typeface="Calibri" pitchFamily="34" charset="0"/>
              </a:rPr>
              <a:t> </a:t>
            </a:r>
            <a:r>
              <a:rPr lang="en-US" altLang="pt-BR" sz="2800" dirty="0" err="1">
                <a:solidFill>
                  <a:srgbClr val="000000"/>
                </a:solidFill>
                <a:latin typeface="Calibri" pitchFamily="34" charset="0"/>
              </a:rPr>
              <a:t>Básicos</a:t>
            </a:r>
            <a:endParaRPr lang="pt-BR" altLang="pt-BR" sz="2800" dirty="0">
              <a:solidFill>
                <a:srgbClr val="000000"/>
              </a:solidFill>
              <a:latin typeface="Calibri" pitchFamily="34" charset="0"/>
            </a:endParaRPr>
          </a:p>
        </p:txBody>
      </p:sp>
    </p:spTree>
    <p:extLst>
      <p:ext uri="{BB962C8B-B14F-4D97-AF65-F5344CB8AC3E}">
        <p14:creationId xmlns:p14="http://schemas.microsoft.com/office/powerpoint/2010/main" val="28801911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txBox="1">
            <a:spLocks noChangeArrowheads="1"/>
          </p:cNvSpPr>
          <p:nvPr>
            <p:custDataLst>
              <p:tags r:id="rId2"/>
            </p:custDataLst>
          </p:nvPr>
        </p:nvSpPr>
        <p:spPr bwMode="auto">
          <a:xfrm>
            <a:off x="0" y="-56271"/>
            <a:ext cx="6472238" cy="725488"/>
          </a:xfrm>
          <a:prstGeom prst="rect">
            <a:avLst/>
          </a:prstGeom>
          <a:noFill/>
          <a:ln w="9525">
            <a:noFill/>
            <a:miter lim="800000"/>
            <a:headEnd/>
            <a:tailEnd/>
          </a:ln>
        </p:spPr>
        <p:txBody>
          <a:bodyPr anchor="ctr"/>
          <a:lstStyle/>
          <a:p>
            <a:pPr eaLnBrk="1" hangingPunct="1">
              <a:lnSpc>
                <a:spcPct val="90000"/>
              </a:lnSpc>
            </a:pPr>
            <a:r>
              <a:rPr lang="en-US" altLang="pt-BR" sz="2800" b="1" dirty="0">
                <a:solidFill>
                  <a:srgbClr val="000000"/>
                </a:solidFill>
                <a:latin typeface="Calibri" pitchFamily="34" charset="0"/>
              </a:rPr>
              <a:t>BI - </a:t>
            </a:r>
            <a:r>
              <a:rPr lang="en-US" altLang="pt-BR" sz="2800" b="1" dirty="0" err="1">
                <a:solidFill>
                  <a:srgbClr val="000000"/>
                </a:solidFill>
                <a:latin typeface="Calibri" pitchFamily="34" charset="0"/>
              </a:rPr>
              <a:t>Definição</a:t>
            </a:r>
            <a:endParaRPr lang="pt-BR" altLang="pt-BR" sz="2800" b="1" dirty="0">
              <a:solidFill>
                <a:srgbClr val="000000"/>
              </a:solidFill>
              <a:latin typeface="Calibri" pitchFamily="34" charset="0"/>
            </a:endParaRPr>
          </a:p>
        </p:txBody>
      </p:sp>
      <p:sp>
        <p:nvSpPr>
          <p:cNvPr id="55299" name="Rectangle 35"/>
          <p:cNvSpPr>
            <a:spLocks noChangeArrowheads="1"/>
          </p:cNvSpPr>
          <p:nvPr/>
        </p:nvSpPr>
        <p:spPr bwMode="auto">
          <a:xfrm>
            <a:off x="323528" y="574675"/>
            <a:ext cx="8515672" cy="5410200"/>
          </a:xfrm>
          <a:prstGeom prst="rect">
            <a:avLst/>
          </a:prstGeom>
          <a:noFill/>
          <a:ln w="12700">
            <a:noFill/>
            <a:miter lim="800000"/>
            <a:headEnd/>
            <a:tailEnd/>
          </a:ln>
        </p:spPr>
        <p:txBody>
          <a:bodyPr lIns="90488" tIns="44450" rIns="90488" bIns="44450"/>
          <a:lstStyle/>
          <a:p>
            <a:pPr marL="285750" indent="-285750" algn="ctr">
              <a:lnSpc>
                <a:spcPct val="70000"/>
              </a:lnSpc>
              <a:spcBef>
                <a:spcPct val="30000"/>
              </a:spcBef>
              <a:buClr>
                <a:srgbClr val="000000"/>
              </a:buClr>
              <a:buFont typeface="Wingdings" pitchFamily="2" charset="2"/>
              <a:buChar char="§"/>
              <a:tabLst>
                <a:tab pos="571500" algn="l"/>
              </a:tabLst>
            </a:pPr>
            <a:endParaRPr lang="pt-BR" altLang="pt-BR" sz="2000" b="0" dirty="0">
              <a:solidFill>
                <a:srgbClr val="000000"/>
              </a:solidFill>
              <a:latin typeface="Calibri" pitchFamily="34" charset="0"/>
            </a:endParaRPr>
          </a:p>
          <a:p>
            <a:pPr marL="285750" indent="-285750" algn="just">
              <a:spcBef>
                <a:spcPct val="30000"/>
              </a:spcBef>
              <a:buClr>
                <a:srgbClr val="000000"/>
              </a:buClr>
              <a:tabLst>
                <a:tab pos="571500" algn="l"/>
              </a:tabLst>
            </a:pPr>
            <a:endParaRPr lang="en-US" altLang="pt-BR" sz="2000" b="0" dirty="0">
              <a:solidFill>
                <a:srgbClr val="000000"/>
              </a:solidFill>
              <a:latin typeface="Calibri" pitchFamily="34" charset="0"/>
            </a:endParaRPr>
          </a:p>
          <a:p>
            <a:pPr marL="742950" lvl="1" indent="-285750" algn="just">
              <a:spcBef>
                <a:spcPct val="30000"/>
              </a:spcBef>
              <a:buClr>
                <a:srgbClr val="000000"/>
              </a:buClr>
              <a:tabLst>
                <a:tab pos="571500" algn="l"/>
              </a:tabLst>
            </a:pPr>
            <a:r>
              <a:rPr lang="en-US" altLang="pt-BR" sz="1800" b="0" dirty="0">
                <a:solidFill>
                  <a:srgbClr val="000000"/>
                </a:solidFill>
                <a:latin typeface="Calibri" pitchFamily="34" charset="0"/>
              </a:rPr>
              <a:t>		A </a:t>
            </a:r>
            <a:r>
              <a:rPr lang="en-US" altLang="pt-BR" sz="1800" b="0" dirty="0" err="1">
                <a:solidFill>
                  <a:srgbClr val="000000"/>
                </a:solidFill>
                <a:latin typeface="Calibri" pitchFamily="34" charset="0"/>
              </a:rPr>
              <a:t>implementação</a:t>
            </a:r>
            <a:r>
              <a:rPr lang="en-US" altLang="pt-BR" sz="1800" b="0" dirty="0">
                <a:solidFill>
                  <a:srgbClr val="000000"/>
                </a:solidFill>
                <a:latin typeface="Calibri" pitchFamily="34" charset="0"/>
              </a:rPr>
              <a:t> de BI </a:t>
            </a:r>
            <a:r>
              <a:rPr lang="en-US" altLang="pt-BR" sz="1800" b="0" dirty="0" err="1">
                <a:solidFill>
                  <a:srgbClr val="000000"/>
                </a:solidFill>
                <a:latin typeface="Calibri" pitchFamily="34" charset="0"/>
              </a:rPr>
              <a:t>numa</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organização</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permite</a:t>
            </a:r>
            <a:r>
              <a:rPr lang="en-US" altLang="pt-BR" sz="1800" b="0" dirty="0">
                <a:solidFill>
                  <a:srgbClr val="000000"/>
                </a:solidFill>
                <a:latin typeface="Calibri" pitchFamily="34" charset="0"/>
              </a:rPr>
              <a:t> o </a:t>
            </a:r>
            <a:r>
              <a:rPr lang="en-US" altLang="pt-BR" sz="1800" b="0" dirty="0" err="1">
                <a:solidFill>
                  <a:srgbClr val="000000"/>
                </a:solidFill>
                <a:latin typeface="Calibri" pitchFamily="34" charset="0"/>
              </a:rPr>
              <a:t>acompanhamento</a:t>
            </a:r>
            <a:r>
              <a:rPr lang="en-US" altLang="pt-BR" sz="1800" b="0" dirty="0">
                <a:solidFill>
                  <a:srgbClr val="000000"/>
                </a:solidFill>
                <a:latin typeface="Calibri" pitchFamily="34" charset="0"/>
              </a:rPr>
              <a:t> de </a:t>
            </a:r>
            <a:r>
              <a:rPr lang="en-US" altLang="pt-BR" sz="1800" b="0" dirty="0" err="1">
                <a:solidFill>
                  <a:srgbClr val="000000"/>
                </a:solidFill>
                <a:latin typeface="Calibri" pitchFamily="34" charset="0"/>
              </a:rPr>
              <a:t>desempenho</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nas</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suas</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múltiplas</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vertentes</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pessoas</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processos</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mercados</a:t>
            </a:r>
            <a:r>
              <a:rPr lang="en-US" altLang="pt-BR" sz="1800" b="0" dirty="0">
                <a:solidFill>
                  <a:srgbClr val="000000"/>
                </a:solidFill>
                <a:latin typeface="Calibri" pitchFamily="34" charset="0"/>
              </a:rPr>
              <a:t>, </a:t>
            </a:r>
            <a:r>
              <a:rPr lang="en-US" altLang="pt-BR" sz="1800" b="0" dirty="0" err="1">
                <a:solidFill>
                  <a:srgbClr val="000000"/>
                </a:solidFill>
                <a:latin typeface="Calibri" pitchFamily="34" charset="0"/>
              </a:rPr>
              <a:t>negócios</a:t>
            </a:r>
            <a:r>
              <a:rPr lang="en-US" altLang="pt-BR" sz="1800" b="0" dirty="0">
                <a:solidFill>
                  <a:srgbClr val="000000"/>
                </a:solidFill>
                <a:latin typeface="Calibri" pitchFamily="34" charset="0"/>
              </a:rPr>
              <a:t>). </a:t>
            </a:r>
          </a:p>
          <a:p>
            <a:pPr marL="742950" lvl="1" indent="-285750" algn="just">
              <a:spcBef>
                <a:spcPct val="30000"/>
              </a:spcBef>
              <a:buClr>
                <a:srgbClr val="000000"/>
              </a:buClr>
              <a:buFont typeface="Arial" charset="0"/>
              <a:buChar char="•"/>
              <a:tabLst>
                <a:tab pos="571500" algn="l"/>
              </a:tabLst>
            </a:pPr>
            <a:endParaRPr lang="pt-BR" altLang="pt-BR" sz="1400" b="0" dirty="0">
              <a:solidFill>
                <a:srgbClr val="000000"/>
              </a:solidFill>
              <a:latin typeface="Calibri" pitchFamily="34" charset="0"/>
            </a:endParaRPr>
          </a:p>
          <a:p>
            <a:pPr marL="285750" indent="-285750" algn="just">
              <a:spcBef>
                <a:spcPct val="30000"/>
              </a:spcBef>
              <a:buClr>
                <a:srgbClr val="000000"/>
              </a:buClr>
              <a:buFont typeface="Wingdings" pitchFamily="2" charset="2"/>
              <a:buNone/>
              <a:tabLst>
                <a:tab pos="571500" algn="l"/>
              </a:tabLst>
            </a:pPr>
            <a:endParaRPr lang="pt-BR" altLang="pt-BR" sz="2000" b="0" dirty="0">
              <a:solidFill>
                <a:srgbClr val="000000"/>
              </a:solidFill>
              <a:latin typeface="Calibri" pitchFamily="34" charset="0"/>
            </a:endParaRPr>
          </a:p>
          <a:p>
            <a:pPr marL="285750" indent="-285750" algn="just">
              <a:spcBef>
                <a:spcPct val="30000"/>
              </a:spcBef>
              <a:buClr>
                <a:srgbClr val="000000"/>
              </a:buClr>
              <a:buFont typeface="Wingdings" pitchFamily="2" charset="2"/>
              <a:buChar char="§"/>
              <a:tabLst>
                <a:tab pos="571500" algn="l"/>
              </a:tabLst>
            </a:pPr>
            <a:endParaRPr lang="pt-BR" altLang="pt-BR" sz="2000" b="0" dirty="0">
              <a:solidFill>
                <a:srgbClr val="000000"/>
              </a:solidFill>
              <a:latin typeface="Calibri" pitchFamily="34" charset="0"/>
            </a:endParaRPr>
          </a:p>
          <a:p>
            <a:pPr marL="285750" indent="-285750" algn="just">
              <a:spcBef>
                <a:spcPct val="30000"/>
              </a:spcBef>
              <a:buClr>
                <a:srgbClr val="000000"/>
              </a:buClr>
              <a:buFont typeface="Wingdings" pitchFamily="2" charset="2"/>
              <a:buChar char="§"/>
              <a:tabLst>
                <a:tab pos="571500" algn="l"/>
              </a:tabLst>
            </a:pPr>
            <a:endParaRPr lang="pt-BR" altLang="pt-BR" sz="2000" b="0" dirty="0">
              <a:solidFill>
                <a:srgbClr val="000000"/>
              </a:solidFill>
              <a:latin typeface="Calibri" pitchFamily="34" charset="0"/>
            </a:endParaRPr>
          </a:p>
          <a:p>
            <a:pPr marL="285750" indent="-285750" algn="just">
              <a:spcBef>
                <a:spcPct val="30000"/>
              </a:spcBef>
              <a:buClr>
                <a:srgbClr val="000000"/>
              </a:buClr>
              <a:buFont typeface="Wingdings" pitchFamily="2" charset="2"/>
              <a:buChar char="§"/>
              <a:tabLst>
                <a:tab pos="571500" algn="l"/>
              </a:tabLst>
            </a:pPr>
            <a:endParaRPr lang="pt-BR" altLang="pt-BR" sz="2000" b="0" dirty="0">
              <a:solidFill>
                <a:srgbClr val="000000"/>
              </a:solidFill>
              <a:latin typeface="Calibri" pitchFamily="34" charset="0"/>
            </a:endParaRPr>
          </a:p>
          <a:p>
            <a:pPr marL="285750" indent="-285750" algn="just">
              <a:spcBef>
                <a:spcPct val="30000"/>
              </a:spcBef>
              <a:buClr>
                <a:srgbClr val="000000"/>
              </a:buClr>
              <a:buFont typeface="Wingdings" pitchFamily="2" charset="2"/>
              <a:buChar char="§"/>
              <a:tabLst>
                <a:tab pos="571500" algn="l"/>
              </a:tabLst>
            </a:pPr>
            <a:endParaRPr lang="pt-BR" altLang="pt-BR" sz="2000" b="0" dirty="0">
              <a:solidFill>
                <a:srgbClr val="000000"/>
              </a:solidFill>
              <a:latin typeface="Calibri" pitchFamily="34" charset="0"/>
            </a:endParaRPr>
          </a:p>
        </p:txBody>
      </p:sp>
      <p:pic>
        <p:nvPicPr>
          <p:cNvPr id="55300" name="Picture 10" descr="Imagem5.png"/>
          <p:cNvPicPr>
            <a:picLocks noChangeAspect="1"/>
          </p:cNvPicPr>
          <p:nvPr/>
        </p:nvPicPr>
        <p:blipFill>
          <a:blip r:embed="rId5" cstate="print"/>
          <a:srcRect/>
          <a:stretch>
            <a:fillRect/>
          </a:stretch>
        </p:blipFill>
        <p:spPr bwMode="auto">
          <a:xfrm>
            <a:off x="1408113" y="2607716"/>
            <a:ext cx="6480175" cy="355758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6932064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8101" y="1011772"/>
            <a:ext cx="9152101" cy="5657588"/>
          </a:xfrm>
          <a:prstGeom prst="rect">
            <a:avLst/>
          </a:prstGeom>
          <a:noFill/>
          <a:ln>
            <a:miter lim="800000"/>
            <a:headEnd/>
            <a:tailEnd/>
          </a:ln>
        </p:spPr>
        <p:txBody>
          <a:bodyPr/>
          <a:lstStyle/>
          <a:p>
            <a:pPr marL="742950" lvl="1" indent="-285750">
              <a:lnSpc>
                <a:spcPct val="150000"/>
              </a:lnSpc>
              <a:spcBef>
                <a:spcPct val="20000"/>
              </a:spcBef>
              <a:buFontTx/>
              <a:buChar char="–"/>
              <a:defRPr/>
            </a:pPr>
            <a:r>
              <a:rPr lang="pt-BR" sz="1800" b="0" kern="0" dirty="0">
                <a:solidFill>
                  <a:srgbClr val="000000"/>
                </a:solidFill>
                <a:latin typeface="+mn-lt"/>
              </a:rPr>
              <a:t>Monitoramento dos fatos e indicadores mais relevantes  da organização sintetizados em painéis de controle e relatórios executivos</a:t>
            </a:r>
          </a:p>
          <a:p>
            <a:pPr marL="742950" lvl="1" indent="-285750">
              <a:lnSpc>
                <a:spcPct val="150000"/>
              </a:lnSpc>
              <a:spcBef>
                <a:spcPct val="20000"/>
              </a:spcBef>
              <a:buFontTx/>
              <a:buChar char="–"/>
              <a:defRPr/>
            </a:pPr>
            <a:r>
              <a:rPr lang="pt-BR" sz="1800" b="0" kern="0" dirty="0">
                <a:solidFill>
                  <a:srgbClr val="000000"/>
                </a:solidFill>
                <a:latin typeface="+mn-lt"/>
              </a:rPr>
              <a:t>Investigações </a:t>
            </a:r>
            <a:r>
              <a:rPr lang="pt-BR" sz="1800" b="0" kern="0" dirty="0" err="1">
                <a:solidFill>
                  <a:srgbClr val="000000"/>
                </a:solidFill>
                <a:latin typeface="+mn-lt"/>
              </a:rPr>
              <a:t>ad-hoc</a:t>
            </a:r>
            <a:r>
              <a:rPr lang="pt-BR" sz="1800" b="0" kern="0" dirty="0">
                <a:solidFill>
                  <a:srgbClr val="000000"/>
                </a:solidFill>
                <a:latin typeface="+mn-lt"/>
              </a:rPr>
              <a:t> e estudos estatísticos e matemáticos sobre os fatos da organização</a:t>
            </a:r>
          </a:p>
          <a:p>
            <a:pPr marL="742950" lvl="1" indent="-285750">
              <a:lnSpc>
                <a:spcPct val="150000"/>
              </a:lnSpc>
              <a:spcBef>
                <a:spcPct val="20000"/>
              </a:spcBef>
              <a:buFontTx/>
              <a:buChar char="–"/>
              <a:defRPr/>
            </a:pPr>
            <a:r>
              <a:rPr lang="pt-BR" sz="1800" b="0" kern="0" dirty="0">
                <a:solidFill>
                  <a:srgbClr val="000000"/>
                </a:solidFill>
                <a:latin typeface="+mn-lt"/>
              </a:rPr>
              <a:t>Natureza das consultas:</a:t>
            </a:r>
          </a:p>
          <a:p>
            <a:pPr marL="1200150" lvl="2" indent="-285750">
              <a:lnSpc>
                <a:spcPct val="150000"/>
              </a:lnSpc>
              <a:spcBef>
                <a:spcPct val="20000"/>
              </a:spcBef>
              <a:buFontTx/>
              <a:buChar char="–"/>
              <a:defRPr/>
            </a:pPr>
            <a:r>
              <a:rPr lang="pt-BR" sz="1800" b="0" kern="0" dirty="0">
                <a:solidFill>
                  <a:srgbClr val="000000"/>
                </a:solidFill>
                <a:latin typeface="+mn-lt"/>
              </a:rPr>
              <a:t>Agregação - (total de vendas, porcentagem em relação ao total) </a:t>
            </a:r>
          </a:p>
          <a:p>
            <a:pPr marL="1200150" lvl="2" indent="-285750">
              <a:lnSpc>
                <a:spcPct val="150000"/>
              </a:lnSpc>
              <a:spcBef>
                <a:spcPct val="20000"/>
              </a:spcBef>
              <a:buFontTx/>
              <a:buChar char="–"/>
              <a:defRPr/>
            </a:pPr>
            <a:r>
              <a:rPr lang="pt-BR" sz="1800" b="0" kern="0" dirty="0">
                <a:solidFill>
                  <a:srgbClr val="000000"/>
                </a:solidFill>
                <a:latin typeface="+mn-lt"/>
              </a:rPr>
              <a:t>Comparação - Orçamento </a:t>
            </a:r>
            <a:r>
              <a:rPr lang="pt-BR" sz="1800" b="0" kern="0" dirty="0" err="1">
                <a:solidFill>
                  <a:srgbClr val="000000"/>
                </a:solidFill>
                <a:latin typeface="+mn-lt"/>
              </a:rPr>
              <a:t>vs</a:t>
            </a:r>
            <a:r>
              <a:rPr lang="pt-BR" sz="1800" b="0" kern="0" dirty="0">
                <a:solidFill>
                  <a:srgbClr val="000000"/>
                </a:solidFill>
                <a:latin typeface="+mn-lt"/>
              </a:rPr>
              <a:t> Despesas </a:t>
            </a:r>
          </a:p>
          <a:p>
            <a:pPr marL="1200150" lvl="2" indent="-285750">
              <a:lnSpc>
                <a:spcPct val="150000"/>
              </a:lnSpc>
              <a:spcBef>
                <a:spcPct val="20000"/>
              </a:spcBef>
              <a:buFontTx/>
              <a:buChar char="–"/>
              <a:defRPr/>
            </a:pPr>
            <a:r>
              <a:rPr lang="pt-BR" sz="1800" b="0" kern="0" dirty="0">
                <a:solidFill>
                  <a:srgbClr val="000000"/>
                </a:solidFill>
                <a:latin typeface="+mn-lt"/>
              </a:rPr>
              <a:t>Ranking - Top 10, a análise de quartil </a:t>
            </a:r>
          </a:p>
          <a:p>
            <a:pPr marL="1200150" lvl="2" indent="-285750">
              <a:lnSpc>
                <a:spcPct val="150000"/>
              </a:lnSpc>
              <a:spcBef>
                <a:spcPct val="20000"/>
              </a:spcBef>
              <a:buFontTx/>
              <a:buChar char="–"/>
              <a:defRPr/>
            </a:pPr>
            <a:r>
              <a:rPr lang="pt-BR" sz="1800" b="0" kern="0" dirty="0">
                <a:solidFill>
                  <a:srgbClr val="000000"/>
                </a:solidFill>
                <a:latin typeface="+mn-lt"/>
              </a:rPr>
              <a:t>Acesso aos dados detalhados e agregados </a:t>
            </a:r>
          </a:p>
          <a:p>
            <a:pPr marL="1200150" lvl="2" indent="-285750">
              <a:lnSpc>
                <a:spcPct val="150000"/>
              </a:lnSpc>
              <a:spcBef>
                <a:spcPct val="20000"/>
              </a:spcBef>
              <a:buFontTx/>
              <a:buChar char="–"/>
              <a:defRPr/>
            </a:pPr>
            <a:r>
              <a:rPr lang="pt-BR" sz="1800" b="0" kern="0" dirty="0">
                <a:solidFill>
                  <a:srgbClr val="000000"/>
                </a:solidFill>
                <a:latin typeface="+mn-lt"/>
              </a:rPr>
              <a:t>Especificação critérios complexos </a:t>
            </a:r>
          </a:p>
          <a:p>
            <a:pPr marL="1200150" lvl="2" indent="-285750">
              <a:lnSpc>
                <a:spcPct val="150000"/>
              </a:lnSpc>
              <a:spcBef>
                <a:spcPct val="20000"/>
              </a:spcBef>
              <a:buFontTx/>
              <a:buChar char="–"/>
              <a:defRPr/>
            </a:pPr>
            <a:r>
              <a:rPr lang="pt-BR" sz="1800" b="0" kern="0" dirty="0">
                <a:solidFill>
                  <a:srgbClr val="000000"/>
                </a:solidFill>
                <a:latin typeface="+mn-lt"/>
              </a:rPr>
              <a:t>Visualização</a:t>
            </a:r>
          </a:p>
          <a:p>
            <a:pPr marL="742950" lvl="1" indent="-285750">
              <a:lnSpc>
                <a:spcPct val="150000"/>
              </a:lnSpc>
              <a:spcBef>
                <a:spcPct val="20000"/>
              </a:spcBef>
              <a:buFontTx/>
              <a:buChar char="–"/>
              <a:defRPr/>
            </a:pPr>
            <a:r>
              <a:rPr lang="pt-BR" sz="1800" b="0" kern="0" dirty="0">
                <a:solidFill>
                  <a:srgbClr val="000000"/>
                </a:solidFill>
                <a:latin typeface="+mn-lt"/>
              </a:rPr>
              <a:t>Termos específicos utilizados como </a:t>
            </a:r>
            <a:r>
              <a:rPr lang="en-US" sz="1800" b="0" kern="0" dirty="0">
                <a:solidFill>
                  <a:srgbClr val="000000"/>
                </a:solidFill>
                <a:latin typeface="+mn-lt"/>
              </a:rPr>
              <a:t>pivot tables, drill-down e roll-up, slice e dice entre </a:t>
            </a:r>
            <a:r>
              <a:rPr lang="en-US" sz="1800" b="0" kern="0" dirty="0" err="1">
                <a:solidFill>
                  <a:srgbClr val="000000"/>
                </a:solidFill>
                <a:latin typeface="+mn-lt"/>
              </a:rPr>
              <a:t>outros</a:t>
            </a:r>
            <a:r>
              <a:rPr lang="en-US" sz="1800" b="0" kern="0" dirty="0">
                <a:solidFill>
                  <a:srgbClr val="000000"/>
                </a:solidFill>
                <a:latin typeface="+mn-lt"/>
              </a:rPr>
              <a:t>.</a:t>
            </a:r>
            <a:endParaRPr lang="pt-BR" sz="1800" b="0" kern="0" dirty="0">
              <a:solidFill>
                <a:srgbClr val="000000"/>
              </a:solidFill>
              <a:latin typeface="+mn-lt"/>
            </a:endParaRPr>
          </a:p>
        </p:txBody>
      </p:sp>
      <p:sp>
        <p:nvSpPr>
          <p:cNvPr id="6" name="Rectangle 2"/>
          <p:cNvSpPr>
            <a:spLocks noChangeArrowheads="1"/>
          </p:cNvSpPr>
          <p:nvPr/>
        </p:nvSpPr>
        <p:spPr bwMode="auto">
          <a:xfrm>
            <a:off x="251520" y="332656"/>
            <a:ext cx="8153400" cy="914400"/>
          </a:xfrm>
          <a:prstGeom prst="rect">
            <a:avLst/>
          </a:prstGeom>
          <a:noFill/>
          <a:ln w="9525">
            <a:noFill/>
            <a:miter lim="800000"/>
            <a:headEnd/>
            <a:tailEnd/>
          </a:ln>
          <a:effectLst/>
        </p:spPr>
        <p:txBody>
          <a:bodyPr anchor="ctr"/>
          <a:lstStyle/>
          <a:p>
            <a:pPr eaLnBrk="1" hangingPunct="1">
              <a:defRPr/>
            </a:pPr>
            <a:r>
              <a:rPr lang="pt-BR" sz="2400" i="1" kern="0" dirty="0">
                <a:solidFill>
                  <a:srgbClr val="000000"/>
                </a:solidFill>
                <a:latin typeface="Calibri" pitchFamily="34" charset="0"/>
              </a:rPr>
              <a:t>Online </a:t>
            </a:r>
            <a:r>
              <a:rPr lang="pt-BR" sz="2400" i="1" kern="0" dirty="0" err="1">
                <a:solidFill>
                  <a:srgbClr val="000000"/>
                </a:solidFill>
                <a:latin typeface="Calibri" pitchFamily="34" charset="0"/>
              </a:rPr>
              <a:t>Analytical</a:t>
            </a:r>
            <a:r>
              <a:rPr lang="pt-BR" sz="2400" i="1" kern="0" dirty="0">
                <a:solidFill>
                  <a:srgbClr val="000000"/>
                </a:solidFill>
                <a:latin typeface="Calibri" pitchFamily="34" charset="0"/>
              </a:rPr>
              <a:t> </a:t>
            </a:r>
            <a:r>
              <a:rPr lang="pt-BR" sz="2400" i="1" kern="0" dirty="0" err="1">
                <a:solidFill>
                  <a:srgbClr val="000000"/>
                </a:solidFill>
                <a:latin typeface="Calibri" pitchFamily="34" charset="0"/>
              </a:rPr>
              <a:t>Processing</a:t>
            </a:r>
            <a:endParaRPr lang="pt-BR" sz="2400" i="1" kern="0" dirty="0">
              <a:solidFill>
                <a:srgbClr val="000000"/>
              </a:solidFill>
              <a:latin typeface="Calibri" pitchFamily="34" charset="0"/>
            </a:endParaRPr>
          </a:p>
        </p:txBody>
      </p:sp>
      <p:sp>
        <p:nvSpPr>
          <p:cNvPr id="98308" name="Rectangle 5"/>
          <p:cNvSpPr txBox="1">
            <a:spLocks noChangeArrowheads="1"/>
          </p:cNvSpPr>
          <p:nvPr>
            <p:custDataLst>
              <p:tags r:id="rId1"/>
            </p:custDataLst>
          </p:nvPr>
        </p:nvSpPr>
        <p:spPr bwMode="auto">
          <a:xfrm>
            <a:off x="0" y="-71322"/>
            <a:ext cx="6472238" cy="725488"/>
          </a:xfrm>
          <a:prstGeom prst="rect">
            <a:avLst/>
          </a:prstGeom>
          <a:noFill/>
          <a:ln w="9525">
            <a:noFill/>
            <a:miter lim="800000"/>
            <a:headEnd/>
            <a:tailEnd/>
          </a:ln>
        </p:spPr>
        <p:txBody>
          <a:bodyPr anchor="ctr"/>
          <a:lstStyle/>
          <a:p>
            <a:pPr>
              <a:lnSpc>
                <a:spcPct val="90000"/>
              </a:lnSpc>
            </a:pPr>
            <a:r>
              <a:rPr lang="en-US" altLang="pt-BR" sz="2800" dirty="0" err="1">
                <a:solidFill>
                  <a:srgbClr val="000000"/>
                </a:solidFill>
                <a:latin typeface="Calibri" pitchFamily="34" charset="0"/>
              </a:rPr>
              <a:t>Arquitetura</a:t>
            </a:r>
            <a:r>
              <a:rPr lang="en-US" altLang="pt-BR" sz="2800" dirty="0">
                <a:solidFill>
                  <a:srgbClr val="000000"/>
                </a:solidFill>
                <a:latin typeface="Calibri" pitchFamily="34" charset="0"/>
              </a:rPr>
              <a:t> – </a:t>
            </a:r>
            <a:r>
              <a:rPr lang="en-US" altLang="pt-BR" sz="2800" dirty="0" err="1">
                <a:solidFill>
                  <a:srgbClr val="000000"/>
                </a:solidFill>
                <a:latin typeface="Calibri" pitchFamily="34" charset="0"/>
              </a:rPr>
              <a:t>Elementos</a:t>
            </a:r>
            <a:r>
              <a:rPr lang="en-US" altLang="pt-BR" sz="2800" dirty="0">
                <a:solidFill>
                  <a:srgbClr val="000000"/>
                </a:solidFill>
                <a:latin typeface="Calibri" pitchFamily="34" charset="0"/>
              </a:rPr>
              <a:t> </a:t>
            </a:r>
            <a:r>
              <a:rPr lang="en-US" altLang="pt-BR" sz="2800" dirty="0" err="1">
                <a:solidFill>
                  <a:srgbClr val="000000"/>
                </a:solidFill>
                <a:latin typeface="Calibri" pitchFamily="34" charset="0"/>
              </a:rPr>
              <a:t>Básicos</a:t>
            </a:r>
            <a:endParaRPr lang="pt-BR" altLang="pt-BR" sz="2800" dirty="0">
              <a:solidFill>
                <a:srgbClr val="000000"/>
              </a:solidFill>
              <a:latin typeface="Calibri" pitchFamily="34" charset="0"/>
            </a:endParaRPr>
          </a:p>
        </p:txBody>
      </p:sp>
    </p:spTree>
    <p:extLst>
      <p:ext uri="{BB962C8B-B14F-4D97-AF65-F5344CB8AC3E}">
        <p14:creationId xmlns:p14="http://schemas.microsoft.com/office/powerpoint/2010/main" val="261412149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34088" y="1285875"/>
            <a:ext cx="2514600" cy="3352800"/>
            <a:chOff x="3792" y="816"/>
            <a:chExt cx="1584" cy="2112"/>
          </a:xfrm>
        </p:grpSpPr>
        <p:sp>
          <p:nvSpPr>
            <p:cNvPr id="99610" name="Rectangle 3"/>
            <p:cNvSpPr>
              <a:spLocks noChangeArrowheads="1"/>
            </p:cNvSpPr>
            <p:nvPr/>
          </p:nvSpPr>
          <p:spPr bwMode="invGray">
            <a:xfrm>
              <a:off x="3792" y="816"/>
              <a:ext cx="1584" cy="2112"/>
            </a:xfrm>
            <a:prstGeom prst="rect">
              <a:avLst/>
            </a:prstGeom>
            <a:gradFill rotWithShape="0">
              <a:gsLst>
                <a:gs pos="0">
                  <a:srgbClr val="FFFFFF"/>
                </a:gs>
                <a:gs pos="100000">
                  <a:srgbClr val="00CC99"/>
                </a:gs>
              </a:gsLst>
              <a:lin ang="18900000" scaled="1"/>
            </a:gradFill>
            <a:ln w="3175">
              <a:solidFill>
                <a:srgbClr val="006666"/>
              </a:solidFill>
              <a:miter lim="800000"/>
              <a:headEnd/>
              <a:tailEnd/>
            </a:ln>
            <a:effectLst>
              <a:outerShdw dist="107763" dir="2700000" algn="ctr" rotWithShape="0">
                <a:schemeClr val="folHlink"/>
              </a:outerShdw>
            </a:effectLst>
          </p:spPr>
          <p:txBody>
            <a:bodyPr wrap="none" lIns="92075" tIns="46038" rIns="92075" bIns="46038" anchor="ctr"/>
            <a:lstStyle/>
            <a:p>
              <a:pPr algn="ctr"/>
              <a:endParaRPr lang="pt-BR" altLang="pt-BR" sz="1800" b="0" i="1">
                <a:solidFill>
                  <a:srgbClr val="000000"/>
                </a:solidFill>
                <a:latin typeface="Calibri" pitchFamily="34" charset="0"/>
              </a:endParaRPr>
            </a:p>
          </p:txBody>
        </p:sp>
        <p:sp>
          <p:nvSpPr>
            <p:cNvPr id="99611" name="Rectangle 4"/>
            <p:cNvSpPr>
              <a:spLocks noChangeArrowheads="1"/>
            </p:cNvSpPr>
            <p:nvPr/>
          </p:nvSpPr>
          <p:spPr bwMode="auto">
            <a:xfrm>
              <a:off x="4560" y="864"/>
              <a:ext cx="738" cy="270"/>
            </a:xfrm>
            <a:prstGeom prst="rect">
              <a:avLst/>
            </a:prstGeom>
            <a:noFill/>
            <a:ln w="12700">
              <a:noFill/>
              <a:miter lim="800000"/>
              <a:headEnd/>
              <a:tailEnd/>
            </a:ln>
          </p:spPr>
          <p:txBody>
            <a:bodyPr wrap="none" lIns="90488" tIns="44450" rIns="90488" bIns="44450">
              <a:spAutoFit/>
            </a:bodyPr>
            <a:lstStyle/>
            <a:p>
              <a:pPr algn="ctr"/>
              <a:r>
                <a:rPr lang="en-US" altLang="pt-BR" sz="2200" b="0" i="1" u="sng">
                  <a:solidFill>
                    <a:srgbClr val="4009BB"/>
                  </a:solidFill>
                  <a:latin typeface="Calibri" pitchFamily="34" charset="0"/>
                </a:rPr>
                <a:t>Produto</a:t>
              </a:r>
            </a:p>
          </p:txBody>
        </p:sp>
        <p:sp>
          <p:nvSpPr>
            <p:cNvPr id="99612" name="Rectangle 5"/>
            <p:cNvSpPr>
              <a:spLocks noChangeArrowheads="1"/>
            </p:cNvSpPr>
            <p:nvPr/>
          </p:nvSpPr>
          <p:spPr bwMode="auto">
            <a:xfrm>
              <a:off x="3876" y="960"/>
              <a:ext cx="568" cy="289"/>
            </a:xfrm>
            <a:prstGeom prst="rect">
              <a:avLst/>
            </a:prstGeom>
            <a:noFill/>
            <a:ln w="12700">
              <a:noFill/>
              <a:miter lim="800000"/>
              <a:headEnd/>
              <a:tailEnd/>
            </a:ln>
          </p:spPr>
          <p:txBody>
            <a:bodyPr wrap="none" lIns="90488" tIns="44450" rIns="90488" bIns="44450">
              <a:spAutoFit/>
            </a:bodyPr>
            <a:lstStyle/>
            <a:p>
              <a:pPr algn="ctr">
                <a:spcBef>
                  <a:spcPct val="20000"/>
                </a:spcBef>
              </a:pPr>
              <a:r>
                <a:rPr lang="en-US" altLang="pt-BR" b="0" i="1">
                  <a:solidFill>
                    <a:srgbClr val="111111"/>
                  </a:solidFill>
                  <a:latin typeface="Calibri" pitchFamily="34" charset="0"/>
                </a:rPr>
                <a:t>Água</a:t>
              </a:r>
            </a:p>
          </p:txBody>
        </p:sp>
        <p:sp>
          <p:nvSpPr>
            <p:cNvPr id="99613" name="Rectangle 6"/>
            <p:cNvSpPr>
              <a:spLocks noChangeArrowheads="1"/>
            </p:cNvSpPr>
            <p:nvPr/>
          </p:nvSpPr>
          <p:spPr bwMode="auto">
            <a:xfrm>
              <a:off x="3876" y="2112"/>
              <a:ext cx="815" cy="289"/>
            </a:xfrm>
            <a:prstGeom prst="rect">
              <a:avLst/>
            </a:prstGeom>
            <a:noFill/>
            <a:ln w="12700">
              <a:noFill/>
              <a:miter lim="800000"/>
              <a:headEnd/>
              <a:tailEnd/>
            </a:ln>
          </p:spPr>
          <p:txBody>
            <a:bodyPr wrap="none" lIns="90488" tIns="44450" rIns="90488" bIns="44450">
              <a:spAutoFit/>
            </a:bodyPr>
            <a:lstStyle/>
            <a:p>
              <a:pPr algn="ctr">
                <a:spcBef>
                  <a:spcPct val="20000"/>
                </a:spcBef>
              </a:pPr>
              <a:r>
                <a:rPr lang="pt-BR" altLang="pt-BR" b="0" i="1">
                  <a:solidFill>
                    <a:srgbClr val="111111"/>
                  </a:solidFill>
                  <a:latin typeface="Calibri" pitchFamily="34" charset="0"/>
                </a:rPr>
                <a:t>Cajuína</a:t>
              </a:r>
              <a:endParaRPr lang="en-US" altLang="pt-BR" b="0" i="1">
                <a:solidFill>
                  <a:srgbClr val="111111"/>
                </a:solidFill>
                <a:latin typeface="Calibri" pitchFamily="34" charset="0"/>
              </a:endParaRPr>
            </a:p>
          </p:txBody>
        </p:sp>
        <p:sp>
          <p:nvSpPr>
            <p:cNvPr id="99614" name="Rectangle 7"/>
            <p:cNvSpPr>
              <a:spLocks noChangeArrowheads="1"/>
            </p:cNvSpPr>
            <p:nvPr/>
          </p:nvSpPr>
          <p:spPr bwMode="auto">
            <a:xfrm>
              <a:off x="3876" y="1728"/>
              <a:ext cx="979" cy="289"/>
            </a:xfrm>
            <a:prstGeom prst="rect">
              <a:avLst/>
            </a:prstGeom>
            <a:noFill/>
            <a:ln w="12700">
              <a:noFill/>
              <a:miter lim="800000"/>
              <a:headEnd/>
              <a:tailEnd/>
            </a:ln>
          </p:spPr>
          <p:txBody>
            <a:bodyPr wrap="none" lIns="90488" tIns="44450" rIns="90488" bIns="44450">
              <a:spAutoFit/>
            </a:bodyPr>
            <a:lstStyle/>
            <a:p>
              <a:pPr algn="ctr">
                <a:spcBef>
                  <a:spcPct val="20000"/>
                </a:spcBef>
              </a:pPr>
              <a:r>
                <a:rPr lang="pt-BR" altLang="pt-BR" b="0" i="1">
                  <a:solidFill>
                    <a:srgbClr val="111111"/>
                  </a:solidFill>
                  <a:latin typeface="Calibri" pitchFamily="34" charset="0"/>
                </a:rPr>
                <a:t>Laranjada</a:t>
              </a:r>
              <a:endParaRPr lang="en-US" altLang="pt-BR" b="0" i="1">
                <a:solidFill>
                  <a:srgbClr val="111111"/>
                </a:solidFill>
                <a:latin typeface="Calibri" pitchFamily="34" charset="0"/>
              </a:endParaRPr>
            </a:p>
          </p:txBody>
        </p:sp>
        <p:sp>
          <p:nvSpPr>
            <p:cNvPr id="99615" name="Rectangle 8"/>
            <p:cNvSpPr>
              <a:spLocks noChangeArrowheads="1"/>
            </p:cNvSpPr>
            <p:nvPr/>
          </p:nvSpPr>
          <p:spPr bwMode="auto">
            <a:xfrm>
              <a:off x="3876" y="1344"/>
              <a:ext cx="902" cy="289"/>
            </a:xfrm>
            <a:prstGeom prst="rect">
              <a:avLst/>
            </a:prstGeom>
            <a:noFill/>
            <a:ln w="12700">
              <a:noFill/>
              <a:miter lim="800000"/>
              <a:headEnd/>
              <a:tailEnd/>
            </a:ln>
          </p:spPr>
          <p:txBody>
            <a:bodyPr wrap="none" lIns="90488" tIns="44450" rIns="90488" bIns="44450">
              <a:spAutoFit/>
            </a:bodyPr>
            <a:lstStyle/>
            <a:p>
              <a:pPr algn="ctr">
                <a:spcBef>
                  <a:spcPct val="20000"/>
                </a:spcBef>
              </a:pPr>
              <a:r>
                <a:rPr lang="pt-BR" altLang="pt-BR" b="0" i="1">
                  <a:solidFill>
                    <a:srgbClr val="111111"/>
                  </a:solidFill>
                  <a:latin typeface="Calibri" pitchFamily="34" charset="0"/>
                </a:rPr>
                <a:t>Guaraná</a:t>
              </a:r>
              <a:endParaRPr lang="en-US" altLang="pt-BR" b="0" i="1">
                <a:solidFill>
                  <a:srgbClr val="111111"/>
                </a:solidFill>
                <a:latin typeface="Calibri" pitchFamily="34" charset="0"/>
              </a:endParaRPr>
            </a:p>
          </p:txBody>
        </p:sp>
        <p:sp>
          <p:nvSpPr>
            <p:cNvPr id="99616" name="Rectangle 9"/>
            <p:cNvSpPr>
              <a:spLocks noChangeArrowheads="1"/>
            </p:cNvSpPr>
            <p:nvPr/>
          </p:nvSpPr>
          <p:spPr bwMode="auto">
            <a:xfrm>
              <a:off x="3876" y="2496"/>
              <a:ext cx="557" cy="289"/>
            </a:xfrm>
            <a:prstGeom prst="rect">
              <a:avLst/>
            </a:prstGeom>
            <a:noFill/>
            <a:ln w="12700">
              <a:noFill/>
              <a:miter lim="800000"/>
              <a:headEnd/>
              <a:tailEnd/>
            </a:ln>
          </p:spPr>
          <p:txBody>
            <a:bodyPr wrap="none" lIns="90488" tIns="44450" rIns="90488" bIns="44450">
              <a:spAutoFit/>
            </a:bodyPr>
            <a:lstStyle/>
            <a:p>
              <a:pPr algn="ctr">
                <a:spcBef>
                  <a:spcPct val="20000"/>
                </a:spcBef>
              </a:pPr>
              <a:r>
                <a:rPr lang="en-US" altLang="pt-BR" b="0" i="1">
                  <a:solidFill>
                    <a:srgbClr val="111111"/>
                  </a:solidFill>
                  <a:latin typeface="Calibri" pitchFamily="34" charset="0"/>
                </a:rPr>
                <a:t>Suco</a:t>
              </a:r>
            </a:p>
          </p:txBody>
        </p:sp>
      </p:grpSp>
      <p:sp>
        <p:nvSpPr>
          <p:cNvPr id="1218570" name="Rectangle 10"/>
          <p:cNvSpPr>
            <a:spLocks noChangeArrowheads="1"/>
          </p:cNvSpPr>
          <p:nvPr/>
        </p:nvSpPr>
        <p:spPr bwMode="auto">
          <a:xfrm>
            <a:off x="6167438" y="2124075"/>
            <a:ext cx="1431925" cy="460375"/>
          </a:xfrm>
          <a:prstGeom prst="rect">
            <a:avLst/>
          </a:prstGeom>
          <a:solidFill>
            <a:srgbClr val="D4D399"/>
          </a:solidFill>
          <a:ln w="12700">
            <a:solidFill>
              <a:schemeClr val="bg2"/>
            </a:solidFill>
            <a:miter lim="800000"/>
            <a:headEnd/>
            <a:tailEnd/>
          </a:ln>
          <a:effectLst>
            <a:outerShdw dist="107763" dir="2700000" algn="ctr" rotWithShape="0">
              <a:schemeClr val="folHlink"/>
            </a:outerShdw>
          </a:effectLst>
        </p:spPr>
        <p:txBody>
          <a:bodyPr wrap="none" lIns="90488" tIns="44450" rIns="90488" bIns="44450">
            <a:spAutoFit/>
          </a:bodyPr>
          <a:lstStyle/>
          <a:p>
            <a:pPr algn="ctr">
              <a:spcBef>
                <a:spcPct val="20000"/>
              </a:spcBef>
            </a:pPr>
            <a:r>
              <a:rPr lang="pt-BR" altLang="pt-BR" b="0" i="1">
                <a:solidFill>
                  <a:srgbClr val="111111"/>
                </a:solidFill>
                <a:latin typeface="Calibri" pitchFamily="34" charset="0"/>
              </a:rPr>
              <a:t>Guaraná</a:t>
            </a:r>
            <a:endParaRPr lang="en-US" altLang="pt-BR" b="0" i="1">
              <a:solidFill>
                <a:srgbClr val="111111"/>
              </a:solidFill>
              <a:latin typeface="Calibri" pitchFamily="34" charset="0"/>
            </a:endParaRPr>
          </a:p>
        </p:txBody>
      </p:sp>
      <p:sp>
        <p:nvSpPr>
          <p:cNvPr id="99332" name="Rectangle 11"/>
          <p:cNvSpPr>
            <a:spLocks noChangeArrowheads="1"/>
          </p:cNvSpPr>
          <p:nvPr/>
        </p:nvSpPr>
        <p:spPr bwMode="invGray">
          <a:xfrm>
            <a:off x="2757488" y="5248275"/>
            <a:ext cx="2971800" cy="1143000"/>
          </a:xfrm>
          <a:prstGeom prst="rect">
            <a:avLst/>
          </a:prstGeom>
          <a:gradFill rotWithShape="0">
            <a:gsLst>
              <a:gs pos="0">
                <a:srgbClr val="FFFFFF"/>
              </a:gs>
              <a:gs pos="100000">
                <a:srgbClr val="00CC99"/>
              </a:gs>
            </a:gsLst>
            <a:lin ang="18900000" scaled="1"/>
          </a:gradFill>
          <a:ln w="3175">
            <a:solidFill>
              <a:srgbClr val="006666"/>
            </a:solidFill>
            <a:miter lim="800000"/>
            <a:headEnd/>
            <a:tailEnd/>
          </a:ln>
          <a:effectLst>
            <a:outerShdw dist="107763" dir="2700000" algn="ctr" rotWithShape="0">
              <a:schemeClr val="folHlink"/>
            </a:outerShdw>
          </a:effectLst>
        </p:spPr>
        <p:txBody>
          <a:bodyPr wrap="none" lIns="92075" tIns="46038" rIns="92075" bIns="46038" anchor="ctr"/>
          <a:lstStyle/>
          <a:p>
            <a:pPr algn="ctr"/>
            <a:endParaRPr lang="pt-BR" altLang="pt-BR" sz="1800" b="0" i="1">
              <a:solidFill>
                <a:srgbClr val="000000"/>
              </a:solidFill>
              <a:latin typeface="Calibri" pitchFamily="34" charset="0"/>
            </a:endParaRPr>
          </a:p>
        </p:txBody>
      </p:sp>
      <p:sp>
        <p:nvSpPr>
          <p:cNvPr id="99333" name="Rectangle 12"/>
          <p:cNvSpPr>
            <a:spLocks noChangeArrowheads="1"/>
          </p:cNvSpPr>
          <p:nvPr/>
        </p:nvSpPr>
        <p:spPr bwMode="auto">
          <a:xfrm>
            <a:off x="4891088" y="5529263"/>
            <a:ext cx="525462" cy="460375"/>
          </a:xfrm>
          <a:prstGeom prst="rect">
            <a:avLst/>
          </a:prstGeom>
          <a:noFill/>
          <a:ln w="12700">
            <a:noFill/>
            <a:miter lim="800000"/>
            <a:headEnd/>
            <a:tailEnd/>
          </a:ln>
        </p:spPr>
        <p:txBody>
          <a:bodyPr wrap="none" lIns="90488" tIns="44450" rIns="90488" bIns="44450">
            <a:spAutoFit/>
          </a:bodyPr>
          <a:lstStyle/>
          <a:p>
            <a:pPr algn="ctr">
              <a:tabLst>
                <a:tab pos="628650" algn="l"/>
                <a:tab pos="1314450" algn="l"/>
                <a:tab pos="2000250" algn="l"/>
                <a:tab pos="2628900" algn="l"/>
              </a:tabLst>
            </a:pPr>
            <a:r>
              <a:rPr lang="en-US" altLang="pt-BR" b="0" i="1">
                <a:solidFill>
                  <a:srgbClr val="111111"/>
                </a:solidFill>
                <a:latin typeface="Calibri" pitchFamily="34" charset="0"/>
              </a:rPr>
              <a:t>24</a:t>
            </a:r>
          </a:p>
        </p:txBody>
      </p:sp>
      <p:sp>
        <p:nvSpPr>
          <p:cNvPr id="99334" name="Rectangle 13"/>
          <p:cNvSpPr>
            <a:spLocks noChangeArrowheads="1"/>
          </p:cNvSpPr>
          <p:nvPr/>
        </p:nvSpPr>
        <p:spPr bwMode="auto">
          <a:xfrm>
            <a:off x="3495675" y="5915025"/>
            <a:ext cx="1265238" cy="428625"/>
          </a:xfrm>
          <a:prstGeom prst="rect">
            <a:avLst/>
          </a:prstGeom>
          <a:noFill/>
          <a:ln w="12700">
            <a:noFill/>
            <a:miter lim="800000"/>
            <a:headEnd/>
            <a:tailEnd/>
          </a:ln>
        </p:spPr>
        <p:txBody>
          <a:bodyPr wrap="none" lIns="90488" tIns="44450" rIns="90488" bIns="44450">
            <a:spAutoFit/>
          </a:bodyPr>
          <a:lstStyle/>
          <a:p>
            <a:pPr algn="ctr"/>
            <a:r>
              <a:rPr lang="en-US" altLang="pt-BR" sz="2200" b="0" i="1" u="sng">
                <a:solidFill>
                  <a:srgbClr val="4009BB"/>
                </a:solidFill>
                <a:latin typeface="Calibri" pitchFamily="34" charset="0"/>
              </a:rPr>
              <a:t>Semana</a:t>
            </a:r>
          </a:p>
        </p:txBody>
      </p:sp>
      <p:sp>
        <p:nvSpPr>
          <p:cNvPr id="99335" name="Text Box 14"/>
          <p:cNvSpPr txBox="1">
            <a:spLocks noChangeArrowheads="1"/>
          </p:cNvSpPr>
          <p:nvPr/>
        </p:nvSpPr>
        <p:spPr bwMode="auto">
          <a:xfrm>
            <a:off x="2909888" y="5522913"/>
            <a:ext cx="527050" cy="461962"/>
          </a:xfrm>
          <a:prstGeom prst="rect">
            <a:avLst/>
          </a:prstGeom>
          <a:noFill/>
          <a:ln w="12700">
            <a:noFill/>
            <a:miter lim="800000"/>
            <a:headEnd/>
            <a:tailEnd/>
          </a:ln>
        </p:spPr>
        <p:txBody>
          <a:bodyPr wrap="none">
            <a:spAutoFit/>
          </a:bodyPr>
          <a:lstStyle/>
          <a:p>
            <a:pPr algn="ctr"/>
            <a:r>
              <a:rPr lang="en-US" altLang="pt-BR" b="0" i="1">
                <a:solidFill>
                  <a:srgbClr val="111111"/>
                </a:solidFill>
                <a:latin typeface="Calibri" pitchFamily="34" charset="0"/>
              </a:rPr>
              <a:t>03</a:t>
            </a:r>
          </a:p>
        </p:txBody>
      </p:sp>
      <p:sp>
        <p:nvSpPr>
          <p:cNvPr id="99336" name="Text Box 15"/>
          <p:cNvSpPr txBox="1">
            <a:spLocks noChangeArrowheads="1"/>
          </p:cNvSpPr>
          <p:nvPr/>
        </p:nvSpPr>
        <p:spPr bwMode="auto">
          <a:xfrm>
            <a:off x="3595688" y="5522913"/>
            <a:ext cx="527050" cy="461962"/>
          </a:xfrm>
          <a:prstGeom prst="rect">
            <a:avLst/>
          </a:prstGeom>
          <a:noFill/>
          <a:ln w="12700">
            <a:noFill/>
            <a:miter lim="800000"/>
            <a:headEnd/>
            <a:tailEnd/>
          </a:ln>
        </p:spPr>
        <p:txBody>
          <a:bodyPr wrap="none">
            <a:spAutoFit/>
          </a:bodyPr>
          <a:lstStyle/>
          <a:p>
            <a:pPr algn="ctr"/>
            <a:r>
              <a:rPr lang="en-US" altLang="pt-BR" b="0" i="1">
                <a:solidFill>
                  <a:srgbClr val="111111"/>
                </a:solidFill>
                <a:latin typeface="Calibri" pitchFamily="34" charset="0"/>
              </a:rPr>
              <a:t>10</a:t>
            </a:r>
          </a:p>
        </p:txBody>
      </p:sp>
      <p:sp>
        <p:nvSpPr>
          <p:cNvPr id="99337" name="Text Box 16"/>
          <p:cNvSpPr txBox="1">
            <a:spLocks noChangeArrowheads="1"/>
          </p:cNvSpPr>
          <p:nvPr/>
        </p:nvSpPr>
        <p:spPr bwMode="auto">
          <a:xfrm>
            <a:off x="4205288" y="5522913"/>
            <a:ext cx="527050" cy="461962"/>
          </a:xfrm>
          <a:prstGeom prst="rect">
            <a:avLst/>
          </a:prstGeom>
          <a:noFill/>
          <a:ln w="12700">
            <a:noFill/>
            <a:miter lim="800000"/>
            <a:headEnd/>
            <a:tailEnd/>
          </a:ln>
        </p:spPr>
        <p:txBody>
          <a:bodyPr wrap="none">
            <a:spAutoFit/>
          </a:bodyPr>
          <a:lstStyle/>
          <a:p>
            <a:pPr algn="ctr"/>
            <a:r>
              <a:rPr lang="en-US" altLang="pt-BR" b="0" i="1">
                <a:solidFill>
                  <a:srgbClr val="111111"/>
                </a:solidFill>
                <a:latin typeface="Calibri" pitchFamily="34" charset="0"/>
              </a:rPr>
              <a:t>17</a:t>
            </a:r>
          </a:p>
        </p:txBody>
      </p:sp>
      <p:grpSp>
        <p:nvGrpSpPr>
          <p:cNvPr id="3" name="Group 17"/>
          <p:cNvGrpSpPr>
            <a:grpSpLocks/>
          </p:cNvGrpSpPr>
          <p:nvPr/>
        </p:nvGrpSpPr>
        <p:grpSpPr bwMode="auto">
          <a:xfrm>
            <a:off x="0" y="3670300"/>
            <a:ext cx="3124200" cy="1600200"/>
            <a:chOff x="336" y="624"/>
            <a:chExt cx="1968" cy="1008"/>
          </a:xfrm>
        </p:grpSpPr>
        <p:sp>
          <p:nvSpPr>
            <p:cNvPr id="99605" name="Rectangle 18"/>
            <p:cNvSpPr>
              <a:spLocks noChangeArrowheads="1"/>
            </p:cNvSpPr>
            <p:nvPr/>
          </p:nvSpPr>
          <p:spPr bwMode="invGray">
            <a:xfrm>
              <a:off x="336" y="624"/>
              <a:ext cx="1968" cy="1008"/>
            </a:xfrm>
            <a:prstGeom prst="rect">
              <a:avLst/>
            </a:prstGeom>
            <a:gradFill rotWithShape="0">
              <a:gsLst>
                <a:gs pos="0">
                  <a:srgbClr val="FFFFFF"/>
                </a:gs>
                <a:gs pos="100000">
                  <a:srgbClr val="00CC99"/>
                </a:gs>
              </a:gsLst>
              <a:lin ang="18900000" scaled="1"/>
            </a:gradFill>
            <a:ln w="3175">
              <a:solidFill>
                <a:srgbClr val="006666"/>
              </a:solidFill>
              <a:miter lim="800000"/>
              <a:headEnd/>
              <a:tailEnd/>
            </a:ln>
            <a:effectLst>
              <a:outerShdw dist="107763" dir="2700000" algn="ctr" rotWithShape="0">
                <a:schemeClr val="folHlink"/>
              </a:outerShdw>
            </a:effectLst>
          </p:spPr>
          <p:txBody>
            <a:bodyPr wrap="none" lIns="92075" tIns="46038" rIns="92075" bIns="46038" anchor="ctr"/>
            <a:lstStyle/>
            <a:p>
              <a:pPr algn="ctr"/>
              <a:endParaRPr lang="pt-BR" altLang="pt-BR" sz="1800" b="0" i="1">
                <a:solidFill>
                  <a:srgbClr val="000000"/>
                </a:solidFill>
                <a:latin typeface="Calibri" pitchFamily="34" charset="0"/>
              </a:endParaRPr>
            </a:p>
          </p:txBody>
        </p:sp>
        <p:sp>
          <p:nvSpPr>
            <p:cNvPr id="99606" name="Rectangle 19"/>
            <p:cNvSpPr>
              <a:spLocks noChangeArrowheads="1"/>
            </p:cNvSpPr>
            <p:nvPr/>
          </p:nvSpPr>
          <p:spPr bwMode="auto">
            <a:xfrm>
              <a:off x="384" y="624"/>
              <a:ext cx="600" cy="270"/>
            </a:xfrm>
            <a:prstGeom prst="rect">
              <a:avLst/>
            </a:prstGeom>
            <a:noFill/>
            <a:ln w="12700">
              <a:noFill/>
              <a:miter lim="800000"/>
              <a:headEnd/>
              <a:tailEnd/>
            </a:ln>
          </p:spPr>
          <p:txBody>
            <a:bodyPr wrap="none" lIns="90488" tIns="44450" rIns="90488" bIns="44450">
              <a:spAutoFit/>
            </a:bodyPr>
            <a:lstStyle/>
            <a:p>
              <a:pPr algn="ctr"/>
              <a:r>
                <a:rPr lang="en-US" altLang="pt-BR" sz="2200" b="0" i="1" u="sng">
                  <a:solidFill>
                    <a:srgbClr val="4009BB"/>
                  </a:solidFill>
                  <a:latin typeface="Calibri" pitchFamily="34" charset="0"/>
                </a:rPr>
                <a:t>Canal</a:t>
              </a:r>
            </a:p>
          </p:txBody>
        </p:sp>
        <p:sp>
          <p:nvSpPr>
            <p:cNvPr id="99607" name="Rectangle 20"/>
            <p:cNvSpPr>
              <a:spLocks noChangeArrowheads="1"/>
            </p:cNvSpPr>
            <p:nvPr/>
          </p:nvSpPr>
          <p:spPr bwMode="auto">
            <a:xfrm>
              <a:off x="1440" y="768"/>
              <a:ext cx="669" cy="289"/>
            </a:xfrm>
            <a:prstGeom prst="rect">
              <a:avLst/>
            </a:prstGeom>
            <a:noFill/>
            <a:ln w="12700">
              <a:noFill/>
              <a:miter lim="800000"/>
              <a:headEnd/>
              <a:tailEnd/>
            </a:ln>
          </p:spPr>
          <p:txBody>
            <a:bodyPr wrap="none" lIns="90488" tIns="44450" rIns="90488" bIns="44450">
              <a:spAutoFit/>
            </a:bodyPr>
            <a:lstStyle/>
            <a:p>
              <a:pPr algn="ctr"/>
              <a:r>
                <a:rPr lang="en-US" altLang="pt-BR" b="0" i="1">
                  <a:solidFill>
                    <a:srgbClr val="111111"/>
                  </a:solidFill>
                  <a:latin typeface="Calibri" pitchFamily="34" charset="0"/>
                </a:rPr>
                <a:t>Varejo</a:t>
              </a:r>
            </a:p>
          </p:txBody>
        </p:sp>
        <p:sp>
          <p:nvSpPr>
            <p:cNvPr id="99608" name="Rectangle 21"/>
            <p:cNvSpPr>
              <a:spLocks noChangeArrowheads="1"/>
            </p:cNvSpPr>
            <p:nvPr/>
          </p:nvSpPr>
          <p:spPr bwMode="auto">
            <a:xfrm>
              <a:off x="1272" y="1008"/>
              <a:ext cx="816" cy="289"/>
            </a:xfrm>
            <a:prstGeom prst="rect">
              <a:avLst/>
            </a:prstGeom>
            <a:noFill/>
            <a:ln w="12700">
              <a:noFill/>
              <a:miter lim="800000"/>
              <a:headEnd/>
              <a:tailEnd/>
            </a:ln>
          </p:spPr>
          <p:txBody>
            <a:bodyPr wrap="none" lIns="90488" tIns="44450" rIns="90488" bIns="44450">
              <a:spAutoFit/>
            </a:bodyPr>
            <a:lstStyle/>
            <a:p>
              <a:pPr algn="ctr"/>
              <a:r>
                <a:rPr lang="en-US" altLang="pt-BR" b="0" i="1">
                  <a:solidFill>
                    <a:srgbClr val="111111"/>
                  </a:solidFill>
                  <a:latin typeface="Calibri" pitchFamily="34" charset="0"/>
                </a:rPr>
                <a:t>Eventos</a:t>
              </a:r>
            </a:p>
          </p:txBody>
        </p:sp>
        <p:sp>
          <p:nvSpPr>
            <p:cNvPr id="99609" name="Rectangle 22"/>
            <p:cNvSpPr>
              <a:spLocks noChangeArrowheads="1"/>
            </p:cNvSpPr>
            <p:nvPr/>
          </p:nvSpPr>
          <p:spPr bwMode="auto">
            <a:xfrm>
              <a:off x="1080" y="1248"/>
              <a:ext cx="1183" cy="289"/>
            </a:xfrm>
            <a:prstGeom prst="rect">
              <a:avLst/>
            </a:prstGeom>
            <a:noFill/>
            <a:ln w="12700">
              <a:noFill/>
              <a:miter lim="800000"/>
              <a:headEnd/>
              <a:tailEnd/>
            </a:ln>
          </p:spPr>
          <p:txBody>
            <a:bodyPr wrap="none" lIns="90488" tIns="44450" rIns="90488" bIns="44450">
              <a:spAutoFit/>
            </a:bodyPr>
            <a:lstStyle/>
            <a:p>
              <a:pPr algn="ctr"/>
              <a:r>
                <a:rPr lang="en-US" altLang="pt-BR" b="0" i="1">
                  <a:solidFill>
                    <a:srgbClr val="111111"/>
                  </a:solidFill>
                  <a:latin typeface="Calibri" pitchFamily="34" charset="0"/>
                </a:rPr>
                <a:t>Alimentação</a:t>
              </a:r>
            </a:p>
          </p:txBody>
        </p:sp>
      </p:grpSp>
      <p:grpSp>
        <p:nvGrpSpPr>
          <p:cNvPr id="4" name="Group 23"/>
          <p:cNvGrpSpPr>
            <a:grpSpLocks/>
          </p:cNvGrpSpPr>
          <p:nvPr/>
        </p:nvGrpSpPr>
        <p:grpSpPr bwMode="auto">
          <a:xfrm>
            <a:off x="2833688" y="1438275"/>
            <a:ext cx="3340100" cy="3886200"/>
            <a:chOff x="2696" y="1152"/>
            <a:chExt cx="2104" cy="2448"/>
          </a:xfrm>
        </p:grpSpPr>
        <p:grpSp>
          <p:nvGrpSpPr>
            <p:cNvPr id="5" name="Group 24"/>
            <p:cNvGrpSpPr>
              <a:grpSpLocks/>
            </p:cNvGrpSpPr>
            <p:nvPr/>
          </p:nvGrpSpPr>
          <p:grpSpPr bwMode="auto">
            <a:xfrm>
              <a:off x="3080" y="1152"/>
              <a:ext cx="1720" cy="1968"/>
              <a:chOff x="3072" y="1152"/>
              <a:chExt cx="1720" cy="1968"/>
            </a:xfrm>
          </p:grpSpPr>
          <p:sp>
            <p:nvSpPr>
              <p:cNvPr id="99585" name="AutoShape 25"/>
              <p:cNvSpPr>
                <a:spLocks noChangeArrowheads="1"/>
              </p:cNvSpPr>
              <p:nvPr/>
            </p:nvSpPr>
            <p:spPr bwMode="auto">
              <a:xfrm>
                <a:off x="3072"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86" name="AutoShape 26"/>
              <p:cNvSpPr>
                <a:spLocks noChangeArrowheads="1"/>
              </p:cNvSpPr>
              <p:nvPr/>
            </p:nvSpPr>
            <p:spPr bwMode="auto">
              <a:xfrm>
                <a:off x="3072"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87" name="AutoShape 27"/>
              <p:cNvSpPr>
                <a:spLocks noChangeArrowheads="1"/>
              </p:cNvSpPr>
              <p:nvPr/>
            </p:nvSpPr>
            <p:spPr bwMode="auto">
              <a:xfrm>
                <a:off x="3072"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88" name="AutoShape 28"/>
              <p:cNvSpPr>
                <a:spLocks noChangeArrowheads="1"/>
              </p:cNvSpPr>
              <p:nvPr/>
            </p:nvSpPr>
            <p:spPr bwMode="auto">
              <a:xfrm>
                <a:off x="3072"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89" name="AutoShape 29"/>
              <p:cNvSpPr>
                <a:spLocks noChangeArrowheads="1"/>
              </p:cNvSpPr>
              <p:nvPr/>
            </p:nvSpPr>
            <p:spPr bwMode="auto">
              <a:xfrm>
                <a:off x="3072"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0" name="AutoShape 30"/>
              <p:cNvSpPr>
                <a:spLocks noChangeArrowheads="1"/>
              </p:cNvSpPr>
              <p:nvPr/>
            </p:nvSpPr>
            <p:spPr bwMode="auto">
              <a:xfrm>
                <a:off x="3504"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1" name="AutoShape 31"/>
              <p:cNvSpPr>
                <a:spLocks noChangeArrowheads="1"/>
              </p:cNvSpPr>
              <p:nvPr/>
            </p:nvSpPr>
            <p:spPr bwMode="auto">
              <a:xfrm>
                <a:off x="3504"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2" name="AutoShape 32"/>
              <p:cNvSpPr>
                <a:spLocks noChangeArrowheads="1"/>
              </p:cNvSpPr>
              <p:nvPr/>
            </p:nvSpPr>
            <p:spPr bwMode="auto">
              <a:xfrm>
                <a:off x="3504"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3" name="AutoShape 33"/>
              <p:cNvSpPr>
                <a:spLocks noChangeArrowheads="1"/>
              </p:cNvSpPr>
              <p:nvPr/>
            </p:nvSpPr>
            <p:spPr bwMode="auto">
              <a:xfrm>
                <a:off x="3504"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4" name="AutoShape 34"/>
              <p:cNvSpPr>
                <a:spLocks noChangeArrowheads="1"/>
              </p:cNvSpPr>
              <p:nvPr/>
            </p:nvSpPr>
            <p:spPr bwMode="auto">
              <a:xfrm>
                <a:off x="3504"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5" name="AutoShape 35"/>
              <p:cNvSpPr>
                <a:spLocks noChangeArrowheads="1"/>
              </p:cNvSpPr>
              <p:nvPr/>
            </p:nvSpPr>
            <p:spPr bwMode="auto">
              <a:xfrm>
                <a:off x="3928"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6" name="AutoShape 36"/>
              <p:cNvSpPr>
                <a:spLocks noChangeArrowheads="1"/>
              </p:cNvSpPr>
              <p:nvPr/>
            </p:nvSpPr>
            <p:spPr bwMode="auto">
              <a:xfrm>
                <a:off x="3928"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7" name="AutoShape 37"/>
              <p:cNvSpPr>
                <a:spLocks noChangeArrowheads="1"/>
              </p:cNvSpPr>
              <p:nvPr/>
            </p:nvSpPr>
            <p:spPr bwMode="auto">
              <a:xfrm>
                <a:off x="3928"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8" name="AutoShape 38"/>
              <p:cNvSpPr>
                <a:spLocks noChangeArrowheads="1"/>
              </p:cNvSpPr>
              <p:nvPr/>
            </p:nvSpPr>
            <p:spPr bwMode="auto">
              <a:xfrm>
                <a:off x="3928"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99" name="AutoShape 39"/>
              <p:cNvSpPr>
                <a:spLocks noChangeArrowheads="1"/>
              </p:cNvSpPr>
              <p:nvPr/>
            </p:nvSpPr>
            <p:spPr bwMode="auto">
              <a:xfrm>
                <a:off x="3928"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600" name="AutoShape 40"/>
              <p:cNvSpPr>
                <a:spLocks noChangeArrowheads="1"/>
              </p:cNvSpPr>
              <p:nvPr/>
            </p:nvSpPr>
            <p:spPr bwMode="auto">
              <a:xfrm>
                <a:off x="4368"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601" name="AutoShape 41"/>
              <p:cNvSpPr>
                <a:spLocks noChangeArrowheads="1"/>
              </p:cNvSpPr>
              <p:nvPr/>
            </p:nvSpPr>
            <p:spPr bwMode="auto">
              <a:xfrm>
                <a:off x="4368"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602" name="AutoShape 42"/>
              <p:cNvSpPr>
                <a:spLocks noChangeArrowheads="1"/>
              </p:cNvSpPr>
              <p:nvPr/>
            </p:nvSpPr>
            <p:spPr bwMode="auto">
              <a:xfrm>
                <a:off x="4368"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603" name="AutoShape 43"/>
              <p:cNvSpPr>
                <a:spLocks noChangeArrowheads="1"/>
              </p:cNvSpPr>
              <p:nvPr/>
            </p:nvSpPr>
            <p:spPr bwMode="auto">
              <a:xfrm>
                <a:off x="4368"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604" name="AutoShape 44"/>
              <p:cNvSpPr>
                <a:spLocks noChangeArrowheads="1"/>
              </p:cNvSpPr>
              <p:nvPr/>
            </p:nvSpPr>
            <p:spPr bwMode="auto">
              <a:xfrm>
                <a:off x="4368"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nvGrpSpPr>
            <p:cNvPr id="6" name="Group 45"/>
            <p:cNvGrpSpPr>
              <a:grpSpLocks/>
            </p:cNvGrpSpPr>
            <p:nvPr/>
          </p:nvGrpSpPr>
          <p:grpSpPr bwMode="auto">
            <a:xfrm>
              <a:off x="2888" y="1392"/>
              <a:ext cx="1720" cy="1968"/>
              <a:chOff x="2784" y="1296"/>
              <a:chExt cx="1720" cy="1968"/>
            </a:xfrm>
          </p:grpSpPr>
          <p:sp>
            <p:nvSpPr>
              <p:cNvPr id="99565" name="AutoShape 46"/>
              <p:cNvSpPr>
                <a:spLocks noChangeArrowheads="1"/>
              </p:cNvSpPr>
              <p:nvPr/>
            </p:nvSpPr>
            <p:spPr bwMode="auto">
              <a:xfrm>
                <a:off x="2784" y="284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66" name="AutoShape 47"/>
              <p:cNvSpPr>
                <a:spLocks noChangeArrowheads="1"/>
              </p:cNvSpPr>
              <p:nvPr/>
            </p:nvSpPr>
            <p:spPr bwMode="auto">
              <a:xfrm>
                <a:off x="2784" y="2448"/>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67" name="AutoShape 48"/>
              <p:cNvSpPr>
                <a:spLocks noChangeArrowheads="1"/>
              </p:cNvSpPr>
              <p:nvPr/>
            </p:nvSpPr>
            <p:spPr bwMode="auto">
              <a:xfrm>
                <a:off x="2784"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68" name="AutoShape 49"/>
              <p:cNvSpPr>
                <a:spLocks noChangeArrowheads="1"/>
              </p:cNvSpPr>
              <p:nvPr/>
            </p:nvSpPr>
            <p:spPr bwMode="auto">
              <a:xfrm>
                <a:off x="2784"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69" name="AutoShape 50"/>
              <p:cNvSpPr>
                <a:spLocks noChangeArrowheads="1"/>
              </p:cNvSpPr>
              <p:nvPr/>
            </p:nvSpPr>
            <p:spPr bwMode="auto">
              <a:xfrm>
                <a:off x="2784"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0" name="AutoShape 51"/>
              <p:cNvSpPr>
                <a:spLocks noChangeArrowheads="1"/>
              </p:cNvSpPr>
              <p:nvPr/>
            </p:nvSpPr>
            <p:spPr bwMode="auto">
              <a:xfrm>
                <a:off x="3216" y="284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1" name="AutoShape 52"/>
              <p:cNvSpPr>
                <a:spLocks noChangeArrowheads="1"/>
              </p:cNvSpPr>
              <p:nvPr/>
            </p:nvSpPr>
            <p:spPr bwMode="auto">
              <a:xfrm>
                <a:off x="3216" y="2448"/>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2" name="AutoShape 53"/>
              <p:cNvSpPr>
                <a:spLocks noChangeArrowheads="1"/>
              </p:cNvSpPr>
              <p:nvPr/>
            </p:nvSpPr>
            <p:spPr bwMode="auto">
              <a:xfrm>
                <a:off x="3216"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3" name="AutoShape 54"/>
              <p:cNvSpPr>
                <a:spLocks noChangeArrowheads="1"/>
              </p:cNvSpPr>
              <p:nvPr/>
            </p:nvSpPr>
            <p:spPr bwMode="auto">
              <a:xfrm>
                <a:off x="3216"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4" name="AutoShape 55"/>
              <p:cNvSpPr>
                <a:spLocks noChangeArrowheads="1"/>
              </p:cNvSpPr>
              <p:nvPr/>
            </p:nvSpPr>
            <p:spPr bwMode="auto">
              <a:xfrm>
                <a:off x="3216"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5" name="AutoShape 56"/>
              <p:cNvSpPr>
                <a:spLocks noChangeArrowheads="1"/>
              </p:cNvSpPr>
              <p:nvPr/>
            </p:nvSpPr>
            <p:spPr bwMode="auto">
              <a:xfrm>
                <a:off x="3640" y="284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6" name="AutoShape 57"/>
              <p:cNvSpPr>
                <a:spLocks noChangeArrowheads="1"/>
              </p:cNvSpPr>
              <p:nvPr/>
            </p:nvSpPr>
            <p:spPr bwMode="auto">
              <a:xfrm>
                <a:off x="3640" y="2448"/>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7" name="AutoShape 58"/>
              <p:cNvSpPr>
                <a:spLocks noChangeArrowheads="1"/>
              </p:cNvSpPr>
              <p:nvPr/>
            </p:nvSpPr>
            <p:spPr bwMode="auto">
              <a:xfrm>
                <a:off x="3640"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8" name="AutoShape 59"/>
              <p:cNvSpPr>
                <a:spLocks noChangeArrowheads="1"/>
              </p:cNvSpPr>
              <p:nvPr/>
            </p:nvSpPr>
            <p:spPr bwMode="auto">
              <a:xfrm>
                <a:off x="3640"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79" name="AutoShape 60"/>
              <p:cNvSpPr>
                <a:spLocks noChangeArrowheads="1"/>
              </p:cNvSpPr>
              <p:nvPr/>
            </p:nvSpPr>
            <p:spPr bwMode="auto">
              <a:xfrm>
                <a:off x="3640"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80" name="AutoShape 61"/>
              <p:cNvSpPr>
                <a:spLocks noChangeArrowheads="1"/>
              </p:cNvSpPr>
              <p:nvPr/>
            </p:nvSpPr>
            <p:spPr bwMode="auto">
              <a:xfrm>
                <a:off x="4080" y="284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81" name="AutoShape 62"/>
              <p:cNvSpPr>
                <a:spLocks noChangeArrowheads="1"/>
              </p:cNvSpPr>
              <p:nvPr/>
            </p:nvSpPr>
            <p:spPr bwMode="auto">
              <a:xfrm>
                <a:off x="4080" y="2448"/>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82" name="AutoShape 63"/>
              <p:cNvSpPr>
                <a:spLocks noChangeArrowheads="1"/>
              </p:cNvSpPr>
              <p:nvPr/>
            </p:nvSpPr>
            <p:spPr bwMode="auto">
              <a:xfrm>
                <a:off x="4080"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83" name="AutoShape 64"/>
              <p:cNvSpPr>
                <a:spLocks noChangeArrowheads="1"/>
              </p:cNvSpPr>
              <p:nvPr/>
            </p:nvSpPr>
            <p:spPr bwMode="auto">
              <a:xfrm>
                <a:off x="4080"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84" name="AutoShape 65"/>
              <p:cNvSpPr>
                <a:spLocks noChangeArrowheads="1"/>
              </p:cNvSpPr>
              <p:nvPr/>
            </p:nvSpPr>
            <p:spPr bwMode="auto">
              <a:xfrm>
                <a:off x="4080"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nvGrpSpPr>
            <p:cNvPr id="7" name="Group 66"/>
            <p:cNvGrpSpPr>
              <a:grpSpLocks/>
            </p:cNvGrpSpPr>
            <p:nvPr/>
          </p:nvGrpSpPr>
          <p:grpSpPr bwMode="auto">
            <a:xfrm>
              <a:off x="2696" y="1632"/>
              <a:ext cx="1720" cy="1968"/>
              <a:chOff x="2696" y="1632"/>
              <a:chExt cx="1720" cy="1968"/>
            </a:xfrm>
          </p:grpSpPr>
          <p:sp>
            <p:nvSpPr>
              <p:cNvPr id="99545" name="AutoShape 67"/>
              <p:cNvSpPr>
                <a:spLocks noChangeArrowheads="1"/>
              </p:cNvSpPr>
              <p:nvPr/>
            </p:nvSpPr>
            <p:spPr bwMode="auto">
              <a:xfrm>
                <a:off x="2696" y="317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46" name="AutoShape 68"/>
              <p:cNvSpPr>
                <a:spLocks noChangeArrowheads="1"/>
              </p:cNvSpPr>
              <p:nvPr/>
            </p:nvSpPr>
            <p:spPr bwMode="auto">
              <a:xfrm>
                <a:off x="2696" y="278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47" name="AutoShape 69"/>
              <p:cNvSpPr>
                <a:spLocks noChangeArrowheads="1"/>
              </p:cNvSpPr>
              <p:nvPr/>
            </p:nvSpPr>
            <p:spPr bwMode="auto">
              <a:xfrm>
                <a:off x="2696" y="240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48" name="AutoShape 70"/>
              <p:cNvSpPr>
                <a:spLocks noChangeArrowheads="1"/>
              </p:cNvSpPr>
              <p:nvPr/>
            </p:nvSpPr>
            <p:spPr bwMode="auto">
              <a:xfrm>
                <a:off x="2696" y="201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49" name="AutoShape 71"/>
              <p:cNvSpPr>
                <a:spLocks noChangeArrowheads="1"/>
              </p:cNvSpPr>
              <p:nvPr/>
            </p:nvSpPr>
            <p:spPr bwMode="auto">
              <a:xfrm>
                <a:off x="2696" y="163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0" name="AutoShape 72"/>
              <p:cNvSpPr>
                <a:spLocks noChangeArrowheads="1"/>
              </p:cNvSpPr>
              <p:nvPr/>
            </p:nvSpPr>
            <p:spPr bwMode="auto">
              <a:xfrm>
                <a:off x="3128" y="317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1" name="AutoShape 73"/>
              <p:cNvSpPr>
                <a:spLocks noChangeArrowheads="1"/>
              </p:cNvSpPr>
              <p:nvPr/>
            </p:nvSpPr>
            <p:spPr bwMode="auto">
              <a:xfrm>
                <a:off x="3128" y="278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2" name="AutoShape 74"/>
              <p:cNvSpPr>
                <a:spLocks noChangeArrowheads="1"/>
              </p:cNvSpPr>
              <p:nvPr/>
            </p:nvSpPr>
            <p:spPr bwMode="auto">
              <a:xfrm>
                <a:off x="3128" y="240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3" name="AutoShape 75"/>
              <p:cNvSpPr>
                <a:spLocks noChangeArrowheads="1"/>
              </p:cNvSpPr>
              <p:nvPr/>
            </p:nvSpPr>
            <p:spPr bwMode="auto">
              <a:xfrm>
                <a:off x="3128" y="201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4" name="AutoShape 76"/>
              <p:cNvSpPr>
                <a:spLocks noChangeArrowheads="1"/>
              </p:cNvSpPr>
              <p:nvPr/>
            </p:nvSpPr>
            <p:spPr bwMode="auto">
              <a:xfrm>
                <a:off x="3128" y="163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5" name="AutoShape 77"/>
              <p:cNvSpPr>
                <a:spLocks noChangeArrowheads="1"/>
              </p:cNvSpPr>
              <p:nvPr/>
            </p:nvSpPr>
            <p:spPr bwMode="auto">
              <a:xfrm>
                <a:off x="3552" y="317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6" name="AutoShape 78"/>
              <p:cNvSpPr>
                <a:spLocks noChangeArrowheads="1"/>
              </p:cNvSpPr>
              <p:nvPr/>
            </p:nvSpPr>
            <p:spPr bwMode="auto">
              <a:xfrm>
                <a:off x="3552" y="278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7" name="AutoShape 79"/>
              <p:cNvSpPr>
                <a:spLocks noChangeArrowheads="1"/>
              </p:cNvSpPr>
              <p:nvPr/>
            </p:nvSpPr>
            <p:spPr bwMode="auto">
              <a:xfrm>
                <a:off x="3552" y="240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8" name="AutoShape 80"/>
              <p:cNvSpPr>
                <a:spLocks noChangeArrowheads="1"/>
              </p:cNvSpPr>
              <p:nvPr/>
            </p:nvSpPr>
            <p:spPr bwMode="auto">
              <a:xfrm>
                <a:off x="3552" y="201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59" name="AutoShape 81"/>
              <p:cNvSpPr>
                <a:spLocks noChangeArrowheads="1"/>
              </p:cNvSpPr>
              <p:nvPr/>
            </p:nvSpPr>
            <p:spPr bwMode="auto">
              <a:xfrm>
                <a:off x="3552" y="163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60" name="AutoShape 82"/>
              <p:cNvSpPr>
                <a:spLocks noChangeArrowheads="1"/>
              </p:cNvSpPr>
              <p:nvPr/>
            </p:nvSpPr>
            <p:spPr bwMode="auto">
              <a:xfrm>
                <a:off x="3992" y="317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61" name="AutoShape 83"/>
              <p:cNvSpPr>
                <a:spLocks noChangeArrowheads="1"/>
              </p:cNvSpPr>
              <p:nvPr/>
            </p:nvSpPr>
            <p:spPr bwMode="auto">
              <a:xfrm>
                <a:off x="3992" y="278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62" name="AutoShape 84"/>
              <p:cNvSpPr>
                <a:spLocks noChangeArrowheads="1"/>
              </p:cNvSpPr>
              <p:nvPr/>
            </p:nvSpPr>
            <p:spPr bwMode="auto">
              <a:xfrm>
                <a:off x="3992" y="240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63" name="AutoShape 85"/>
              <p:cNvSpPr>
                <a:spLocks noChangeArrowheads="1"/>
              </p:cNvSpPr>
              <p:nvPr/>
            </p:nvSpPr>
            <p:spPr bwMode="auto">
              <a:xfrm>
                <a:off x="3992" y="201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64" name="AutoShape 86"/>
              <p:cNvSpPr>
                <a:spLocks noChangeArrowheads="1"/>
              </p:cNvSpPr>
              <p:nvPr/>
            </p:nvSpPr>
            <p:spPr bwMode="auto">
              <a:xfrm>
                <a:off x="3992" y="163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grpSp>
        <p:nvGrpSpPr>
          <p:cNvPr id="8" name="Group 87"/>
          <p:cNvGrpSpPr>
            <a:grpSpLocks/>
          </p:cNvGrpSpPr>
          <p:nvPr/>
        </p:nvGrpSpPr>
        <p:grpSpPr bwMode="auto">
          <a:xfrm>
            <a:off x="2833688" y="1439863"/>
            <a:ext cx="3340100" cy="3886200"/>
            <a:chOff x="3813" y="1872"/>
            <a:chExt cx="2104" cy="2448"/>
          </a:xfrm>
        </p:grpSpPr>
        <p:grpSp>
          <p:nvGrpSpPr>
            <p:cNvPr id="9" name="Group 88"/>
            <p:cNvGrpSpPr>
              <a:grpSpLocks/>
            </p:cNvGrpSpPr>
            <p:nvPr/>
          </p:nvGrpSpPr>
          <p:grpSpPr bwMode="auto">
            <a:xfrm>
              <a:off x="4197" y="1872"/>
              <a:ext cx="1720" cy="1968"/>
              <a:chOff x="4224" y="3096"/>
              <a:chExt cx="1720" cy="1968"/>
            </a:xfrm>
          </p:grpSpPr>
          <p:sp>
            <p:nvSpPr>
              <p:cNvPr id="99522" name="AutoShape 89"/>
              <p:cNvSpPr>
                <a:spLocks noChangeArrowheads="1"/>
              </p:cNvSpPr>
              <p:nvPr/>
            </p:nvSpPr>
            <p:spPr bwMode="auto">
              <a:xfrm>
                <a:off x="4224" y="464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23" name="AutoShape 90"/>
              <p:cNvSpPr>
                <a:spLocks noChangeArrowheads="1"/>
              </p:cNvSpPr>
              <p:nvPr/>
            </p:nvSpPr>
            <p:spPr bwMode="auto">
              <a:xfrm>
                <a:off x="4224" y="4248"/>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24" name="AutoShape 91"/>
              <p:cNvSpPr>
                <a:spLocks noChangeArrowheads="1"/>
              </p:cNvSpPr>
              <p:nvPr/>
            </p:nvSpPr>
            <p:spPr bwMode="auto">
              <a:xfrm>
                <a:off x="4224" y="38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25" name="AutoShape 92"/>
              <p:cNvSpPr>
                <a:spLocks noChangeArrowheads="1"/>
              </p:cNvSpPr>
              <p:nvPr/>
            </p:nvSpPr>
            <p:spPr bwMode="auto">
              <a:xfrm>
                <a:off x="4224" y="34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26" name="AutoShape 93"/>
              <p:cNvSpPr>
                <a:spLocks noChangeArrowheads="1"/>
              </p:cNvSpPr>
              <p:nvPr/>
            </p:nvSpPr>
            <p:spPr bwMode="auto">
              <a:xfrm>
                <a:off x="4224" y="30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27" name="AutoShape 94"/>
              <p:cNvSpPr>
                <a:spLocks noChangeArrowheads="1"/>
              </p:cNvSpPr>
              <p:nvPr/>
            </p:nvSpPr>
            <p:spPr bwMode="auto">
              <a:xfrm>
                <a:off x="4656" y="464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28" name="AutoShape 95"/>
              <p:cNvSpPr>
                <a:spLocks noChangeArrowheads="1"/>
              </p:cNvSpPr>
              <p:nvPr/>
            </p:nvSpPr>
            <p:spPr bwMode="auto">
              <a:xfrm>
                <a:off x="4656" y="4248"/>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29" name="AutoShape 96"/>
              <p:cNvSpPr>
                <a:spLocks noChangeArrowheads="1"/>
              </p:cNvSpPr>
              <p:nvPr/>
            </p:nvSpPr>
            <p:spPr bwMode="auto">
              <a:xfrm>
                <a:off x="4656" y="38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0" name="AutoShape 97"/>
              <p:cNvSpPr>
                <a:spLocks noChangeArrowheads="1"/>
              </p:cNvSpPr>
              <p:nvPr/>
            </p:nvSpPr>
            <p:spPr bwMode="auto">
              <a:xfrm>
                <a:off x="4656" y="34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1" name="AutoShape 98"/>
              <p:cNvSpPr>
                <a:spLocks noChangeArrowheads="1"/>
              </p:cNvSpPr>
              <p:nvPr/>
            </p:nvSpPr>
            <p:spPr bwMode="auto">
              <a:xfrm>
                <a:off x="4656" y="30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2" name="AutoShape 99"/>
              <p:cNvSpPr>
                <a:spLocks noChangeArrowheads="1"/>
              </p:cNvSpPr>
              <p:nvPr/>
            </p:nvSpPr>
            <p:spPr bwMode="auto">
              <a:xfrm>
                <a:off x="5080" y="464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3" name="AutoShape 100"/>
              <p:cNvSpPr>
                <a:spLocks noChangeArrowheads="1"/>
              </p:cNvSpPr>
              <p:nvPr/>
            </p:nvSpPr>
            <p:spPr bwMode="auto">
              <a:xfrm>
                <a:off x="5080" y="4248"/>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4" name="AutoShape 101"/>
              <p:cNvSpPr>
                <a:spLocks noChangeArrowheads="1"/>
              </p:cNvSpPr>
              <p:nvPr/>
            </p:nvSpPr>
            <p:spPr bwMode="auto">
              <a:xfrm>
                <a:off x="5080" y="38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5" name="AutoShape 102"/>
              <p:cNvSpPr>
                <a:spLocks noChangeArrowheads="1"/>
              </p:cNvSpPr>
              <p:nvPr/>
            </p:nvSpPr>
            <p:spPr bwMode="auto">
              <a:xfrm>
                <a:off x="5080" y="34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6" name="AutoShape 103"/>
              <p:cNvSpPr>
                <a:spLocks noChangeArrowheads="1"/>
              </p:cNvSpPr>
              <p:nvPr/>
            </p:nvSpPr>
            <p:spPr bwMode="auto">
              <a:xfrm>
                <a:off x="5080" y="30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7" name="AutoShape 104"/>
              <p:cNvSpPr>
                <a:spLocks noChangeArrowheads="1"/>
              </p:cNvSpPr>
              <p:nvPr/>
            </p:nvSpPr>
            <p:spPr bwMode="auto">
              <a:xfrm>
                <a:off x="5520" y="464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8" name="AutoShape 105"/>
              <p:cNvSpPr>
                <a:spLocks noChangeArrowheads="1"/>
              </p:cNvSpPr>
              <p:nvPr/>
            </p:nvSpPr>
            <p:spPr bwMode="auto">
              <a:xfrm>
                <a:off x="5520" y="4248"/>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39" name="AutoShape 106"/>
              <p:cNvSpPr>
                <a:spLocks noChangeArrowheads="1"/>
              </p:cNvSpPr>
              <p:nvPr/>
            </p:nvSpPr>
            <p:spPr bwMode="auto">
              <a:xfrm>
                <a:off x="5520" y="38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40" name="AutoShape 107"/>
              <p:cNvSpPr>
                <a:spLocks noChangeArrowheads="1"/>
              </p:cNvSpPr>
              <p:nvPr/>
            </p:nvSpPr>
            <p:spPr bwMode="auto">
              <a:xfrm>
                <a:off x="5520" y="34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41" name="AutoShape 108"/>
              <p:cNvSpPr>
                <a:spLocks noChangeArrowheads="1"/>
              </p:cNvSpPr>
              <p:nvPr/>
            </p:nvSpPr>
            <p:spPr bwMode="auto">
              <a:xfrm>
                <a:off x="5520" y="30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nvGrpSpPr>
            <p:cNvPr id="10" name="Group 109"/>
            <p:cNvGrpSpPr>
              <a:grpSpLocks/>
            </p:cNvGrpSpPr>
            <p:nvPr/>
          </p:nvGrpSpPr>
          <p:grpSpPr bwMode="auto">
            <a:xfrm>
              <a:off x="4005" y="2112"/>
              <a:ext cx="1720" cy="1968"/>
              <a:chOff x="4032" y="3336"/>
              <a:chExt cx="1720" cy="1968"/>
            </a:xfrm>
          </p:grpSpPr>
          <p:sp>
            <p:nvSpPr>
              <p:cNvPr id="99502" name="AutoShape 110"/>
              <p:cNvSpPr>
                <a:spLocks noChangeArrowheads="1"/>
              </p:cNvSpPr>
              <p:nvPr/>
            </p:nvSpPr>
            <p:spPr bwMode="auto">
              <a:xfrm>
                <a:off x="4032" y="4880"/>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03" name="AutoShape 111"/>
              <p:cNvSpPr>
                <a:spLocks noChangeArrowheads="1"/>
              </p:cNvSpPr>
              <p:nvPr/>
            </p:nvSpPr>
            <p:spPr bwMode="auto">
              <a:xfrm>
                <a:off x="4032" y="4488"/>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04" name="AutoShape 112"/>
              <p:cNvSpPr>
                <a:spLocks noChangeArrowheads="1"/>
              </p:cNvSpPr>
              <p:nvPr/>
            </p:nvSpPr>
            <p:spPr bwMode="auto">
              <a:xfrm>
                <a:off x="4032" y="4104"/>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05" name="AutoShape 113"/>
              <p:cNvSpPr>
                <a:spLocks noChangeArrowheads="1"/>
              </p:cNvSpPr>
              <p:nvPr/>
            </p:nvSpPr>
            <p:spPr bwMode="auto">
              <a:xfrm>
                <a:off x="4032" y="3720"/>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06" name="AutoShape 114"/>
              <p:cNvSpPr>
                <a:spLocks noChangeArrowheads="1"/>
              </p:cNvSpPr>
              <p:nvPr/>
            </p:nvSpPr>
            <p:spPr bwMode="auto">
              <a:xfrm>
                <a:off x="4032" y="3336"/>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07" name="AutoShape 115"/>
              <p:cNvSpPr>
                <a:spLocks noChangeArrowheads="1"/>
              </p:cNvSpPr>
              <p:nvPr/>
            </p:nvSpPr>
            <p:spPr bwMode="auto">
              <a:xfrm>
                <a:off x="4464" y="4880"/>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08" name="AutoShape 116"/>
              <p:cNvSpPr>
                <a:spLocks noChangeArrowheads="1"/>
              </p:cNvSpPr>
              <p:nvPr/>
            </p:nvSpPr>
            <p:spPr bwMode="auto">
              <a:xfrm>
                <a:off x="4464" y="4488"/>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09" name="AutoShape 117"/>
              <p:cNvSpPr>
                <a:spLocks noChangeArrowheads="1"/>
              </p:cNvSpPr>
              <p:nvPr/>
            </p:nvSpPr>
            <p:spPr bwMode="auto">
              <a:xfrm>
                <a:off x="4464" y="4104"/>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0" name="AutoShape 118"/>
              <p:cNvSpPr>
                <a:spLocks noChangeArrowheads="1"/>
              </p:cNvSpPr>
              <p:nvPr/>
            </p:nvSpPr>
            <p:spPr bwMode="auto">
              <a:xfrm>
                <a:off x="4464" y="3720"/>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1" name="AutoShape 119"/>
              <p:cNvSpPr>
                <a:spLocks noChangeArrowheads="1"/>
              </p:cNvSpPr>
              <p:nvPr/>
            </p:nvSpPr>
            <p:spPr bwMode="auto">
              <a:xfrm>
                <a:off x="4464" y="3336"/>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2" name="AutoShape 120"/>
              <p:cNvSpPr>
                <a:spLocks noChangeArrowheads="1"/>
              </p:cNvSpPr>
              <p:nvPr/>
            </p:nvSpPr>
            <p:spPr bwMode="auto">
              <a:xfrm>
                <a:off x="4888" y="4880"/>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3" name="AutoShape 121"/>
              <p:cNvSpPr>
                <a:spLocks noChangeArrowheads="1"/>
              </p:cNvSpPr>
              <p:nvPr/>
            </p:nvSpPr>
            <p:spPr bwMode="auto">
              <a:xfrm>
                <a:off x="4888" y="4488"/>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4" name="AutoShape 122"/>
              <p:cNvSpPr>
                <a:spLocks noChangeArrowheads="1"/>
              </p:cNvSpPr>
              <p:nvPr/>
            </p:nvSpPr>
            <p:spPr bwMode="auto">
              <a:xfrm>
                <a:off x="4888" y="4104"/>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5" name="AutoShape 123"/>
              <p:cNvSpPr>
                <a:spLocks noChangeArrowheads="1"/>
              </p:cNvSpPr>
              <p:nvPr/>
            </p:nvSpPr>
            <p:spPr bwMode="auto">
              <a:xfrm>
                <a:off x="4888" y="3720"/>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6" name="AutoShape 124"/>
              <p:cNvSpPr>
                <a:spLocks noChangeArrowheads="1"/>
              </p:cNvSpPr>
              <p:nvPr/>
            </p:nvSpPr>
            <p:spPr bwMode="auto">
              <a:xfrm>
                <a:off x="4888" y="3336"/>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7" name="AutoShape 125"/>
              <p:cNvSpPr>
                <a:spLocks noChangeArrowheads="1"/>
              </p:cNvSpPr>
              <p:nvPr/>
            </p:nvSpPr>
            <p:spPr bwMode="auto">
              <a:xfrm>
                <a:off x="5328" y="4880"/>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8" name="AutoShape 126"/>
              <p:cNvSpPr>
                <a:spLocks noChangeArrowheads="1"/>
              </p:cNvSpPr>
              <p:nvPr/>
            </p:nvSpPr>
            <p:spPr bwMode="auto">
              <a:xfrm>
                <a:off x="5328" y="4488"/>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19" name="AutoShape 127"/>
              <p:cNvSpPr>
                <a:spLocks noChangeArrowheads="1"/>
              </p:cNvSpPr>
              <p:nvPr/>
            </p:nvSpPr>
            <p:spPr bwMode="auto">
              <a:xfrm>
                <a:off x="5328" y="4104"/>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20" name="AutoShape 128"/>
              <p:cNvSpPr>
                <a:spLocks noChangeArrowheads="1"/>
              </p:cNvSpPr>
              <p:nvPr/>
            </p:nvSpPr>
            <p:spPr bwMode="auto">
              <a:xfrm>
                <a:off x="5328" y="3720"/>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21" name="AutoShape 129"/>
              <p:cNvSpPr>
                <a:spLocks noChangeArrowheads="1"/>
              </p:cNvSpPr>
              <p:nvPr/>
            </p:nvSpPr>
            <p:spPr bwMode="auto">
              <a:xfrm>
                <a:off x="5328" y="3336"/>
                <a:ext cx="424" cy="424"/>
              </a:xfrm>
              <a:prstGeom prst="cube">
                <a:avLst>
                  <a:gd name="adj" fmla="val 24995"/>
                </a:avLst>
              </a:prstGeom>
              <a:solidFill>
                <a:srgbClr val="33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nvGrpSpPr>
            <p:cNvPr id="11" name="Group 130"/>
            <p:cNvGrpSpPr>
              <a:grpSpLocks/>
            </p:cNvGrpSpPr>
            <p:nvPr/>
          </p:nvGrpSpPr>
          <p:grpSpPr bwMode="auto">
            <a:xfrm>
              <a:off x="3813" y="2352"/>
              <a:ext cx="1720" cy="1968"/>
              <a:chOff x="3840" y="3576"/>
              <a:chExt cx="1720" cy="1968"/>
            </a:xfrm>
          </p:grpSpPr>
          <p:sp>
            <p:nvSpPr>
              <p:cNvPr id="99482" name="AutoShape 131"/>
              <p:cNvSpPr>
                <a:spLocks noChangeArrowheads="1"/>
              </p:cNvSpPr>
              <p:nvPr/>
            </p:nvSpPr>
            <p:spPr bwMode="auto">
              <a:xfrm>
                <a:off x="3840" y="5120"/>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83" name="AutoShape 132"/>
              <p:cNvSpPr>
                <a:spLocks noChangeArrowheads="1"/>
              </p:cNvSpPr>
              <p:nvPr/>
            </p:nvSpPr>
            <p:spPr bwMode="auto">
              <a:xfrm>
                <a:off x="3840" y="4728"/>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84" name="AutoShape 133"/>
              <p:cNvSpPr>
                <a:spLocks noChangeArrowheads="1"/>
              </p:cNvSpPr>
              <p:nvPr/>
            </p:nvSpPr>
            <p:spPr bwMode="auto">
              <a:xfrm>
                <a:off x="3840" y="4344"/>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85" name="AutoShape 134"/>
              <p:cNvSpPr>
                <a:spLocks noChangeArrowheads="1"/>
              </p:cNvSpPr>
              <p:nvPr/>
            </p:nvSpPr>
            <p:spPr bwMode="auto">
              <a:xfrm>
                <a:off x="3840" y="3960"/>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86" name="AutoShape 135"/>
              <p:cNvSpPr>
                <a:spLocks noChangeArrowheads="1"/>
              </p:cNvSpPr>
              <p:nvPr/>
            </p:nvSpPr>
            <p:spPr bwMode="auto">
              <a:xfrm>
                <a:off x="3840" y="3576"/>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87" name="AutoShape 136"/>
              <p:cNvSpPr>
                <a:spLocks noChangeArrowheads="1"/>
              </p:cNvSpPr>
              <p:nvPr/>
            </p:nvSpPr>
            <p:spPr bwMode="auto">
              <a:xfrm>
                <a:off x="4272" y="5120"/>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88" name="AutoShape 137"/>
              <p:cNvSpPr>
                <a:spLocks noChangeArrowheads="1"/>
              </p:cNvSpPr>
              <p:nvPr/>
            </p:nvSpPr>
            <p:spPr bwMode="auto">
              <a:xfrm>
                <a:off x="4272" y="4728"/>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89" name="AutoShape 138"/>
              <p:cNvSpPr>
                <a:spLocks noChangeArrowheads="1"/>
              </p:cNvSpPr>
              <p:nvPr/>
            </p:nvSpPr>
            <p:spPr bwMode="auto">
              <a:xfrm>
                <a:off x="4272" y="4344"/>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0" name="AutoShape 139"/>
              <p:cNvSpPr>
                <a:spLocks noChangeArrowheads="1"/>
              </p:cNvSpPr>
              <p:nvPr/>
            </p:nvSpPr>
            <p:spPr bwMode="auto">
              <a:xfrm>
                <a:off x="4272" y="3960"/>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1" name="AutoShape 140"/>
              <p:cNvSpPr>
                <a:spLocks noChangeArrowheads="1"/>
              </p:cNvSpPr>
              <p:nvPr/>
            </p:nvSpPr>
            <p:spPr bwMode="auto">
              <a:xfrm>
                <a:off x="4272" y="3576"/>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2" name="AutoShape 141"/>
              <p:cNvSpPr>
                <a:spLocks noChangeArrowheads="1"/>
              </p:cNvSpPr>
              <p:nvPr/>
            </p:nvSpPr>
            <p:spPr bwMode="auto">
              <a:xfrm>
                <a:off x="4696" y="5120"/>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3" name="AutoShape 142"/>
              <p:cNvSpPr>
                <a:spLocks noChangeArrowheads="1"/>
              </p:cNvSpPr>
              <p:nvPr/>
            </p:nvSpPr>
            <p:spPr bwMode="auto">
              <a:xfrm>
                <a:off x="4696" y="4728"/>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4" name="AutoShape 143"/>
              <p:cNvSpPr>
                <a:spLocks noChangeArrowheads="1"/>
              </p:cNvSpPr>
              <p:nvPr/>
            </p:nvSpPr>
            <p:spPr bwMode="auto">
              <a:xfrm>
                <a:off x="4696" y="4344"/>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5" name="AutoShape 144"/>
              <p:cNvSpPr>
                <a:spLocks noChangeArrowheads="1"/>
              </p:cNvSpPr>
              <p:nvPr/>
            </p:nvSpPr>
            <p:spPr bwMode="auto">
              <a:xfrm>
                <a:off x="4696" y="3960"/>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6" name="AutoShape 145"/>
              <p:cNvSpPr>
                <a:spLocks noChangeArrowheads="1"/>
              </p:cNvSpPr>
              <p:nvPr/>
            </p:nvSpPr>
            <p:spPr bwMode="auto">
              <a:xfrm>
                <a:off x="4696" y="3576"/>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7" name="AutoShape 146"/>
              <p:cNvSpPr>
                <a:spLocks noChangeArrowheads="1"/>
              </p:cNvSpPr>
              <p:nvPr/>
            </p:nvSpPr>
            <p:spPr bwMode="auto">
              <a:xfrm>
                <a:off x="5136" y="5120"/>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8" name="AutoShape 147"/>
              <p:cNvSpPr>
                <a:spLocks noChangeArrowheads="1"/>
              </p:cNvSpPr>
              <p:nvPr/>
            </p:nvSpPr>
            <p:spPr bwMode="auto">
              <a:xfrm>
                <a:off x="5136" y="4728"/>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99" name="AutoShape 148"/>
              <p:cNvSpPr>
                <a:spLocks noChangeArrowheads="1"/>
              </p:cNvSpPr>
              <p:nvPr/>
            </p:nvSpPr>
            <p:spPr bwMode="auto">
              <a:xfrm>
                <a:off x="5136" y="4344"/>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00" name="AutoShape 149"/>
              <p:cNvSpPr>
                <a:spLocks noChangeArrowheads="1"/>
              </p:cNvSpPr>
              <p:nvPr/>
            </p:nvSpPr>
            <p:spPr bwMode="auto">
              <a:xfrm>
                <a:off x="5136" y="3960"/>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501" name="AutoShape 150"/>
              <p:cNvSpPr>
                <a:spLocks noChangeArrowheads="1"/>
              </p:cNvSpPr>
              <p:nvPr/>
            </p:nvSpPr>
            <p:spPr bwMode="auto">
              <a:xfrm>
                <a:off x="5136" y="3576"/>
                <a:ext cx="424" cy="424"/>
              </a:xfrm>
              <a:prstGeom prst="cube">
                <a:avLst>
                  <a:gd name="adj" fmla="val 24995"/>
                </a:avLst>
              </a:prstGeom>
              <a:solidFill>
                <a:srgbClr val="FF8A6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grpSp>
        <p:nvGrpSpPr>
          <p:cNvPr id="12" name="Group 151"/>
          <p:cNvGrpSpPr>
            <a:grpSpLocks/>
          </p:cNvGrpSpPr>
          <p:nvPr/>
        </p:nvGrpSpPr>
        <p:grpSpPr bwMode="auto">
          <a:xfrm>
            <a:off x="2833688" y="1439863"/>
            <a:ext cx="3340100" cy="3886200"/>
            <a:chOff x="1776" y="912"/>
            <a:chExt cx="2104" cy="2448"/>
          </a:xfrm>
        </p:grpSpPr>
        <p:grpSp>
          <p:nvGrpSpPr>
            <p:cNvPr id="13" name="Group 152"/>
            <p:cNvGrpSpPr>
              <a:grpSpLocks/>
            </p:cNvGrpSpPr>
            <p:nvPr/>
          </p:nvGrpSpPr>
          <p:grpSpPr bwMode="auto">
            <a:xfrm>
              <a:off x="2160" y="912"/>
              <a:ext cx="1720" cy="1968"/>
              <a:chOff x="2160" y="912"/>
              <a:chExt cx="1720" cy="1968"/>
            </a:xfrm>
          </p:grpSpPr>
          <p:sp>
            <p:nvSpPr>
              <p:cNvPr id="99459" name="AutoShape 153"/>
              <p:cNvSpPr>
                <a:spLocks noChangeArrowheads="1"/>
              </p:cNvSpPr>
              <p:nvPr/>
            </p:nvSpPr>
            <p:spPr bwMode="auto">
              <a:xfrm>
                <a:off x="2160" y="245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0" name="AutoShape 154"/>
              <p:cNvSpPr>
                <a:spLocks noChangeArrowheads="1"/>
              </p:cNvSpPr>
              <p:nvPr/>
            </p:nvSpPr>
            <p:spPr bwMode="auto">
              <a:xfrm>
                <a:off x="2160"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1" name="AutoShape 155"/>
              <p:cNvSpPr>
                <a:spLocks noChangeArrowheads="1"/>
              </p:cNvSpPr>
              <p:nvPr/>
            </p:nvSpPr>
            <p:spPr bwMode="auto">
              <a:xfrm>
                <a:off x="2160"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2" name="AutoShape 156"/>
              <p:cNvSpPr>
                <a:spLocks noChangeArrowheads="1"/>
              </p:cNvSpPr>
              <p:nvPr/>
            </p:nvSpPr>
            <p:spPr bwMode="auto">
              <a:xfrm>
                <a:off x="2160"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3" name="AutoShape 157"/>
              <p:cNvSpPr>
                <a:spLocks noChangeArrowheads="1"/>
              </p:cNvSpPr>
              <p:nvPr/>
            </p:nvSpPr>
            <p:spPr bwMode="auto">
              <a:xfrm>
                <a:off x="2160" y="91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4" name="AutoShape 158"/>
              <p:cNvSpPr>
                <a:spLocks noChangeArrowheads="1"/>
              </p:cNvSpPr>
              <p:nvPr/>
            </p:nvSpPr>
            <p:spPr bwMode="auto">
              <a:xfrm>
                <a:off x="2592" y="245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5" name="AutoShape 159"/>
              <p:cNvSpPr>
                <a:spLocks noChangeArrowheads="1"/>
              </p:cNvSpPr>
              <p:nvPr/>
            </p:nvSpPr>
            <p:spPr bwMode="auto">
              <a:xfrm>
                <a:off x="2592"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6" name="AutoShape 160"/>
              <p:cNvSpPr>
                <a:spLocks noChangeArrowheads="1"/>
              </p:cNvSpPr>
              <p:nvPr/>
            </p:nvSpPr>
            <p:spPr bwMode="auto">
              <a:xfrm>
                <a:off x="2592"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7" name="AutoShape 161"/>
              <p:cNvSpPr>
                <a:spLocks noChangeArrowheads="1"/>
              </p:cNvSpPr>
              <p:nvPr/>
            </p:nvSpPr>
            <p:spPr bwMode="auto">
              <a:xfrm>
                <a:off x="2592"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8" name="AutoShape 162"/>
              <p:cNvSpPr>
                <a:spLocks noChangeArrowheads="1"/>
              </p:cNvSpPr>
              <p:nvPr/>
            </p:nvSpPr>
            <p:spPr bwMode="auto">
              <a:xfrm>
                <a:off x="2592" y="91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69" name="AutoShape 163"/>
              <p:cNvSpPr>
                <a:spLocks noChangeArrowheads="1"/>
              </p:cNvSpPr>
              <p:nvPr/>
            </p:nvSpPr>
            <p:spPr bwMode="auto">
              <a:xfrm>
                <a:off x="3016" y="245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70" name="AutoShape 164"/>
              <p:cNvSpPr>
                <a:spLocks noChangeArrowheads="1"/>
              </p:cNvSpPr>
              <p:nvPr/>
            </p:nvSpPr>
            <p:spPr bwMode="auto">
              <a:xfrm>
                <a:off x="3016"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71" name="AutoShape 165"/>
              <p:cNvSpPr>
                <a:spLocks noChangeArrowheads="1"/>
              </p:cNvSpPr>
              <p:nvPr/>
            </p:nvSpPr>
            <p:spPr bwMode="auto">
              <a:xfrm>
                <a:off x="3016"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72" name="AutoShape 166"/>
              <p:cNvSpPr>
                <a:spLocks noChangeArrowheads="1"/>
              </p:cNvSpPr>
              <p:nvPr/>
            </p:nvSpPr>
            <p:spPr bwMode="auto">
              <a:xfrm>
                <a:off x="3016"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73" name="AutoShape 167"/>
              <p:cNvSpPr>
                <a:spLocks noChangeArrowheads="1"/>
              </p:cNvSpPr>
              <p:nvPr/>
            </p:nvSpPr>
            <p:spPr bwMode="auto">
              <a:xfrm>
                <a:off x="3016" y="91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74" name="AutoShape 168"/>
              <p:cNvSpPr>
                <a:spLocks noChangeArrowheads="1"/>
              </p:cNvSpPr>
              <p:nvPr/>
            </p:nvSpPr>
            <p:spPr bwMode="auto">
              <a:xfrm>
                <a:off x="3456" y="2456"/>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75" name="AutoShape 169"/>
              <p:cNvSpPr>
                <a:spLocks noChangeArrowheads="1"/>
              </p:cNvSpPr>
              <p:nvPr/>
            </p:nvSpPr>
            <p:spPr bwMode="auto">
              <a:xfrm>
                <a:off x="3456" y="2064"/>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76" name="AutoShape 170"/>
              <p:cNvSpPr>
                <a:spLocks noChangeArrowheads="1"/>
              </p:cNvSpPr>
              <p:nvPr/>
            </p:nvSpPr>
            <p:spPr bwMode="auto">
              <a:xfrm>
                <a:off x="3456" y="1680"/>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77" name="AutoShape 171"/>
              <p:cNvSpPr>
                <a:spLocks noChangeArrowheads="1"/>
              </p:cNvSpPr>
              <p:nvPr/>
            </p:nvSpPr>
            <p:spPr bwMode="auto">
              <a:xfrm>
                <a:off x="3456" y="1296"/>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78" name="AutoShape 172"/>
              <p:cNvSpPr>
                <a:spLocks noChangeArrowheads="1"/>
              </p:cNvSpPr>
              <p:nvPr/>
            </p:nvSpPr>
            <p:spPr bwMode="auto">
              <a:xfrm>
                <a:off x="3456" y="912"/>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nvGrpSpPr>
            <p:cNvPr id="14" name="Group 173"/>
            <p:cNvGrpSpPr>
              <a:grpSpLocks/>
            </p:cNvGrpSpPr>
            <p:nvPr/>
          </p:nvGrpSpPr>
          <p:grpSpPr bwMode="auto">
            <a:xfrm>
              <a:off x="1968" y="1152"/>
              <a:ext cx="1720" cy="1968"/>
              <a:chOff x="1968" y="1152"/>
              <a:chExt cx="1720" cy="1968"/>
            </a:xfrm>
          </p:grpSpPr>
          <p:sp>
            <p:nvSpPr>
              <p:cNvPr id="99439" name="AutoShape 174"/>
              <p:cNvSpPr>
                <a:spLocks noChangeArrowheads="1"/>
              </p:cNvSpPr>
              <p:nvPr/>
            </p:nvSpPr>
            <p:spPr bwMode="auto">
              <a:xfrm>
                <a:off x="1968"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0" name="AutoShape 175"/>
              <p:cNvSpPr>
                <a:spLocks noChangeArrowheads="1"/>
              </p:cNvSpPr>
              <p:nvPr/>
            </p:nvSpPr>
            <p:spPr bwMode="auto">
              <a:xfrm>
                <a:off x="1968"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1" name="AutoShape 176"/>
              <p:cNvSpPr>
                <a:spLocks noChangeArrowheads="1"/>
              </p:cNvSpPr>
              <p:nvPr/>
            </p:nvSpPr>
            <p:spPr bwMode="auto">
              <a:xfrm>
                <a:off x="1968"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2" name="AutoShape 177"/>
              <p:cNvSpPr>
                <a:spLocks noChangeArrowheads="1"/>
              </p:cNvSpPr>
              <p:nvPr/>
            </p:nvSpPr>
            <p:spPr bwMode="auto">
              <a:xfrm>
                <a:off x="1968"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3" name="AutoShape 178"/>
              <p:cNvSpPr>
                <a:spLocks noChangeArrowheads="1"/>
              </p:cNvSpPr>
              <p:nvPr/>
            </p:nvSpPr>
            <p:spPr bwMode="auto">
              <a:xfrm>
                <a:off x="1968"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4" name="AutoShape 179"/>
              <p:cNvSpPr>
                <a:spLocks noChangeArrowheads="1"/>
              </p:cNvSpPr>
              <p:nvPr/>
            </p:nvSpPr>
            <p:spPr bwMode="auto">
              <a:xfrm>
                <a:off x="2400"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5" name="AutoShape 180"/>
              <p:cNvSpPr>
                <a:spLocks noChangeArrowheads="1"/>
              </p:cNvSpPr>
              <p:nvPr/>
            </p:nvSpPr>
            <p:spPr bwMode="auto">
              <a:xfrm>
                <a:off x="2400"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6" name="AutoShape 181"/>
              <p:cNvSpPr>
                <a:spLocks noChangeArrowheads="1"/>
              </p:cNvSpPr>
              <p:nvPr/>
            </p:nvSpPr>
            <p:spPr bwMode="auto">
              <a:xfrm>
                <a:off x="2400"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7" name="AutoShape 182"/>
              <p:cNvSpPr>
                <a:spLocks noChangeArrowheads="1"/>
              </p:cNvSpPr>
              <p:nvPr/>
            </p:nvSpPr>
            <p:spPr bwMode="auto">
              <a:xfrm>
                <a:off x="2400"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8" name="AutoShape 183"/>
              <p:cNvSpPr>
                <a:spLocks noChangeArrowheads="1"/>
              </p:cNvSpPr>
              <p:nvPr/>
            </p:nvSpPr>
            <p:spPr bwMode="auto">
              <a:xfrm>
                <a:off x="2400"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49" name="AutoShape 184"/>
              <p:cNvSpPr>
                <a:spLocks noChangeArrowheads="1"/>
              </p:cNvSpPr>
              <p:nvPr/>
            </p:nvSpPr>
            <p:spPr bwMode="auto">
              <a:xfrm>
                <a:off x="2824"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50" name="AutoShape 185"/>
              <p:cNvSpPr>
                <a:spLocks noChangeArrowheads="1"/>
              </p:cNvSpPr>
              <p:nvPr/>
            </p:nvSpPr>
            <p:spPr bwMode="auto">
              <a:xfrm>
                <a:off x="2824"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51" name="AutoShape 186"/>
              <p:cNvSpPr>
                <a:spLocks noChangeArrowheads="1"/>
              </p:cNvSpPr>
              <p:nvPr/>
            </p:nvSpPr>
            <p:spPr bwMode="auto">
              <a:xfrm>
                <a:off x="2824"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52" name="AutoShape 187"/>
              <p:cNvSpPr>
                <a:spLocks noChangeArrowheads="1"/>
              </p:cNvSpPr>
              <p:nvPr/>
            </p:nvSpPr>
            <p:spPr bwMode="auto">
              <a:xfrm>
                <a:off x="2824"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53" name="AutoShape 188"/>
              <p:cNvSpPr>
                <a:spLocks noChangeArrowheads="1"/>
              </p:cNvSpPr>
              <p:nvPr/>
            </p:nvSpPr>
            <p:spPr bwMode="auto">
              <a:xfrm>
                <a:off x="2824"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54" name="AutoShape 189"/>
              <p:cNvSpPr>
                <a:spLocks noChangeArrowheads="1"/>
              </p:cNvSpPr>
              <p:nvPr/>
            </p:nvSpPr>
            <p:spPr bwMode="auto">
              <a:xfrm>
                <a:off x="3264" y="2696"/>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55" name="AutoShape 190"/>
              <p:cNvSpPr>
                <a:spLocks noChangeArrowheads="1"/>
              </p:cNvSpPr>
              <p:nvPr/>
            </p:nvSpPr>
            <p:spPr bwMode="auto">
              <a:xfrm>
                <a:off x="3264" y="2304"/>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56" name="AutoShape 191"/>
              <p:cNvSpPr>
                <a:spLocks noChangeArrowheads="1"/>
              </p:cNvSpPr>
              <p:nvPr/>
            </p:nvSpPr>
            <p:spPr bwMode="auto">
              <a:xfrm>
                <a:off x="3264" y="1920"/>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57" name="AutoShape 192"/>
              <p:cNvSpPr>
                <a:spLocks noChangeArrowheads="1"/>
              </p:cNvSpPr>
              <p:nvPr/>
            </p:nvSpPr>
            <p:spPr bwMode="auto">
              <a:xfrm>
                <a:off x="3264" y="1536"/>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58" name="AutoShape 193"/>
              <p:cNvSpPr>
                <a:spLocks noChangeArrowheads="1"/>
              </p:cNvSpPr>
              <p:nvPr/>
            </p:nvSpPr>
            <p:spPr bwMode="auto">
              <a:xfrm>
                <a:off x="3264" y="1152"/>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nvGrpSpPr>
            <p:cNvPr id="15" name="Group 194"/>
            <p:cNvGrpSpPr>
              <a:grpSpLocks/>
            </p:cNvGrpSpPr>
            <p:nvPr/>
          </p:nvGrpSpPr>
          <p:grpSpPr bwMode="auto">
            <a:xfrm>
              <a:off x="1776" y="1392"/>
              <a:ext cx="1720" cy="1968"/>
              <a:chOff x="1776" y="1392"/>
              <a:chExt cx="1720" cy="1968"/>
            </a:xfrm>
          </p:grpSpPr>
          <p:sp>
            <p:nvSpPr>
              <p:cNvPr id="99419" name="AutoShape 195"/>
              <p:cNvSpPr>
                <a:spLocks noChangeArrowheads="1"/>
              </p:cNvSpPr>
              <p:nvPr/>
            </p:nvSpPr>
            <p:spPr bwMode="auto">
              <a:xfrm>
                <a:off x="1776" y="2936"/>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0" name="AutoShape 196"/>
              <p:cNvSpPr>
                <a:spLocks noChangeArrowheads="1"/>
              </p:cNvSpPr>
              <p:nvPr/>
            </p:nvSpPr>
            <p:spPr bwMode="auto">
              <a:xfrm>
                <a:off x="1776" y="2544"/>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1" name="AutoShape 197"/>
              <p:cNvSpPr>
                <a:spLocks noChangeArrowheads="1"/>
              </p:cNvSpPr>
              <p:nvPr/>
            </p:nvSpPr>
            <p:spPr bwMode="auto">
              <a:xfrm>
                <a:off x="1776" y="2160"/>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2" name="AutoShape 198"/>
              <p:cNvSpPr>
                <a:spLocks noChangeArrowheads="1"/>
              </p:cNvSpPr>
              <p:nvPr/>
            </p:nvSpPr>
            <p:spPr bwMode="auto">
              <a:xfrm>
                <a:off x="1776" y="1776"/>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3" name="AutoShape 199"/>
              <p:cNvSpPr>
                <a:spLocks noChangeArrowheads="1"/>
              </p:cNvSpPr>
              <p:nvPr/>
            </p:nvSpPr>
            <p:spPr bwMode="auto">
              <a:xfrm>
                <a:off x="1776" y="1392"/>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4" name="AutoShape 200"/>
              <p:cNvSpPr>
                <a:spLocks noChangeArrowheads="1"/>
              </p:cNvSpPr>
              <p:nvPr/>
            </p:nvSpPr>
            <p:spPr bwMode="auto">
              <a:xfrm>
                <a:off x="2208" y="2936"/>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5" name="AutoShape 201"/>
              <p:cNvSpPr>
                <a:spLocks noChangeArrowheads="1"/>
              </p:cNvSpPr>
              <p:nvPr/>
            </p:nvSpPr>
            <p:spPr bwMode="auto">
              <a:xfrm>
                <a:off x="2208" y="2544"/>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6" name="AutoShape 202"/>
              <p:cNvSpPr>
                <a:spLocks noChangeArrowheads="1"/>
              </p:cNvSpPr>
              <p:nvPr/>
            </p:nvSpPr>
            <p:spPr bwMode="auto">
              <a:xfrm>
                <a:off x="2208" y="2160"/>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7" name="AutoShape 203"/>
              <p:cNvSpPr>
                <a:spLocks noChangeArrowheads="1"/>
              </p:cNvSpPr>
              <p:nvPr/>
            </p:nvSpPr>
            <p:spPr bwMode="auto">
              <a:xfrm>
                <a:off x="2208" y="1776"/>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8" name="AutoShape 204"/>
              <p:cNvSpPr>
                <a:spLocks noChangeArrowheads="1"/>
              </p:cNvSpPr>
              <p:nvPr/>
            </p:nvSpPr>
            <p:spPr bwMode="auto">
              <a:xfrm>
                <a:off x="2208" y="1392"/>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29" name="AutoShape 205"/>
              <p:cNvSpPr>
                <a:spLocks noChangeArrowheads="1"/>
              </p:cNvSpPr>
              <p:nvPr/>
            </p:nvSpPr>
            <p:spPr bwMode="auto">
              <a:xfrm>
                <a:off x="2632" y="2936"/>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30" name="AutoShape 206"/>
              <p:cNvSpPr>
                <a:spLocks noChangeArrowheads="1"/>
              </p:cNvSpPr>
              <p:nvPr/>
            </p:nvSpPr>
            <p:spPr bwMode="auto">
              <a:xfrm>
                <a:off x="2632" y="2544"/>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31" name="AutoShape 207"/>
              <p:cNvSpPr>
                <a:spLocks noChangeArrowheads="1"/>
              </p:cNvSpPr>
              <p:nvPr/>
            </p:nvSpPr>
            <p:spPr bwMode="auto">
              <a:xfrm>
                <a:off x="2632" y="2160"/>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32" name="AutoShape 208"/>
              <p:cNvSpPr>
                <a:spLocks noChangeArrowheads="1"/>
              </p:cNvSpPr>
              <p:nvPr/>
            </p:nvSpPr>
            <p:spPr bwMode="auto">
              <a:xfrm>
                <a:off x="2632" y="1776"/>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33" name="AutoShape 209"/>
              <p:cNvSpPr>
                <a:spLocks noChangeArrowheads="1"/>
              </p:cNvSpPr>
              <p:nvPr/>
            </p:nvSpPr>
            <p:spPr bwMode="auto">
              <a:xfrm>
                <a:off x="2632" y="1392"/>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34" name="AutoShape 210"/>
              <p:cNvSpPr>
                <a:spLocks noChangeArrowheads="1"/>
              </p:cNvSpPr>
              <p:nvPr/>
            </p:nvSpPr>
            <p:spPr bwMode="auto">
              <a:xfrm>
                <a:off x="3072" y="2936"/>
                <a:ext cx="424" cy="424"/>
              </a:xfrm>
              <a:prstGeom prst="cube">
                <a:avLst>
                  <a:gd name="adj" fmla="val 24995"/>
                </a:avLst>
              </a:prstGeom>
              <a:solidFill>
                <a:srgbClr val="969696"/>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35" name="AutoShape 211"/>
              <p:cNvSpPr>
                <a:spLocks noChangeArrowheads="1"/>
              </p:cNvSpPr>
              <p:nvPr/>
            </p:nvSpPr>
            <p:spPr bwMode="auto">
              <a:xfrm>
                <a:off x="3072" y="2544"/>
                <a:ext cx="424" cy="424"/>
              </a:xfrm>
              <a:prstGeom prst="cube">
                <a:avLst>
                  <a:gd name="adj" fmla="val 24995"/>
                </a:avLst>
              </a:prstGeom>
              <a:solidFill>
                <a:srgbClr val="969696"/>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36" name="AutoShape 212"/>
              <p:cNvSpPr>
                <a:spLocks noChangeArrowheads="1"/>
              </p:cNvSpPr>
              <p:nvPr/>
            </p:nvSpPr>
            <p:spPr bwMode="auto">
              <a:xfrm>
                <a:off x="3072" y="2160"/>
                <a:ext cx="424" cy="424"/>
              </a:xfrm>
              <a:prstGeom prst="cube">
                <a:avLst>
                  <a:gd name="adj" fmla="val 24995"/>
                </a:avLst>
              </a:prstGeom>
              <a:solidFill>
                <a:srgbClr val="969696"/>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37" name="AutoShape 213"/>
              <p:cNvSpPr>
                <a:spLocks noChangeArrowheads="1"/>
              </p:cNvSpPr>
              <p:nvPr/>
            </p:nvSpPr>
            <p:spPr bwMode="auto">
              <a:xfrm>
                <a:off x="3072" y="1776"/>
                <a:ext cx="424" cy="424"/>
              </a:xfrm>
              <a:prstGeom prst="cube">
                <a:avLst>
                  <a:gd name="adj" fmla="val 24995"/>
                </a:avLst>
              </a:prstGeom>
              <a:solidFill>
                <a:srgbClr val="969696"/>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38" name="AutoShape 214"/>
              <p:cNvSpPr>
                <a:spLocks noChangeArrowheads="1"/>
              </p:cNvSpPr>
              <p:nvPr/>
            </p:nvSpPr>
            <p:spPr bwMode="auto">
              <a:xfrm>
                <a:off x="3072" y="1392"/>
                <a:ext cx="424" cy="424"/>
              </a:xfrm>
              <a:prstGeom prst="cube">
                <a:avLst>
                  <a:gd name="adj" fmla="val 24995"/>
                </a:avLst>
              </a:prstGeom>
              <a:solidFill>
                <a:srgbClr val="969696"/>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grpSp>
        <p:nvGrpSpPr>
          <p:cNvPr id="16" name="Group 215"/>
          <p:cNvGrpSpPr>
            <a:grpSpLocks/>
          </p:cNvGrpSpPr>
          <p:nvPr/>
        </p:nvGrpSpPr>
        <p:grpSpPr bwMode="auto">
          <a:xfrm>
            <a:off x="2833688" y="1439863"/>
            <a:ext cx="3340100" cy="3886200"/>
            <a:chOff x="1776" y="912"/>
            <a:chExt cx="2104" cy="2448"/>
          </a:xfrm>
        </p:grpSpPr>
        <p:grpSp>
          <p:nvGrpSpPr>
            <p:cNvPr id="17" name="Group 216"/>
            <p:cNvGrpSpPr>
              <a:grpSpLocks/>
            </p:cNvGrpSpPr>
            <p:nvPr/>
          </p:nvGrpSpPr>
          <p:grpSpPr bwMode="auto">
            <a:xfrm>
              <a:off x="2160" y="912"/>
              <a:ext cx="1720" cy="1968"/>
              <a:chOff x="2160" y="912"/>
              <a:chExt cx="1720" cy="1968"/>
            </a:xfrm>
          </p:grpSpPr>
          <p:sp>
            <p:nvSpPr>
              <p:cNvPr id="99396" name="AutoShape 217"/>
              <p:cNvSpPr>
                <a:spLocks noChangeArrowheads="1"/>
              </p:cNvSpPr>
              <p:nvPr/>
            </p:nvSpPr>
            <p:spPr bwMode="auto">
              <a:xfrm>
                <a:off x="2160" y="245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97" name="AutoShape 218"/>
              <p:cNvSpPr>
                <a:spLocks noChangeArrowheads="1"/>
              </p:cNvSpPr>
              <p:nvPr/>
            </p:nvSpPr>
            <p:spPr bwMode="auto">
              <a:xfrm>
                <a:off x="2160"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98" name="AutoShape 219"/>
              <p:cNvSpPr>
                <a:spLocks noChangeArrowheads="1"/>
              </p:cNvSpPr>
              <p:nvPr/>
            </p:nvSpPr>
            <p:spPr bwMode="auto">
              <a:xfrm>
                <a:off x="2160"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99" name="AutoShape 220"/>
              <p:cNvSpPr>
                <a:spLocks noChangeArrowheads="1"/>
              </p:cNvSpPr>
              <p:nvPr/>
            </p:nvSpPr>
            <p:spPr bwMode="auto">
              <a:xfrm>
                <a:off x="2160"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0" name="AutoShape 221"/>
              <p:cNvSpPr>
                <a:spLocks noChangeArrowheads="1"/>
              </p:cNvSpPr>
              <p:nvPr/>
            </p:nvSpPr>
            <p:spPr bwMode="auto">
              <a:xfrm>
                <a:off x="2160" y="91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1" name="AutoShape 222"/>
              <p:cNvSpPr>
                <a:spLocks noChangeArrowheads="1"/>
              </p:cNvSpPr>
              <p:nvPr/>
            </p:nvSpPr>
            <p:spPr bwMode="auto">
              <a:xfrm>
                <a:off x="2592" y="245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2" name="AutoShape 223"/>
              <p:cNvSpPr>
                <a:spLocks noChangeArrowheads="1"/>
              </p:cNvSpPr>
              <p:nvPr/>
            </p:nvSpPr>
            <p:spPr bwMode="auto">
              <a:xfrm>
                <a:off x="2592"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3" name="AutoShape 224"/>
              <p:cNvSpPr>
                <a:spLocks noChangeArrowheads="1"/>
              </p:cNvSpPr>
              <p:nvPr/>
            </p:nvSpPr>
            <p:spPr bwMode="auto">
              <a:xfrm>
                <a:off x="2592"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4" name="AutoShape 225"/>
              <p:cNvSpPr>
                <a:spLocks noChangeArrowheads="1"/>
              </p:cNvSpPr>
              <p:nvPr/>
            </p:nvSpPr>
            <p:spPr bwMode="auto">
              <a:xfrm>
                <a:off x="2592"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5" name="AutoShape 226"/>
              <p:cNvSpPr>
                <a:spLocks noChangeArrowheads="1"/>
              </p:cNvSpPr>
              <p:nvPr/>
            </p:nvSpPr>
            <p:spPr bwMode="auto">
              <a:xfrm>
                <a:off x="2592" y="91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6" name="AutoShape 227"/>
              <p:cNvSpPr>
                <a:spLocks noChangeArrowheads="1"/>
              </p:cNvSpPr>
              <p:nvPr/>
            </p:nvSpPr>
            <p:spPr bwMode="auto">
              <a:xfrm>
                <a:off x="3016" y="245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7" name="AutoShape 228"/>
              <p:cNvSpPr>
                <a:spLocks noChangeArrowheads="1"/>
              </p:cNvSpPr>
              <p:nvPr/>
            </p:nvSpPr>
            <p:spPr bwMode="auto">
              <a:xfrm>
                <a:off x="3016" y="206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8" name="AutoShape 229"/>
              <p:cNvSpPr>
                <a:spLocks noChangeArrowheads="1"/>
              </p:cNvSpPr>
              <p:nvPr/>
            </p:nvSpPr>
            <p:spPr bwMode="auto">
              <a:xfrm>
                <a:off x="3016" y="168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09" name="AutoShape 230"/>
              <p:cNvSpPr>
                <a:spLocks noChangeArrowheads="1"/>
              </p:cNvSpPr>
              <p:nvPr/>
            </p:nvSpPr>
            <p:spPr bwMode="auto">
              <a:xfrm>
                <a:off x="3016" y="12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10" name="AutoShape 231"/>
              <p:cNvSpPr>
                <a:spLocks noChangeArrowheads="1"/>
              </p:cNvSpPr>
              <p:nvPr/>
            </p:nvSpPr>
            <p:spPr bwMode="auto">
              <a:xfrm>
                <a:off x="3016" y="91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11" name="AutoShape 232"/>
              <p:cNvSpPr>
                <a:spLocks noChangeArrowheads="1"/>
              </p:cNvSpPr>
              <p:nvPr/>
            </p:nvSpPr>
            <p:spPr bwMode="auto">
              <a:xfrm>
                <a:off x="3456" y="2456"/>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12" name="AutoShape 233"/>
              <p:cNvSpPr>
                <a:spLocks noChangeArrowheads="1"/>
              </p:cNvSpPr>
              <p:nvPr/>
            </p:nvSpPr>
            <p:spPr bwMode="auto">
              <a:xfrm>
                <a:off x="3456" y="2064"/>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13" name="AutoShape 234"/>
              <p:cNvSpPr>
                <a:spLocks noChangeArrowheads="1"/>
              </p:cNvSpPr>
              <p:nvPr/>
            </p:nvSpPr>
            <p:spPr bwMode="auto">
              <a:xfrm>
                <a:off x="3456" y="1680"/>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14" name="AutoShape 235"/>
              <p:cNvSpPr>
                <a:spLocks noChangeArrowheads="1"/>
              </p:cNvSpPr>
              <p:nvPr/>
            </p:nvSpPr>
            <p:spPr bwMode="auto">
              <a:xfrm>
                <a:off x="3456" y="1296"/>
                <a:ext cx="424" cy="424"/>
              </a:xfrm>
              <a:prstGeom prst="cube">
                <a:avLst>
                  <a:gd name="adj" fmla="val 24995"/>
                </a:avLst>
              </a:prstGeom>
              <a:solidFill>
                <a:srgbClr val="D4D399"/>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415" name="AutoShape 236"/>
              <p:cNvSpPr>
                <a:spLocks noChangeArrowheads="1"/>
              </p:cNvSpPr>
              <p:nvPr/>
            </p:nvSpPr>
            <p:spPr bwMode="auto">
              <a:xfrm>
                <a:off x="3456" y="912"/>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nvGrpSpPr>
            <p:cNvPr id="18" name="Group 237"/>
            <p:cNvGrpSpPr>
              <a:grpSpLocks/>
            </p:cNvGrpSpPr>
            <p:nvPr/>
          </p:nvGrpSpPr>
          <p:grpSpPr bwMode="auto">
            <a:xfrm>
              <a:off x="1968" y="1152"/>
              <a:ext cx="1720" cy="1968"/>
              <a:chOff x="1968" y="1152"/>
              <a:chExt cx="1720" cy="1968"/>
            </a:xfrm>
          </p:grpSpPr>
          <p:sp>
            <p:nvSpPr>
              <p:cNvPr id="99376" name="AutoShape 238"/>
              <p:cNvSpPr>
                <a:spLocks noChangeArrowheads="1"/>
              </p:cNvSpPr>
              <p:nvPr/>
            </p:nvSpPr>
            <p:spPr bwMode="auto">
              <a:xfrm>
                <a:off x="1968"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77" name="AutoShape 239"/>
              <p:cNvSpPr>
                <a:spLocks noChangeArrowheads="1"/>
              </p:cNvSpPr>
              <p:nvPr/>
            </p:nvSpPr>
            <p:spPr bwMode="auto">
              <a:xfrm>
                <a:off x="1968"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78" name="AutoShape 240"/>
              <p:cNvSpPr>
                <a:spLocks noChangeArrowheads="1"/>
              </p:cNvSpPr>
              <p:nvPr/>
            </p:nvSpPr>
            <p:spPr bwMode="auto">
              <a:xfrm>
                <a:off x="1968"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79" name="AutoShape 241"/>
              <p:cNvSpPr>
                <a:spLocks noChangeArrowheads="1"/>
              </p:cNvSpPr>
              <p:nvPr/>
            </p:nvSpPr>
            <p:spPr bwMode="auto">
              <a:xfrm>
                <a:off x="1968"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0" name="AutoShape 242"/>
              <p:cNvSpPr>
                <a:spLocks noChangeArrowheads="1"/>
              </p:cNvSpPr>
              <p:nvPr/>
            </p:nvSpPr>
            <p:spPr bwMode="auto">
              <a:xfrm>
                <a:off x="1968"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1" name="AutoShape 243"/>
              <p:cNvSpPr>
                <a:spLocks noChangeArrowheads="1"/>
              </p:cNvSpPr>
              <p:nvPr/>
            </p:nvSpPr>
            <p:spPr bwMode="auto">
              <a:xfrm>
                <a:off x="2400"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2" name="AutoShape 244"/>
              <p:cNvSpPr>
                <a:spLocks noChangeArrowheads="1"/>
              </p:cNvSpPr>
              <p:nvPr/>
            </p:nvSpPr>
            <p:spPr bwMode="auto">
              <a:xfrm>
                <a:off x="2400"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3" name="AutoShape 245"/>
              <p:cNvSpPr>
                <a:spLocks noChangeArrowheads="1"/>
              </p:cNvSpPr>
              <p:nvPr/>
            </p:nvSpPr>
            <p:spPr bwMode="auto">
              <a:xfrm>
                <a:off x="2400"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4" name="AutoShape 246"/>
              <p:cNvSpPr>
                <a:spLocks noChangeArrowheads="1"/>
              </p:cNvSpPr>
              <p:nvPr/>
            </p:nvSpPr>
            <p:spPr bwMode="auto">
              <a:xfrm>
                <a:off x="2400"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5" name="AutoShape 247"/>
              <p:cNvSpPr>
                <a:spLocks noChangeArrowheads="1"/>
              </p:cNvSpPr>
              <p:nvPr/>
            </p:nvSpPr>
            <p:spPr bwMode="auto">
              <a:xfrm>
                <a:off x="2400"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6" name="AutoShape 248"/>
              <p:cNvSpPr>
                <a:spLocks noChangeArrowheads="1"/>
              </p:cNvSpPr>
              <p:nvPr/>
            </p:nvSpPr>
            <p:spPr bwMode="auto">
              <a:xfrm>
                <a:off x="2824" y="269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7" name="AutoShape 249"/>
              <p:cNvSpPr>
                <a:spLocks noChangeArrowheads="1"/>
              </p:cNvSpPr>
              <p:nvPr/>
            </p:nvSpPr>
            <p:spPr bwMode="auto">
              <a:xfrm>
                <a:off x="2824" y="2304"/>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8" name="AutoShape 250"/>
              <p:cNvSpPr>
                <a:spLocks noChangeArrowheads="1"/>
              </p:cNvSpPr>
              <p:nvPr/>
            </p:nvSpPr>
            <p:spPr bwMode="auto">
              <a:xfrm>
                <a:off x="2824" y="1920"/>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89" name="AutoShape 251"/>
              <p:cNvSpPr>
                <a:spLocks noChangeArrowheads="1"/>
              </p:cNvSpPr>
              <p:nvPr/>
            </p:nvSpPr>
            <p:spPr bwMode="auto">
              <a:xfrm>
                <a:off x="2824" y="1536"/>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90" name="AutoShape 252"/>
              <p:cNvSpPr>
                <a:spLocks noChangeArrowheads="1"/>
              </p:cNvSpPr>
              <p:nvPr/>
            </p:nvSpPr>
            <p:spPr bwMode="auto">
              <a:xfrm>
                <a:off x="2824" y="1152"/>
                <a:ext cx="424" cy="424"/>
              </a:xfrm>
              <a:prstGeom prst="cube">
                <a:avLst>
                  <a:gd name="adj" fmla="val 24995"/>
                </a:avLst>
              </a:prstGeom>
              <a:solidFill>
                <a:srgbClr val="0066FF"/>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91" name="AutoShape 253"/>
              <p:cNvSpPr>
                <a:spLocks noChangeArrowheads="1"/>
              </p:cNvSpPr>
              <p:nvPr/>
            </p:nvSpPr>
            <p:spPr bwMode="auto">
              <a:xfrm>
                <a:off x="3264" y="2696"/>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92" name="AutoShape 254"/>
              <p:cNvSpPr>
                <a:spLocks noChangeArrowheads="1"/>
              </p:cNvSpPr>
              <p:nvPr/>
            </p:nvSpPr>
            <p:spPr bwMode="auto">
              <a:xfrm>
                <a:off x="3264" y="2304"/>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93" name="AutoShape 255"/>
              <p:cNvSpPr>
                <a:spLocks noChangeArrowheads="1"/>
              </p:cNvSpPr>
              <p:nvPr/>
            </p:nvSpPr>
            <p:spPr bwMode="auto">
              <a:xfrm>
                <a:off x="3264" y="1920"/>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94" name="AutoShape 256"/>
              <p:cNvSpPr>
                <a:spLocks noChangeArrowheads="1"/>
              </p:cNvSpPr>
              <p:nvPr/>
            </p:nvSpPr>
            <p:spPr bwMode="auto">
              <a:xfrm>
                <a:off x="3264" y="1536"/>
                <a:ext cx="424" cy="424"/>
              </a:xfrm>
              <a:prstGeom prst="cube">
                <a:avLst>
                  <a:gd name="adj" fmla="val 24995"/>
                </a:avLst>
              </a:prstGeom>
              <a:solidFill>
                <a:srgbClr val="D4D399"/>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95" name="AutoShape 257"/>
              <p:cNvSpPr>
                <a:spLocks noChangeArrowheads="1"/>
              </p:cNvSpPr>
              <p:nvPr/>
            </p:nvSpPr>
            <p:spPr bwMode="auto">
              <a:xfrm>
                <a:off x="3264" y="1152"/>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nvGrpSpPr>
            <p:cNvPr id="19" name="Group 258"/>
            <p:cNvGrpSpPr>
              <a:grpSpLocks/>
            </p:cNvGrpSpPr>
            <p:nvPr/>
          </p:nvGrpSpPr>
          <p:grpSpPr bwMode="auto">
            <a:xfrm>
              <a:off x="1776" y="1392"/>
              <a:ext cx="1720" cy="1968"/>
              <a:chOff x="1776" y="1392"/>
              <a:chExt cx="1720" cy="1968"/>
            </a:xfrm>
          </p:grpSpPr>
          <p:sp>
            <p:nvSpPr>
              <p:cNvPr id="99356" name="AutoShape 259"/>
              <p:cNvSpPr>
                <a:spLocks noChangeArrowheads="1"/>
              </p:cNvSpPr>
              <p:nvPr/>
            </p:nvSpPr>
            <p:spPr bwMode="auto">
              <a:xfrm>
                <a:off x="1776" y="2936"/>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57" name="AutoShape 260"/>
              <p:cNvSpPr>
                <a:spLocks noChangeArrowheads="1"/>
              </p:cNvSpPr>
              <p:nvPr/>
            </p:nvSpPr>
            <p:spPr bwMode="auto">
              <a:xfrm>
                <a:off x="1776" y="2544"/>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58" name="AutoShape 261"/>
              <p:cNvSpPr>
                <a:spLocks noChangeArrowheads="1"/>
              </p:cNvSpPr>
              <p:nvPr/>
            </p:nvSpPr>
            <p:spPr bwMode="auto">
              <a:xfrm>
                <a:off x="1776" y="2160"/>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59" name="AutoShape 262"/>
              <p:cNvSpPr>
                <a:spLocks noChangeArrowheads="1"/>
              </p:cNvSpPr>
              <p:nvPr/>
            </p:nvSpPr>
            <p:spPr bwMode="auto">
              <a:xfrm>
                <a:off x="1776" y="1776"/>
                <a:ext cx="424" cy="424"/>
              </a:xfrm>
              <a:prstGeom prst="cube">
                <a:avLst>
                  <a:gd name="adj" fmla="val 24995"/>
                </a:avLst>
              </a:prstGeom>
              <a:solidFill>
                <a:srgbClr val="D4D399"/>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0" name="AutoShape 263"/>
              <p:cNvSpPr>
                <a:spLocks noChangeArrowheads="1"/>
              </p:cNvSpPr>
              <p:nvPr/>
            </p:nvSpPr>
            <p:spPr bwMode="auto">
              <a:xfrm>
                <a:off x="2208" y="2936"/>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1" name="AutoShape 264"/>
              <p:cNvSpPr>
                <a:spLocks noChangeArrowheads="1"/>
              </p:cNvSpPr>
              <p:nvPr/>
            </p:nvSpPr>
            <p:spPr bwMode="auto">
              <a:xfrm>
                <a:off x="2208" y="2544"/>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2" name="AutoShape 265"/>
              <p:cNvSpPr>
                <a:spLocks noChangeArrowheads="1"/>
              </p:cNvSpPr>
              <p:nvPr/>
            </p:nvSpPr>
            <p:spPr bwMode="auto">
              <a:xfrm>
                <a:off x="2208" y="2160"/>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3" name="AutoShape 266"/>
              <p:cNvSpPr>
                <a:spLocks noChangeArrowheads="1"/>
              </p:cNvSpPr>
              <p:nvPr/>
            </p:nvSpPr>
            <p:spPr bwMode="auto">
              <a:xfrm>
                <a:off x="2208" y="1776"/>
                <a:ext cx="424" cy="424"/>
              </a:xfrm>
              <a:prstGeom prst="cube">
                <a:avLst>
                  <a:gd name="adj" fmla="val 24995"/>
                </a:avLst>
              </a:prstGeom>
              <a:solidFill>
                <a:srgbClr val="D4D399"/>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4" name="AutoShape 267"/>
              <p:cNvSpPr>
                <a:spLocks noChangeArrowheads="1"/>
              </p:cNvSpPr>
              <p:nvPr/>
            </p:nvSpPr>
            <p:spPr bwMode="auto">
              <a:xfrm>
                <a:off x="2632" y="2936"/>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5" name="AutoShape 268"/>
              <p:cNvSpPr>
                <a:spLocks noChangeArrowheads="1"/>
              </p:cNvSpPr>
              <p:nvPr/>
            </p:nvSpPr>
            <p:spPr bwMode="auto">
              <a:xfrm>
                <a:off x="2632" y="2544"/>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6" name="AutoShape 269"/>
              <p:cNvSpPr>
                <a:spLocks noChangeArrowheads="1"/>
              </p:cNvSpPr>
              <p:nvPr/>
            </p:nvSpPr>
            <p:spPr bwMode="auto">
              <a:xfrm>
                <a:off x="2632" y="2160"/>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7" name="AutoShape 270"/>
              <p:cNvSpPr>
                <a:spLocks noChangeArrowheads="1"/>
              </p:cNvSpPr>
              <p:nvPr/>
            </p:nvSpPr>
            <p:spPr bwMode="auto">
              <a:xfrm>
                <a:off x="2632" y="1776"/>
                <a:ext cx="424" cy="424"/>
              </a:xfrm>
              <a:prstGeom prst="cube">
                <a:avLst>
                  <a:gd name="adj" fmla="val 24995"/>
                </a:avLst>
              </a:prstGeom>
              <a:solidFill>
                <a:srgbClr val="D4D399"/>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8" name="AutoShape 271"/>
              <p:cNvSpPr>
                <a:spLocks noChangeArrowheads="1"/>
              </p:cNvSpPr>
              <p:nvPr/>
            </p:nvSpPr>
            <p:spPr bwMode="auto">
              <a:xfrm>
                <a:off x="3072" y="2936"/>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69" name="AutoShape 272"/>
              <p:cNvSpPr>
                <a:spLocks noChangeArrowheads="1"/>
              </p:cNvSpPr>
              <p:nvPr/>
            </p:nvSpPr>
            <p:spPr bwMode="auto">
              <a:xfrm>
                <a:off x="3072" y="2544"/>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70" name="AutoShape 273"/>
              <p:cNvSpPr>
                <a:spLocks noChangeArrowheads="1"/>
              </p:cNvSpPr>
              <p:nvPr/>
            </p:nvSpPr>
            <p:spPr bwMode="auto">
              <a:xfrm>
                <a:off x="3072" y="2160"/>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71" name="AutoShape 274"/>
              <p:cNvSpPr>
                <a:spLocks noChangeArrowheads="1"/>
              </p:cNvSpPr>
              <p:nvPr/>
            </p:nvSpPr>
            <p:spPr bwMode="auto">
              <a:xfrm>
                <a:off x="3072" y="1776"/>
                <a:ext cx="424" cy="424"/>
              </a:xfrm>
              <a:prstGeom prst="cube">
                <a:avLst>
                  <a:gd name="adj" fmla="val 24995"/>
                </a:avLst>
              </a:prstGeom>
              <a:solidFill>
                <a:schemeClr val="folHlink"/>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72" name="AutoShape 275"/>
              <p:cNvSpPr>
                <a:spLocks noChangeArrowheads="1"/>
              </p:cNvSpPr>
              <p:nvPr/>
            </p:nvSpPr>
            <p:spPr bwMode="auto">
              <a:xfrm>
                <a:off x="1776" y="1392"/>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73" name="AutoShape 276"/>
              <p:cNvSpPr>
                <a:spLocks noChangeArrowheads="1"/>
              </p:cNvSpPr>
              <p:nvPr/>
            </p:nvSpPr>
            <p:spPr bwMode="auto">
              <a:xfrm>
                <a:off x="2208" y="1392"/>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74" name="AutoShape 277"/>
              <p:cNvSpPr>
                <a:spLocks noChangeArrowheads="1"/>
              </p:cNvSpPr>
              <p:nvPr/>
            </p:nvSpPr>
            <p:spPr bwMode="auto">
              <a:xfrm>
                <a:off x="2632" y="1392"/>
                <a:ext cx="424" cy="424"/>
              </a:xfrm>
              <a:prstGeom prst="cube">
                <a:avLst>
                  <a:gd name="adj" fmla="val 24995"/>
                </a:avLst>
              </a:prstGeom>
              <a:solidFill>
                <a:srgbClr val="FF876B"/>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sp>
            <p:nvSpPr>
              <p:cNvPr id="99375" name="AutoShape 278"/>
              <p:cNvSpPr>
                <a:spLocks noChangeArrowheads="1"/>
              </p:cNvSpPr>
              <p:nvPr/>
            </p:nvSpPr>
            <p:spPr bwMode="auto">
              <a:xfrm>
                <a:off x="3072" y="1392"/>
                <a:ext cx="424" cy="424"/>
              </a:xfrm>
              <a:prstGeom prst="cube">
                <a:avLst>
                  <a:gd name="adj" fmla="val 24995"/>
                </a:avLst>
              </a:prstGeom>
              <a:solidFill>
                <a:srgbClr val="FFC167"/>
              </a:solidFill>
              <a:ln w="12700">
                <a:solidFill>
                  <a:schemeClr val="tx1"/>
                </a:solidFill>
                <a:miter lim="800000"/>
                <a:headEnd/>
                <a:tailEnd/>
              </a:ln>
            </p:spPr>
            <p:txBody>
              <a:bodyPr wrap="none" anchor="ctr"/>
              <a:lstStyle/>
              <a:p>
                <a:pPr algn="ctr"/>
                <a:endParaRPr lang="pt-BR" altLang="pt-BR" sz="1800" b="0" i="1">
                  <a:solidFill>
                    <a:srgbClr val="000000"/>
                  </a:solidFill>
                  <a:latin typeface="Calibri" pitchFamily="34" charset="0"/>
                </a:endParaRPr>
              </a:p>
            </p:txBody>
          </p:sp>
        </p:grpSp>
      </p:grpSp>
      <p:grpSp>
        <p:nvGrpSpPr>
          <p:cNvPr id="20" name="Group 279"/>
          <p:cNvGrpSpPr>
            <a:grpSpLocks/>
          </p:cNvGrpSpPr>
          <p:nvPr/>
        </p:nvGrpSpPr>
        <p:grpSpPr bwMode="auto">
          <a:xfrm>
            <a:off x="4129088" y="2047875"/>
            <a:ext cx="2286000" cy="2120900"/>
            <a:chOff x="2592" y="1296"/>
            <a:chExt cx="1440" cy="1336"/>
          </a:xfrm>
          <a:solidFill>
            <a:srgbClr val="CC3399"/>
          </a:solidFill>
        </p:grpSpPr>
        <p:sp>
          <p:nvSpPr>
            <p:cNvPr id="99351" name="AutoShape 280"/>
            <p:cNvSpPr>
              <a:spLocks noChangeArrowheads="1"/>
            </p:cNvSpPr>
            <p:nvPr/>
          </p:nvSpPr>
          <p:spPr bwMode="auto">
            <a:xfrm>
              <a:off x="2592" y="1296"/>
              <a:ext cx="1440" cy="1336"/>
            </a:xfrm>
            <a:prstGeom prst="cube">
              <a:avLst>
                <a:gd name="adj" fmla="val 24995"/>
              </a:avLst>
            </a:prstGeom>
            <a:grpFill/>
            <a:ln w="12700">
              <a:solidFill>
                <a:schemeClr val="bg2"/>
              </a:solidFill>
              <a:miter lim="800000"/>
              <a:headEnd/>
              <a:tailEnd/>
            </a:ln>
          </p:spPr>
          <p:txBody>
            <a:bodyPr wrap="none" anchor="ctr"/>
            <a:lstStyle/>
            <a:p>
              <a:pPr algn="ctr"/>
              <a:endParaRPr lang="pt-BR" altLang="pt-BR" b="0" i="1">
                <a:solidFill>
                  <a:srgbClr val="FFFFCC"/>
                </a:solidFill>
                <a:latin typeface="Calibri" pitchFamily="34" charset="0"/>
              </a:endParaRPr>
            </a:p>
          </p:txBody>
        </p:sp>
        <p:sp>
          <p:nvSpPr>
            <p:cNvPr id="99352" name="Text Box 281"/>
            <p:cNvSpPr txBox="1">
              <a:spLocks noChangeArrowheads="1"/>
            </p:cNvSpPr>
            <p:nvPr/>
          </p:nvSpPr>
          <p:spPr bwMode="auto">
            <a:xfrm>
              <a:off x="2640" y="1712"/>
              <a:ext cx="1000" cy="785"/>
            </a:xfrm>
            <a:prstGeom prst="rect">
              <a:avLst/>
            </a:prstGeom>
            <a:grpFill/>
            <a:ln w="12700">
              <a:noFill/>
              <a:miter lim="800000"/>
              <a:headEnd type="none" w="sm" len="sm"/>
              <a:tailEnd type="none" w="sm" len="sm"/>
            </a:ln>
          </p:spPr>
          <p:txBody>
            <a:bodyPr wrap="square">
              <a:spAutoFit/>
            </a:bodyPr>
            <a:lstStyle/>
            <a:p>
              <a:pPr algn="ctr"/>
              <a:r>
                <a:rPr lang="en-US" altLang="pt-BR" sz="1500" b="0" i="1">
                  <a:solidFill>
                    <a:srgbClr val="FFFFCC"/>
                  </a:solidFill>
                  <a:latin typeface="Calibri" pitchFamily="34" charset="0"/>
                </a:rPr>
                <a:t>23.5 MM Unidades</a:t>
              </a:r>
            </a:p>
            <a:p>
              <a:pPr algn="ctr"/>
              <a:r>
                <a:rPr lang="en-US" altLang="pt-BR" sz="1500" b="0" i="1">
                  <a:solidFill>
                    <a:srgbClr val="FFFFCC"/>
                  </a:solidFill>
                  <a:latin typeface="Calibri" pitchFamily="34" charset="0"/>
                </a:rPr>
                <a:t>R$28.3 Receita Bruta</a:t>
              </a:r>
            </a:p>
            <a:p>
              <a:pPr algn="ctr"/>
              <a:r>
                <a:rPr lang="en-US" altLang="pt-BR" sz="1500" b="0" i="1">
                  <a:solidFill>
                    <a:srgbClr val="FFFFCC"/>
                  </a:solidFill>
                  <a:latin typeface="Calibri" pitchFamily="34" charset="0"/>
                </a:rPr>
                <a:t>R$26.8 Custo</a:t>
              </a:r>
            </a:p>
          </p:txBody>
        </p:sp>
      </p:grpSp>
      <p:sp>
        <p:nvSpPr>
          <p:cNvPr id="1218842" name="AutoShape 282"/>
          <p:cNvSpPr>
            <a:spLocks noChangeArrowheads="1"/>
          </p:cNvSpPr>
          <p:nvPr/>
        </p:nvSpPr>
        <p:spPr bwMode="invGray">
          <a:xfrm rot="10800000">
            <a:off x="619125" y="4660900"/>
            <a:ext cx="533400" cy="381000"/>
          </a:xfrm>
          <a:prstGeom prst="leftArrow">
            <a:avLst>
              <a:gd name="adj1" fmla="val 33333"/>
              <a:gd name="adj2" fmla="val 78750"/>
            </a:avLst>
          </a:prstGeom>
          <a:solidFill>
            <a:srgbClr val="FF1313"/>
          </a:solidFill>
          <a:ln w="3175">
            <a:solidFill>
              <a:schemeClr val="tx1"/>
            </a:solidFill>
            <a:miter lim="800000"/>
            <a:headEnd/>
            <a:tailEnd/>
          </a:ln>
          <a:effectLst>
            <a:outerShdw dist="107763" dir="2700000" algn="ctr" rotWithShape="0">
              <a:schemeClr val="folHlink"/>
            </a:outerShdw>
          </a:effectLst>
        </p:spPr>
        <p:txBody>
          <a:bodyPr wrap="none" lIns="92075" tIns="46038" rIns="92075" bIns="46038" anchor="ctr"/>
          <a:lstStyle/>
          <a:p>
            <a:pPr algn="ctr"/>
            <a:endParaRPr lang="pt-BR" altLang="pt-BR" sz="1800" b="0" i="1">
              <a:solidFill>
                <a:srgbClr val="000000"/>
              </a:solidFill>
              <a:latin typeface="Calibri" pitchFamily="34" charset="0"/>
            </a:endParaRPr>
          </a:p>
        </p:txBody>
      </p:sp>
      <p:sp>
        <p:nvSpPr>
          <p:cNvPr id="1218843" name="AutoShape 283"/>
          <p:cNvSpPr>
            <a:spLocks noChangeArrowheads="1"/>
          </p:cNvSpPr>
          <p:nvPr/>
        </p:nvSpPr>
        <p:spPr bwMode="invGray">
          <a:xfrm>
            <a:off x="7669213" y="2184400"/>
            <a:ext cx="533400" cy="381000"/>
          </a:xfrm>
          <a:prstGeom prst="leftArrow">
            <a:avLst>
              <a:gd name="adj1" fmla="val 50000"/>
              <a:gd name="adj2" fmla="val 35000"/>
            </a:avLst>
          </a:prstGeom>
          <a:solidFill>
            <a:srgbClr val="FF1313"/>
          </a:solidFill>
          <a:ln w="3175">
            <a:solidFill>
              <a:schemeClr val="tx1"/>
            </a:solidFill>
            <a:miter lim="800000"/>
            <a:headEnd/>
            <a:tailEnd/>
          </a:ln>
          <a:effectLst>
            <a:outerShdw dist="107763" dir="2700000" algn="ctr" rotWithShape="0">
              <a:schemeClr val="folHlink"/>
            </a:outerShdw>
          </a:effectLst>
        </p:spPr>
        <p:txBody>
          <a:bodyPr wrap="none" lIns="92075" tIns="46038" rIns="92075" bIns="46038" anchor="ctr"/>
          <a:lstStyle/>
          <a:p>
            <a:pPr algn="ctr"/>
            <a:endParaRPr lang="pt-BR" altLang="pt-BR" sz="1800" b="0" i="1">
              <a:solidFill>
                <a:srgbClr val="000000"/>
              </a:solidFill>
              <a:latin typeface="Calibri" pitchFamily="34" charset="0"/>
            </a:endParaRPr>
          </a:p>
        </p:txBody>
      </p:sp>
      <p:sp>
        <p:nvSpPr>
          <p:cNvPr id="1218844" name="Rectangle 284"/>
          <p:cNvSpPr>
            <a:spLocks noChangeArrowheads="1"/>
          </p:cNvSpPr>
          <p:nvPr/>
        </p:nvSpPr>
        <p:spPr bwMode="auto">
          <a:xfrm>
            <a:off x="827088" y="5643563"/>
            <a:ext cx="1878012" cy="460375"/>
          </a:xfrm>
          <a:prstGeom prst="rect">
            <a:avLst/>
          </a:prstGeom>
          <a:solidFill>
            <a:srgbClr val="FF8A6F"/>
          </a:solidFill>
          <a:ln w="12700">
            <a:solidFill>
              <a:schemeClr val="bg2"/>
            </a:solidFill>
            <a:miter lim="800000"/>
            <a:headEnd/>
            <a:tailEnd/>
          </a:ln>
          <a:effectLst>
            <a:outerShdw dist="107763" dir="2700000" algn="ctr" rotWithShape="0">
              <a:schemeClr val="folHlink"/>
            </a:outerShdw>
          </a:effectLst>
        </p:spPr>
        <p:txBody>
          <a:bodyPr wrap="none" lIns="90488" tIns="44450" rIns="90488" bIns="44450">
            <a:spAutoFit/>
          </a:bodyPr>
          <a:lstStyle/>
          <a:p>
            <a:pPr algn="ctr"/>
            <a:r>
              <a:rPr lang="en-US" altLang="pt-BR" b="0" i="1">
                <a:solidFill>
                  <a:srgbClr val="000000"/>
                </a:solidFill>
                <a:latin typeface="Calibri" pitchFamily="34" charset="0"/>
              </a:rPr>
              <a:t>Alimentação</a:t>
            </a:r>
          </a:p>
        </p:txBody>
      </p:sp>
      <p:sp>
        <p:nvSpPr>
          <p:cNvPr id="1218845" name="Rectangle 285"/>
          <p:cNvSpPr>
            <a:spLocks noChangeArrowheads="1"/>
          </p:cNvSpPr>
          <p:nvPr/>
        </p:nvSpPr>
        <p:spPr bwMode="auto">
          <a:xfrm>
            <a:off x="4945428" y="5529263"/>
            <a:ext cx="416782" cy="366767"/>
          </a:xfrm>
          <a:prstGeom prst="rect">
            <a:avLst/>
          </a:prstGeom>
          <a:solidFill>
            <a:srgbClr val="FFC167"/>
          </a:solidFill>
          <a:ln w="12700">
            <a:solidFill>
              <a:schemeClr val="bg2"/>
            </a:solidFill>
            <a:miter lim="800000"/>
            <a:headEnd/>
            <a:tailEnd/>
          </a:ln>
          <a:effectLst>
            <a:outerShdw dist="107763" dir="2700000" algn="ctr" rotWithShape="0">
              <a:schemeClr val="folHlink"/>
            </a:outerShdw>
          </a:effectLst>
        </p:spPr>
        <p:txBody>
          <a:bodyPr wrap="none" lIns="90488" tIns="44450" rIns="90488" bIns="44450">
            <a:spAutoFit/>
          </a:bodyPr>
          <a:lstStyle/>
          <a:p>
            <a:pPr algn="ctr">
              <a:tabLst>
                <a:tab pos="628650" algn="l"/>
                <a:tab pos="1314450" algn="l"/>
                <a:tab pos="2000250" algn="l"/>
                <a:tab pos="2628900" algn="l"/>
              </a:tabLst>
            </a:pPr>
            <a:r>
              <a:rPr lang="en-US" altLang="pt-BR" b="0" i="1" dirty="0">
                <a:solidFill>
                  <a:srgbClr val="000000"/>
                </a:solidFill>
                <a:latin typeface="Calibri" pitchFamily="34" charset="0"/>
              </a:rPr>
              <a:t>21</a:t>
            </a:r>
          </a:p>
        </p:txBody>
      </p:sp>
      <p:sp>
        <p:nvSpPr>
          <p:cNvPr id="1218846" name="AutoShape 286"/>
          <p:cNvSpPr>
            <a:spLocks noChangeArrowheads="1"/>
          </p:cNvSpPr>
          <p:nvPr/>
        </p:nvSpPr>
        <p:spPr bwMode="invGray">
          <a:xfrm rot="5400000">
            <a:off x="4891088" y="6022975"/>
            <a:ext cx="533400" cy="381000"/>
          </a:xfrm>
          <a:prstGeom prst="leftArrow">
            <a:avLst>
              <a:gd name="adj1" fmla="val 33333"/>
              <a:gd name="adj2" fmla="val 78750"/>
            </a:avLst>
          </a:prstGeom>
          <a:solidFill>
            <a:srgbClr val="FF1313"/>
          </a:solidFill>
          <a:ln w="3175">
            <a:solidFill>
              <a:schemeClr val="tx1"/>
            </a:solidFill>
            <a:miter lim="800000"/>
            <a:headEnd/>
            <a:tailEnd/>
          </a:ln>
          <a:effectLst>
            <a:outerShdw dist="107763" dir="2700000" algn="ctr" rotWithShape="0">
              <a:schemeClr val="folHlink"/>
            </a:outerShdw>
          </a:effectLst>
        </p:spPr>
        <p:txBody>
          <a:bodyPr rot="10800000" vert="eaVert" wrap="none" lIns="92075" tIns="46038" rIns="92075" bIns="46038" anchor="ctr"/>
          <a:lstStyle/>
          <a:p>
            <a:pPr algn="ctr"/>
            <a:endParaRPr lang="pt-BR" altLang="pt-BR" b="0" i="1">
              <a:solidFill>
                <a:srgbClr val="0066FF"/>
              </a:solidFill>
              <a:latin typeface="Calibri" pitchFamily="34" charset="0"/>
            </a:endParaRPr>
          </a:p>
        </p:txBody>
      </p:sp>
      <p:sp>
        <p:nvSpPr>
          <p:cNvPr id="99349" name="Rectangle 287"/>
          <p:cNvSpPr>
            <a:spLocks noChangeArrowheads="1"/>
          </p:cNvSpPr>
          <p:nvPr/>
        </p:nvSpPr>
        <p:spPr bwMode="auto">
          <a:xfrm>
            <a:off x="0" y="1466850"/>
            <a:ext cx="2819400" cy="1477970"/>
          </a:xfrm>
          <a:prstGeom prst="rect">
            <a:avLst/>
          </a:prstGeom>
          <a:noFill/>
          <a:ln w="9525">
            <a:noFill/>
            <a:miter lim="800000"/>
            <a:headEnd/>
            <a:tailEnd/>
          </a:ln>
        </p:spPr>
        <p:txBody>
          <a:bodyPr lIns="182562" tIns="46038" rIns="182562" bIns="46038">
            <a:spAutoFit/>
          </a:bodyPr>
          <a:lstStyle/>
          <a:p>
            <a:pPr algn="ctr">
              <a:lnSpc>
                <a:spcPct val="90000"/>
              </a:lnSpc>
            </a:pPr>
            <a:r>
              <a:rPr lang="en-US" altLang="pt-BR" sz="2000" b="0" i="1" dirty="0">
                <a:solidFill>
                  <a:srgbClr val="000000"/>
                </a:solidFill>
                <a:latin typeface="Calibri" pitchFamily="34" charset="0"/>
              </a:rPr>
              <a:t>“</a:t>
            </a:r>
            <a:r>
              <a:rPr lang="en-US" altLang="pt-BR" sz="2000" b="0" i="1" dirty="0" err="1">
                <a:solidFill>
                  <a:srgbClr val="000000"/>
                </a:solidFill>
                <a:latin typeface="Calibri" pitchFamily="34" charset="0"/>
              </a:rPr>
              <a:t>Necessito</a:t>
            </a:r>
            <a:r>
              <a:rPr lang="en-US" altLang="pt-BR" sz="2000" b="0" i="1" dirty="0">
                <a:solidFill>
                  <a:srgbClr val="000000"/>
                </a:solidFill>
                <a:latin typeface="Calibri" pitchFamily="34" charset="0"/>
              </a:rPr>
              <a:t> </a:t>
            </a:r>
            <a:r>
              <a:rPr lang="en-US" altLang="pt-BR" sz="2000" b="0" i="1" dirty="0" err="1">
                <a:solidFill>
                  <a:srgbClr val="000000"/>
                </a:solidFill>
                <a:latin typeface="Calibri" pitchFamily="34" charset="0"/>
              </a:rPr>
              <a:t>detalhes</a:t>
            </a:r>
            <a:r>
              <a:rPr lang="en-US" altLang="pt-BR" sz="2000" b="0" i="1" dirty="0">
                <a:solidFill>
                  <a:srgbClr val="000000"/>
                </a:solidFill>
                <a:latin typeface="Calibri" pitchFamily="34" charset="0"/>
              </a:rPr>
              <a:t> </a:t>
            </a:r>
            <a:r>
              <a:rPr lang="en-US" altLang="pt-BR" sz="2000" b="0" i="1" dirty="0" err="1">
                <a:solidFill>
                  <a:srgbClr val="000000"/>
                </a:solidFill>
                <a:latin typeface="Calibri" pitchFamily="34" charset="0"/>
              </a:rPr>
              <a:t>sobre</a:t>
            </a:r>
            <a:r>
              <a:rPr lang="en-US" altLang="pt-BR" sz="2000" b="0" i="1" dirty="0">
                <a:solidFill>
                  <a:srgbClr val="000000"/>
                </a:solidFill>
                <a:latin typeface="Calibri" pitchFamily="34" charset="0"/>
              </a:rPr>
              <a:t> as </a:t>
            </a:r>
            <a:r>
              <a:rPr lang="en-US" altLang="pt-BR" sz="2000" b="0" i="1" dirty="0" err="1">
                <a:solidFill>
                  <a:srgbClr val="FF5050"/>
                </a:solidFill>
                <a:latin typeface="Calibri" pitchFamily="34" charset="0"/>
              </a:rPr>
              <a:t>vendas</a:t>
            </a:r>
            <a:r>
              <a:rPr lang="en-US" altLang="pt-BR" sz="2000" b="0" i="1" dirty="0">
                <a:solidFill>
                  <a:srgbClr val="000000"/>
                </a:solidFill>
                <a:latin typeface="Calibri" pitchFamily="34" charset="0"/>
              </a:rPr>
              <a:t> de </a:t>
            </a:r>
            <a:r>
              <a:rPr lang="en-US" altLang="pt-BR" sz="2000" b="0" i="1" dirty="0" err="1">
                <a:solidFill>
                  <a:srgbClr val="C00000"/>
                </a:solidFill>
                <a:latin typeface="Calibri" pitchFamily="34" charset="0"/>
              </a:rPr>
              <a:t>Guaraná</a:t>
            </a:r>
            <a:r>
              <a:rPr lang="en-US" altLang="pt-BR" sz="2000" b="0" i="1" dirty="0">
                <a:solidFill>
                  <a:srgbClr val="000000"/>
                </a:solidFill>
                <a:latin typeface="Calibri" pitchFamily="34" charset="0"/>
              </a:rPr>
              <a:t> no </a:t>
            </a:r>
            <a:r>
              <a:rPr lang="en-US" altLang="pt-BR" sz="2000" b="0" i="1" dirty="0">
                <a:solidFill>
                  <a:srgbClr val="C00000"/>
                </a:solidFill>
                <a:latin typeface="Calibri" pitchFamily="34" charset="0"/>
              </a:rPr>
              <a:t>Canal de </a:t>
            </a:r>
            <a:r>
              <a:rPr lang="en-US" altLang="pt-BR" sz="2000" b="0" i="1" dirty="0" err="1">
                <a:solidFill>
                  <a:srgbClr val="C00000"/>
                </a:solidFill>
                <a:latin typeface="Calibri" pitchFamily="34" charset="0"/>
              </a:rPr>
              <a:t>Alimentação</a:t>
            </a:r>
            <a:r>
              <a:rPr lang="en-US" altLang="pt-BR" sz="2000" b="0" i="1" dirty="0">
                <a:solidFill>
                  <a:srgbClr val="000000"/>
                </a:solidFill>
                <a:latin typeface="Calibri" pitchFamily="34" charset="0"/>
              </a:rPr>
              <a:t> no </a:t>
            </a:r>
            <a:r>
              <a:rPr lang="en-US" altLang="pt-BR" sz="2000" b="0" i="1" dirty="0" err="1">
                <a:solidFill>
                  <a:srgbClr val="000000"/>
                </a:solidFill>
                <a:latin typeface="Calibri" pitchFamily="34" charset="0"/>
              </a:rPr>
              <a:t>fim</a:t>
            </a:r>
            <a:r>
              <a:rPr lang="en-US" altLang="pt-BR" sz="2000" b="0" i="1" dirty="0">
                <a:solidFill>
                  <a:srgbClr val="000000"/>
                </a:solidFill>
                <a:latin typeface="Calibri" pitchFamily="34" charset="0"/>
              </a:rPr>
              <a:t> </a:t>
            </a:r>
            <a:r>
              <a:rPr lang="en-US" altLang="pt-BR" sz="2000" b="0" i="1" dirty="0" err="1">
                <a:solidFill>
                  <a:srgbClr val="000000"/>
                </a:solidFill>
                <a:latin typeface="Calibri" pitchFamily="34" charset="0"/>
              </a:rPr>
              <a:t>da</a:t>
            </a:r>
            <a:r>
              <a:rPr lang="en-US" altLang="pt-BR" sz="2000" b="0" i="1" dirty="0">
                <a:solidFill>
                  <a:srgbClr val="000000"/>
                </a:solidFill>
                <a:latin typeface="Calibri" pitchFamily="34" charset="0"/>
              </a:rPr>
              <a:t> </a:t>
            </a:r>
            <a:r>
              <a:rPr lang="en-US" altLang="pt-BR" sz="2000" b="0" i="1" dirty="0" err="1">
                <a:solidFill>
                  <a:srgbClr val="000000"/>
                </a:solidFill>
                <a:latin typeface="Calibri" pitchFamily="34" charset="0"/>
              </a:rPr>
              <a:t>semana</a:t>
            </a:r>
            <a:r>
              <a:rPr lang="en-US" altLang="pt-BR" sz="2000" b="0" i="1" dirty="0">
                <a:solidFill>
                  <a:srgbClr val="000000"/>
                </a:solidFill>
                <a:latin typeface="Calibri" pitchFamily="34" charset="0"/>
              </a:rPr>
              <a:t> do </a:t>
            </a:r>
            <a:r>
              <a:rPr lang="en-US" altLang="pt-BR" sz="2000" b="0" i="1" dirty="0" err="1">
                <a:solidFill>
                  <a:srgbClr val="C00000"/>
                </a:solidFill>
                <a:latin typeface="Calibri" pitchFamily="34" charset="0"/>
              </a:rPr>
              <a:t>dia</a:t>
            </a:r>
            <a:r>
              <a:rPr lang="en-US" altLang="pt-BR" sz="2000" b="0" i="1" dirty="0">
                <a:solidFill>
                  <a:srgbClr val="C00000"/>
                </a:solidFill>
                <a:latin typeface="Calibri" pitchFamily="34" charset="0"/>
              </a:rPr>
              <a:t> 21</a:t>
            </a:r>
            <a:r>
              <a:rPr lang="en-US" altLang="pt-BR" sz="2000" b="0" i="1" dirty="0">
                <a:solidFill>
                  <a:srgbClr val="000000"/>
                </a:solidFill>
                <a:latin typeface="Calibri" pitchFamily="34" charset="0"/>
              </a:rPr>
              <a:t>.”</a:t>
            </a:r>
          </a:p>
        </p:txBody>
      </p:sp>
      <p:sp>
        <p:nvSpPr>
          <p:cNvPr id="99350" name="Rectangle 5"/>
          <p:cNvSpPr txBox="1">
            <a:spLocks noChangeArrowheads="1"/>
          </p:cNvSpPr>
          <p:nvPr>
            <p:custDataLst>
              <p:tags r:id="rId1"/>
            </p:custDataLst>
          </p:nvPr>
        </p:nvSpPr>
        <p:spPr bwMode="auto">
          <a:xfrm>
            <a:off x="-177006" y="1587"/>
            <a:ext cx="6472238" cy="725488"/>
          </a:xfrm>
          <a:prstGeom prst="rect">
            <a:avLst/>
          </a:prstGeom>
          <a:noFill/>
          <a:ln w="9525">
            <a:noFill/>
            <a:miter lim="800000"/>
            <a:headEnd/>
            <a:tailEnd/>
          </a:ln>
        </p:spPr>
        <p:txBody>
          <a:bodyPr anchor="ctr"/>
          <a:lstStyle/>
          <a:p>
            <a:pPr eaLnBrk="1" hangingPunct="1">
              <a:lnSpc>
                <a:spcPct val="90000"/>
              </a:lnSpc>
            </a:pPr>
            <a:r>
              <a:rPr lang="en-US" altLang="pt-BR" sz="2800" dirty="0" err="1">
                <a:solidFill>
                  <a:srgbClr val="000000"/>
                </a:solidFill>
                <a:latin typeface="Calibri" pitchFamily="34" charset="0"/>
              </a:rPr>
              <a:t>Arquitetura</a:t>
            </a:r>
            <a:r>
              <a:rPr lang="en-US" altLang="pt-BR" sz="2800" dirty="0">
                <a:solidFill>
                  <a:srgbClr val="000000"/>
                </a:solidFill>
                <a:latin typeface="Calibri" pitchFamily="34" charset="0"/>
              </a:rPr>
              <a:t> - OLAP</a:t>
            </a:r>
            <a:endParaRPr lang="pt-BR" altLang="pt-BR" sz="2800" dirty="0">
              <a:solidFill>
                <a:srgbClr val="000000"/>
              </a:solidFill>
              <a:latin typeface="Calibri" pitchFamily="34" charset="0"/>
            </a:endParaRPr>
          </a:p>
        </p:txBody>
      </p:sp>
    </p:spTree>
    <p:extLst>
      <p:ext uri="{BB962C8B-B14F-4D97-AF65-F5344CB8AC3E}">
        <p14:creationId xmlns:p14="http://schemas.microsoft.com/office/powerpoint/2010/main" val="29820054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8842"/>
                                        </p:tgtEl>
                                        <p:attrNameLst>
                                          <p:attrName>style.visibility</p:attrName>
                                        </p:attrNameLst>
                                      </p:cBhvr>
                                      <p:to>
                                        <p:strVal val="visible"/>
                                      </p:to>
                                    </p:set>
                                    <p:animEffect transition="in" filter="wipe(left)">
                                      <p:cBhvr>
                                        <p:cTn id="7" dur="500"/>
                                        <p:tgtEl>
                                          <p:spTgt spid="1218842"/>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218844"/>
                                        </p:tgtEl>
                                        <p:attrNameLst>
                                          <p:attrName>style.visibility</p:attrName>
                                        </p:attrNameLst>
                                      </p:cBhvr>
                                      <p:to>
                                        <p:strVal val="visible"/>
                                      </p:to>
                                    </p:se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499"/>
                                          </p:stCondLst>
                                        </p:cTn>
                                        <p:tgtEl>
                                          <p:spTgt spid="8"/>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18846"/>
                                        </p:tgtEl>
                                        <p:attrNameLst>
                                          <p:attrName>style.visibility</p:attrName>
                                        </p:attrNameLst>
                                      </p:cBhvr>
                                      <p:to>
                                        <p:strVal val="visible"/>
                                      </p:to>
                                    </p:set>
                                    <p:animEffect transition="in" filter="wipe(down)">
                                      <p:cBhvr>
                                        <p:cTn id="18" dur="500"/>
                                        <p:tgtEl>
                                          <p:spTgt spid="1218846"/>
                                        </p:tgtEl>
                                      </p:cBhvr>
                                    </p:animEffect>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1218845"/>
                                        </p:tgtEl>
                                        <p:attrNameLst>
                                          <p:attrName>style.visibility</p:attrName>
                                        </p:attrNameLst>
                                      </p:cBhvr>
                                      <p:to>
                                        <p:strVal val="visible"/>
                                      </p:to>
                                    </p:set>
                                  </p:childTnLst>
                                </p:cTn>
                              </p:par>
                            </p:childTnLst>
                          </p:cTn>
                        </p:par>
                        <p:par>
                          <p:cTn id="22" fill="hold" nodeType="afterGroup">
                            <p:stCondLst>
                              <p:cond delay="1000"/>
                            </p:stCondLst>
                            <p:childTnLst>
                              <p:par>
                                <p:cTn id="23" presetID="1" presetClass="entr" presetSubtype="0" fill="hold" nodeType="afterEffect">
                                  <p:stCondLst>
                                    <p:cond delay="0"/>
                                  </p:stCondLst>
                                  <p:childTnLst>
                                    <p:set>
                                      <p:cBhvr>
                                        <p:cTn id="24" dur="1" fill="hold">
                                          <p:stCondLst>
                                            <p:cond delay="499"/>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18843"/>
                                        </p:tgtEl>
                                        <p:attrNameLst>
                                          <p:attrName>style.visibility</p:attrName>
                                        </p:attrNameLst>
                                      </p:cBhvr>
                                      <p:to>
                                        <p:strVal val="visible"/>
                                      </p:to>
                                    </p:set>
                                    <p:animEffect transition="in" filter="wipe(right)">
                                      <p:cBhvr>
                                        <p:cTn id="29" dur="500"/>
                                        <p:tgtEl>
                                          <p:spTgt spid="1218843"/>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218570"/>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nodeType="afterEffect">
                                  <p:stCondLst>
                                    <p:cond delay="0"/>
                                  </p:stCondLst>
                                  <p:childTnLst>
                                    <p:set>
                                      <p:cBhvr>
                                        <p:cTn id="35" dur="1" fill="hold">
                                          <p:stCondLst>
                                            <p:cond delay="499"/>
                                          </p:stCondLst>
                                        </p:cTn>
                                        <p:tgtEl>
                                          <p:spTgt spid="1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70" grpId="0" animBg="1" autoUpdateAnimBg="0"/>
      <p:bldP spid="1218842" grpId="0" animBg="1"/>
      <p:bldP spid="1218843" grpId="0" animBg="1"/>
      <p:bldP spid="1218844" grpId="0" animBg="1" autoUpdateAnimBg="0"/>
      <p:bldP spid="1218845" grpId="0" animBg="1" autoUpdateAnimBg="0"/>
      <p:bldP spid="1218846"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p:cNvSpPr txBox="1">
            <a:spLocks noChangeArrowheads="1"/>
          </p:cNvSpPr>
          <p:nvPr>
            <p:custDataLst>
              <p:tags r:id="rId1"/>
            </p:custDataLst>
          </p:nvPr>
        </p:nvSpPr>
        <p:spPr bwMode="auto">
          <a:xfrm>
            <a:off x="0" y="-81296"/>
            <a:ext cx="6472238" cy="725488"/>
          </a:xfrm>
          <a:prstGeom prst="rect">
            <a:avLst/>
          </a:prstGeom>
          <a:noFill/>
          <a:ln w="9525">
            <a:noFill/>
            <a:miter lim="800000"/>
            <a:headEnd/>
            <a:tailEnd/>
          </a:ln>
        </p:spPr>
        <p:txBody>
          <a:bodyPr anchor="ctr"/>
          <a:lstStyle/>
          <a:p>
            <a:pPr eaLnBrk="1" hangingPunct="1">
              <a:lnSpc>
                <a:spcPct val="90000"/>
              </a:lnSpc>
            </a:pPr>
            <a:r>
              <a:rPr lang="en-US" altLang="pt-BR" sz="2800" dirty="0" err="1">
                <a:solidFill>
                  <a:srgbClr val="000000"/>
                </a:solidFill>
                <a:latin typeface="Calibri" pitchFamily="34" charset="0"/>
              </a:rPr>
              <a:t>Arquitetura</a:t>
            </a:r>
            <a:r>
              <a:rPr lang="en-US" altLang="pt-BR" sz="2800" dirty="0">
                <a:solidFill>
                  <a:srgbClr val="000000"/>
                </a:solidFill>
                <a:latin typeface="Calibri" pitchFamily="34" charset="0"/>
              </a:rPr>
              <a:t> - </a:t>
            </a:r>
            <a:r>
              <a:rPr lang="en-US" altLang="pt-BR" sz="2800" dirty="0" err="1">
                <a:solidFill>
                  <a:srgbClr val="000000"/>
                </a:solidFill>
                <a:latin typeface="Calibri" pitchFamily="34" charset="0"/>
              </a:rPr>
              <a:t>Apresentação</a:t>
            </a:r>
            <a:endParaRPr lang="pt-BR" altLang="pt-BR" sz="2800" dirty="0">
              <a:solidFill>
                <a:srgbClr val="000000"/>
              </a:solidFill>
              <a:latin typeface="Calibri" pitchFamily="34" charset="0"/>
            </a:endParaRPr>
          </a:p>
        </p:txBody>
      </p:sp>
      <p:sp>
        <p:nvSpPr>
          <p:cNvPr id="101379" name="Title 1"/>
          <p:cNvSpPr>
            <a:spLocks noGrp="1"/>
          </p:cNvSpPr>
          <p:nvPr>
            <p:ph type="title" idx="4294967295"/>
          </p:nvPr>
        </p:nvSpPr>
        <p:spPr>
          <a:xfrm>
            <a:off x="0" y="5805488"/>
            <a:ext cx="8183563" cy="669925"/>
          </a:xfrm>
          <a:prstGeom prst="rect">
            <a:avLst/>
          </a:prstGeom>
        </p:spPr>
        <p:txBody>
          <a:bodyPr>
            <a:normAutofit/>
          </a:bodyPr>
          <a:lstStyle/>
          <a:p>
            <a:r>
              <a:rPr lang="en-US" altLang="pt-BR" sz="2400" dirty="0" err="1">
                <a:solidFill>
                  <a:schemeClr val="tx1"/>
                </a:solidFill>
              </a:rPr>
              <a:t>Apresentação</a:t>
            </a:r>
            <a:r>
              <a:rPr lang="en-US" altLang="pt-BR" sz="2400" dirty="0">
                <a:solidFill>
                  <a:schemeClr val="tx1"/>
                </a:solidFill>
              </a:rPr>
              <a:t> </a:t>
            </a:r>
            <a:r>
              <a:rPr lang="en-US" altLang="pt-BR" sz="2400" dirty="0" err="1">
                <a:solidFill>
                  <a:schemeClr val="tx1"/>
                </a:solidFill>
              </a:rPr>
              <a:t>correta</a:t>
            </a:r>
            <a:r>
              <a:rPr lang="en-US" altLang="pt-BR" sz="2400" dirty="0">
                <a:solidFill>
                  <a:schemeClr val="tx1"/>
                </a:solidFill>
              </a:rPr>
              <a:t> para </a:t>
            </a:r>
            <a:r>
              <a:rPr lang="en-US" altLang="pt-BR" sz="2400" dirty="0" err="1">
                <a:solidFill>
                  <a:schemeClr val="tx1"/>
                </a:solidFill>
              </a:rPr>
              <a:t>cada</a:t>
            </a:r>
            <a:r>
              <a:rPr lang="en-US" altLang="pt-BR" sz="2400" dirty="0">
                <a:solidFill>
                  <a:schemeClr val="tx1"/>
                </a:solidFill>
              </a:rPr>
              <a:t> </a:t>
            </a:r>
            <a:r>
              <a:rPr lang="en-US" altLang="pt-BR" sz="2400" dirty="0" err="1">
                <a:solidFill>
                  <a:schemeClr val="tx1"/>
                </a:solidFill>
              </a:rPr>
              <a:t>audiência</a:t>
            </a:r>
            <a:r>
              <a:rPr lang="en-US" altLang="pt-BR" sz="2400" dirty="0">
                <a:solidFill>
                  <a:schemeClr val="tx1"/>
                </a:solidFill>
              </a:rPr>
              <a:t>!</a:t>
            </a:r>
          </a:p>
        </p:txBody>
      </p:sp>
      <p:pic>
        <p:nvPicPr>
          <p:cNvPr id="8" name="Picture 4" descr="http://www.dinosaurtheory.com/building4.jpg"/>
          <p:cNvPicPr>
            <a:picLocks noChangeAspect="1" noChangeArrowheads="1"/>
          </p:cNvPicPr>
          <p:nvPr/>
        </p:nvPicPr>
        <p:blipFill>
          <a:blip r:embed="rId3" cstate="print"/>
          <a:srcRect l="21468" r="11835"/>
          <a:stretch>
            <a:fillRect/>
          </a:stretch>
        </p:blipFill>
        <p:spPr bwMode="auto">
          <a:xfrm>
            <a:off x="611188" y="981075"/>
            <a:ext cx="2062162" cy="4637088"/>
          </a:xfrm>
          <a:prstGeom prst="rect">
            <a:avLst/>
          </a:prstGeom>
          <a:noFill/>
          <a:ln w="9525">
            <a:noFill/>
            <a:miter lim="800000"/>
            <a:headEnd/>
            <a:tailEnd/>
          </a:ln>
        </p:spPr>
      </p:pic>
      <p:cxnSp>
        <p:nvCxnSpPr>
          <p:cNvPr id="9" name="Straight Connector 4"/>
          <p:cNvCxnSpPr/>
          <p:nvPr/>
        </p:nvCxnSpPr>
        <p:spPr>
          <a:xfrm>
            <a:off x="2846388" y="4267200"/>
            <a:ext cx="584041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7"/>
          <p:cNvCxnSpPr/>
          <p:nvPr/>
        </p:nvCxnSpPr>
        <p:spPr>
          <a:xfrm>
            <a:off x="2846388" y="2514600"/>
            <a:ext cx="584041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Picture 6" descr="http://www.scielo.br/img/fbpe/gmb/v22n3/13-27.gif"/>
          <p:cNvPicPr>
            <a:picLocks noChangeAspect="1" noChangeArrowheads="1"/>
          </p:cNvPicPr>
          <p:nvPr/>
        </p:nvPicPr>
        <p:blipFill>
          <a:blip r:embed="rId4" cstate="print"/>
          <a:srcRect t="8244" b="23042"/>
          <a:stretch>
            <a:fillRect/>
          </a:stretch>
        </p:blipFill>
        <p:spPr bwMode="auto">
          <a:xfrm>
            <a:off x="4860032" y="4419600"/>
            <a:ext cx="2450406" cy="1161615"/>
          </a:xfrm>
          <a:prstGeom prst="rect">
            <a:avLst/>
          </a:prstGeom>
          <a:noFill/>
          <a:ln w="9525">
            <a:noFill/>
            <a:miter lim="800000"/>
            <a:headEnd/>
            <a:tailEnd/>
          </a:ln>
        </p:spPr>
      </p:pic>
      <p:pic>
        <p:nvPicPr>
          <p:cNvPr id="12" name="Picture 10" descr="http://s3.amazonaws.com/nettuts/677_google/columnChartAndView.png"/>
          <p:cNvPicPr>
            <a:picLocks noChangeAspect="1" noChangeArrowheads="1"/>
          </p:cNvPicPr>
          <p:nvPr/>
        </p:nvPicPr>
        <p:blipFill>
          <a:blip r:embed="rId5" cstate="print"/>
          <a:srcRect t="59435"/>
          <a:stretch>
            <a:fillRect/>
          </a:stretch>
        </p:blipFill>
        <p:spPr bwMode="auto">
          <a:xfrm>
            <a:off x="5943600" y="2971800"/>
            <a:ext cx="2133600" cy="1054100"/>
          </a:xfrm>
          <a:prstGeom prst="rect">
            <a:avLst/>
          </a:prstGeom>
          <a:noFill/>
          <a:ln w="9525">
            <a:noFill/>
            <a:miter lim="800000"/>
            <a:headEnd/>
            <a:tailEnd/>
          </a:ln>
        </p:spPr>
      </p:pic>
      <p:pic>
        <p:nvPicPr>
          <p:cNvPr id="13" name="Picture 10" descr="http://s3.amazonaws.com/nettuts/677_google/columnChartAndView.png"/>
          <p:cNvPicPr>
            <a:picLocks noChangeAspect="1" noChangeArrowheads="1"/>
          </p:cNvPicPr>
          <p:nvPr/>
        </p:nvPicPr>
        <p:blipFill>
          <a:blip r:embed="rId5" cstate="print"/>
          <a:srcRect b="48721"/>
          <a:stretch>
            <a:fillRect/>
          </a:stretch>
        </p:blipFill>
        <p:spPr bwMode="auto">
          <a:xfrm>
            <a:off x="3581400" y="2908300"/>
            <a:ext cx="1803400" cy="1127125"/>
          </a:xfrm>
          <a:prstGeom prst="rect">
            <a:avLst/>
          </a:prstGeom>
          <a:noFill/>
          <a:ln w="9525">
            <a:noFill/>
            <a:miter lim="800000"/>
            <a:headEnd/>
            <a:tailEnd/>
          </a:ln>
        </p:spPr>
      </p:pic>
      <p:pic>
        <p:nvPicPr>
          <p:cNvPr id="14" name="Picture 12" descr="http://www.dashboardinsight.com/CMS/06d42690-deda-451d-91af-a55ecf66098b/Pureshare_Operations_Summary_Digital_Dashboard.jpg"/>
          <p:cNvPicPr>
            <a:picLocks noChangeAspect="1" noChangeArrowheads="1"/>
          </p:cNvPicPr>
          <p:nvPr/>
        </p:nvPicPr>
        <p:blipFill>
          <a:blip r:embed="rId6" cstate="print"/>
          <a:srcRect t="18561"/>
          <a:stretch>
            <a:fillRect/>
          </a:stretch>
        </p:blipFill>
        <p:spPr bwMode="auto">
          <a:xfrm>
            <a:off x="4445193" y="1030461"/>
            <a:ext cx="2359055" cy="1390427"/>
          </a:xfrm>
          <a:prstGeom prst="rect">
            <a:avLst/>
          </a:prstGeom>
          <a:noFill/>
          <a:ln w="9525">
            <a:noFill/>
            <a:miter lim="800000"/>
            <a:headEnd/>
            <a:tailEnd/>
          </a:ln>
        </p:spPr>
      </p:pic>
    </p:spTree>
    <p:extLst>
      <p:ext uri="{BB962C8B-B14F-4D97-AF65-F5344CB8AC3E}">
        <p14:creationId xmlns:p14="http://schemas.microsoft.com/office/powerpoint/2010/main" val="2066640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ChangeArrowheads="1"/>
          </p:cNvSpPr>
          <p:nvPr/>
        </p:nvSpPr>
        <p:spPr bwMode="auto">
          <a:xfrm>
            <a:off x="539750" y="765175"/>
            <a:ext cx="8240713" cy="1600200"/>
          </a:xfrm>
          <a:prstGeom prst="rect">
            <a:avLst/>
          </a:prstGeom>
          <a:noFill/>
          <a:ln w="9525">
            <a:noFill/>
            <a:miter lim="800000"/>
            <a:headEnd/>
            <a:tailEnd/>
          </a:ln>
        </p:spPr>
        <p:txBody>
          <a:bodyPr anchor="ctr"/>
          <a:lstStyle/>
          <a:p>
            <a:r>
              <a:rPr lang="pt-BR" altLang="pt-BR" sz="2000" b="0">
                <a:solidFill>
                  <a:srgbClr val="000000"/>
                </a:solidFill>
                <a:latin typeface="Calibri" pitchFamily="34" charset="0"/>
              </a:rPr>
              <a:t>É um processo que encontra relações e modelos dentro de um grande volume de dados armazenados em um banco de dados/arquivo .	</a:t>
            </a:r>
          </a:p>
        </p:txBody>
      </p:sp>
      <p:sp>
        <p:nvSpPr>
          <p:cNvPr id="102403" name="Rectangle 4"/>
          <p:cNvSpPr>
            <a:spLocks noChangeArrowheads="1"/>
          </p:cNvSpPr>
          <p:nvPr/>
        </p:nvSpPr>
        <p:spPr bwMode="auto">
          <a:xfrm>
            <a:off x="533400" y="2349500"/>
            <a:ext cx="8113713" cy="708025"/>
          </a:xfrm>
          <a:prstGeom prst="rect">
            <a:avLst/>
          </a:prstGeom>
          <a:noFill/>
          <a:ln w="9525">
            <a:noFill/>
            <a:miter lim="800000"/>
            <a:headEnd/>
            <a:tailEnd/>
          </a:ln>
        </p:spPr>
        <p:txBody>
          <a:bodyPr>
            <a:spAutoFit/>
          </a:bodyPr>
          <a:lstStyle/>
          <a:p>
            <a:pPr>
              <a:spcBef>
                <a:spcPct val="50000"/>
              </a:spcBef>
            </a:pPr>
            <a:r>
              <a:rPr lang="pt-BR" altLang="pt-BR" sz="2000" b="0">
                <a:solidFill>
                  <a:srgbClr val="000000"/>
                </a:solidFill>
                <a:latin typeface="Calibri" pitchFamily="34" charset="0"/>
              </a:rPr>
              <a:t>Utiliza técnicas de inteligência artificial que procuram relações de similaridade ou discordância entre dados.</a:t>
            </a:r>
          </a:p>
        </p:txBody>
      </p:sp>
      <p:sp>
        <p:nvSpPr>
          <p:cNvPr id="102404" name="Rectangle 5"/>
          <p:cNvSpPr>
            <a:spLocks noChangeArrowheads="1"/>
          </p:cNvSpPr>
          <p:nvPr/>
        </p:nvSpPr>
        <p:spPr bwMode="auto">
          <a:xfrm>
            <a:off x="539750" y="3238500"/>
            <a:ext cx="8259763" cy="1323975"/>
          </a:xfrm>
          <a:prstGeom prst="rect">
            <a:avLst/>
          </a:prstGeom>
          <a:noFill/>
          <a:ln w="9525">
            <a:noFill/>
            <a:miter lim="800000"/>
            <a:headEnd/>
            <a:tailEnd/>
          </a:ln>
        </p:spPr>
        <p:txBody>
          <a:bodyPr>
            <a:spAutoFit/>
          </a:bodyPr>
          <a:lstStyle/>
          <a:p>
            <a:pPr>
              <a:spcBef>
                <a:spcPct val="50000"/>
              </a:spcBef>
            </a:pPr>
            <a:r>
              <a:rPr lang="pt-BR" altLang="pt-BR" sz="2000" b="0">
                <a:solidFill>
                  <a:srgbClr val="000000"/>
                </a:solidFill>
                <a:latin typeface="Calibri" pitchFamily="34" charset="0"/>
              </a:rPr>
              <a:t>Seu objetivo é encontrar, automaticamente, padrões, anomalias e regras com o propósito de transformar dados, aparentemente ocultos, em informações úteis para a tomada de decisão e/ou avaliação de resultados. </a:t>
            </a:r>
            <a:br>
              <a:rPr lang="pt-BR" altLang="pt-BR" sz="2000" b="0">
                <a:solidFill>
                  <a:srgbClr val="000000"/>
                </a:solidFill>
                <a:latin typeface="Calibri" pitchFamily="34" charset="0"/>
              </a:rPr>
            </a:br>
            <a:endParaRPr lang="pt-BR" altLang="pt-BR" sz="2000" b="0">
              <a:solidFill>
                <a:srgbClr val="000000"/>
              </a:solidFill>
              <a:latin typeface="Calibri" pitchFamily="34" charset="0"/>
            </a:endParaRPr>
          </a:p>
        </p:txBody>
      </p:sp>
      <p:sp>
        <p:nvSpPr>
          <p:cNvPr id="102405" name="Rectangle 5"/>
          <p:cNvSpPr txBox="1">
            <a:spLocks noChangeArrowheads="1"/>
          </p:cNvSpPr>
          <p:nvPr>
            <p:custDataLst>
              <p:tags r:id="rId1"/>
            </p:custDataLst>
          </p:nvPr>
        </p:nvSpPr>
        <p:spPr bwMode="auto">
          <a:xfrm>
            <a:off x="0" y="14287"/>
            <a:ext cx="6472238" cy="725488"/>
          </a:xfrm>
          <a:prstGeom prst="rect">
            <a:avLst/>
          </a:prstGeom>
          <a:noFill/>
          <a:ln w="9525">
            <a:noFill/>
            <a:miter lim="800000"/>
            <a:headEnd/>
            <a:tailEnd/>
          </a:ln>
        </p:spPr>
        <p:txBody>
          <a:bodyPr anchor="ctr"/>
          <a:lstStyle/>
          <a:p>
            <a:pPr eaLnBrk="1" hangingPunct="1">
              <a:lnSpc>
                <a:spcPct val="90000"/>
              </a:lnSpc>
            </a:pPr>
            <a:r>
              <a:rPr lang="en-US" altLang="pt-BR" sz="2800" dirty="0" err="1">
                <a:solidFill>
                  <a:srgbClr val="000000"/>
                </a:solidFill>
                <a:latin typeface="Calibri" pitchFamily="34" charset="0"/>
              </a:rPr>
              <a:t>Arquitetura</a:t>
            </a:r>
            <a:r>
              <a:rPr lang="en-US" altLang="pt-BR" sz="2800" dirty="0">
                <a:solidFill>
                  <a:srgbClr val="000000"/>
                </a:solidFill>
                <a:latin typeface="Calibri" pitchFamily="34" charset="0"/>
              </a:rPr>
              <a:t> – Data Mining</a:t>
            </a:r>
            <a:endParaRPr lang="pt-BR" altLang="pt-BR" sz="2800" dirty="0">
              <a:solidFill>
                <a:srgbClr val="000000"/>
              </a:solidFill>
              <a:latin typeface="Calibri" pitchFamily="34" charset="0"/>
            </a:endParaRPr>
          </a:p>
        </p:txBody>
      </p:sp>
      <p:pic>
        <p:nvPicPr>
          <p:cNvPr id="102406" name="Picture 6" descr="exemplo de series temporais"/>
          <p:cNvPicPr>
            <a:picLocks noChangeAspect="1" noChangeArrowheads="1"/>
          </p:cNvPicPr>
          <p:nvPr/>
        </p:nvPicPr>
        <p:blipFill>
          <a:blip r:embed="rId3" cstate="print"/>
          <a:srcRect/>
          <a:stretch>
            <a:fillRect/>
          </a:stretch>
        </p:blipFill>
        <p:spPr bwMode="auto">
          <a:xfrm>
            <a:off x="1385888" y="4724400"/>
            <a:ext cx="1512887" cy="1258888"/>
          </a:xfrm>
          <a:prstGeom prst="rect">
            <a:avLst/>
          </a:prstGeom>
          <a:noFill/>
          <a:ln w="9525">
            <a:noFill/>
            <a:miter lim="800000"/>
            <a:headEnd/>
            <a:tailEnd/>
          </a:ln>
        </p:spPr>
      </p:pic>
      <p:pic>
        <p:nvPicPr>
          <p:cNvPr id="102407" name="Picture 9" descr="exemplo de rede neural"/>
          <p:cNvPicPr>
            <a:picLocks noChangeAspect="1" noChangeArrowheads="1"/>
          </p:cNvPicPr>
          <p:nvPr/>
        </p:nvPicPr>
        <p:blipFill>
          <a:blip r:embed="rId4" cstate="print"/>
          <a:srcRect/>
          <a:stretch>
            <a:fillRect/>
          </a:stretch>
        </p:blipFill>
        <p:spPr bwMode="auto">
          <a:xfrm>
            <a:off x="5461000" y="4724400"/>
            <a:ext cx="1558925" cy="1296988"/>
          </a:xfrm>
          <a:prstGeom prst="rect">
            <a:avLst/>
          </a:prstGeom>
          <a:noFill/>
          <a:ln w="9525">
            <a:noFill/>
            <a:miter lim="800000"/>
            <a:headEnd/>
            <a:tailEnd/>
          </a:ln>
        </p:spPr>
      </p:pic>
      <p:sp>
        <p:nvSpPr>
          <p:cNvPr id="13" name="Text Box 11"/>
          <p:cNvSpPr txBox="1">
            <a:spLocks noChangeArrowheads="1"/>
          </p:cNvSpPr>
          <p:nvPr/>
        </p:nvSpPr>
        <p:spPr bwMode="auto">
          <a:xfrm>
            <a:off x="1312863" y="4365625"/>
            <a:ext cx="1608137" cy="338138"/>
          </a:xfrm>
          <a:prstGeom prst="rect">
            <a:avLst/>
          </a:prstGeom>
          <a:solidFill>
            <a:srgbClr val="FFFFFF"/>
          </a:solidFill>
          <a:ln w="9525">
            <a:noFill/>
            <a:miter lim="800000"/>
            <a:headEnd/>
            <a:tailEnd/>
          </a:ln>
        </p:spPr>
        <p:txBody>
          <a:bodyPr wrap="none">
            <a:spAutoFit/>
          </a:bodyPr>
          <a:lstStyle/>
          <a:p>
            <a:pPr algn="ctr" fontAlgn="auto">
              <a:spcBef>
                <a:spcPts val="0"/>
              </a:spcBef>
              <a:spcAft>
                <a:spcPts val="0"/>
              </a:spcAft>
              <a:defRPr/>
            </a:pPr>
            <a:r>
              <a:rPr lang="pt-BR" sz="1600" b="0" kern="0" dirty="0">
                <a:solidFill>
                  <a:srgbClr val="000000">
                    <a:lumMod val="85000"/>
                    <a:lumOff val="15000"/>
                  </a:srgbClr>
                </a:solidFill>
                <a:latin typeface="Calibri" pitchFamily="34" charset="0"/>
              </a:rPr>
              <a:t>Series Temporais</a:t>
            </a:r>
          </a:p>
        </p:txBody>
      </p:sp>
      <p:sp>
        <p:nvSpPr>
          <p:cNvPr id="14" name="Text Box 13"/>
          <p:cNvSpPr txBox="1">
            <a:spLocks noChangeArrowheads="1"/>
          </p:cNvSpPr>
          <p:nvPr/>
        </p:nvSpPr>
        <p:spPr bwMode="auto">
          <a:xfrm>
            <a:off x="5578475" y="4344988"/>
            <a:ext cx="1087438" cy="307975"/>
          </a:xfrm>
          <a:prstGeom prst="rect">
            <a:avLst/>
          </a:prstGeom>
          <a:solidFill>
            <a:srgbClr val="FFFFFF"/>
          </a:solidFill>
          <a:ln w="9525">
            <a:noFill/>
            <a:miter lim="800000"/>
            <a:headEnd/>
            <a:tailEnd/>
          </a:ln>
        </p:spPr>
        <p:txBody>
          <a:bodyPr wrap="none">
            <a:spAutoFit/>
          </a:bodyPr>
          <a:lstStyle/>
          <a:p>
            <a:pPr algn="ctr" fontAlgn="auto">
              <a:spcBef>
                <a:spcPts val="0"/>
              </a:spcBef>
              <a:spcAft>
                <a:spcPts val="0"/>
              </a:spcAft>
              <a:defRPr/>
            </a:pPr>
            <a:r>
              <a:rPr lang="pt-BR" sz="1400" b="0" kern="0" dirty="0">
                <a:solidFill>
                  <a:srgbClr val="000000">
                    <a:lumMod val="85000"/>
                    <a:lumOff val="15000"/>
                  </a:srgbClr>
                </a:solidFill>
                <a:latin typeface="Calibri" pitchFamily="34" charset="0"/>
              </a:rPr>
              <a:t>Rede Neural</a:t>
            </a:r>
          </a:p>
        </p:txBody>
      </p:sp>
      <p:pic>
        <p:nvPicPr>
          <p:cNvPr id="102410" name="Picture 16" descr="exemplo de arvire de decisao"/>
          <p:cNvPicPr>
            <a:picLocks noChangeAspect="1" noChangeArrowheads="1"/>
          </p:cNvPicPr>
          <p:nvPr/>
        </p:nvPicPr>
        <p:blipFill>
          <a:blip r:embed="rId5" cstate="print"/>
          <a:srcRect/>
          <a:stretch>
            <a:fillRect/>
          </a:stretch>
        </p:blipFill>
        <p:spPr bwMode="auto">
          <a:xfrm>
            <a:off x="3444875" y="4724400"/>
            <a:ext cx="1550988" cy="1322388"/>
          </a:xfrm>
          <a:prstGeom prst="rect">
            <a:avLst/>
          </a:prstGeom>
          <a:noFill/>
          <a:ln w="9525">
            <a:noFill/>
            <a:miter lim="800000"/>
            <a:headEnd/>
            <a:tailEnd/>
          </a:ln>
        </p:spPr>
      </p:pic>
      <p:sp>
        <p:nvSpPr>
          <p:cNvPr id="16" name="Text Box 18"/>
          <p:cNvSpPr txBox="1">
            <a:spLocks noChangeArrowheads="1"/>
          </p:cNvSpPr>
          <p:nvPr/>
        </p:nvSpPr>
        <p:spPr bwMode="auto">
          <a:xfrm>
            <a:off x="3516313" y="4365625"/>
            <a:ext cx="1514475" cy="307975"/>
          </a:xfrm>
          <a:prstGeom prst="rect">
            <a:avLst/>
          </a:prstGeom>
          <a:solidFill>
            <a:srgbClr val="FFFFFF"/>
          </a:solidFill>
          <a:ln w="9525">
            <a:noFill/>
            <a:miter lim="800000"/>
            <a:headEnd/>
            <a:tailEnd/>
          </a:ln>
        </p:spPr>
        <p:txBody>
          <a:bodyPr wrap="none">
            <a:spAutoFit/>
          </a:bodyPr>
          <a:lstStyle/>
          <a:p>
            <a:pPr algn="ctr" fontAlgn="auto">
              <a:spcBef>
                <a:spcPts val="0"/>
              </a:spcBef>
              <a:spcAft>
                <a:spcPts val="0"/>
              </a:spcAft>
              <a:defRPr/>
            </a:pPr>
            <a:r>
              <a:rPr lang="pt-BR" sz="1400" b="0" kern="0" dirty="0">
                <a:solidFill>
                  <a:srgbClr val="000000">
                    <a:lumMod val="85000"/>
                    <a:lumOff val="15000"/>
                  </a:srgbClr>
                </a:solidFill>
                <a:latin typeface="Calibri" pitchFamily="34" charset="0"/>
              </a:rPr>
              <a:t>Árvore de Decisão</a:t>
            </a:r>
          </a:p>
        </p:txBody>
      </p:sp>
    </p:spTree>
    <p:extLst>
      <p:ext uri="{BB962C8B-B14F-4D97-AF65-F5344CB8AC3E}">
        <p14:creationId xmlns:p14="http://schemas.microsoft.com/office/powerpoint/2010/main" val="52106260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ChangeArrowheads="1"/>
          </p:cNvSpPr>
          <p:nvPr/>
        </p:nvSpPr>
        <p:spPr bwMode="auto">
          <a:xfrm>
            <a:off x="684213" y="1125538"/>
            <a:ext cx="8240712"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just">
              <a:defRPr/>
            </a:pPr>
            <a:r>
              <a:rPr lang="pt-BR" sz="1800" b="0" dirty="0">
                <a:solidFill>
                  <a:schemeClr val="tx1"/>
                </a:solidFill>
                <a:latin typeface="+mn-lt"/>
              </a:rPr>
              <a:t>Quais os melhores nichos de mercado deste negócio da minha empresa?</a:t>
            </a:r>
          </a:p>
          <a:p>
            <a:pPr algn="just">
              <a:defRPr/>
            </a:pPr>
            <a:endParaRPr lang="pt-BR" sz="1800" b="0" dirty="0">
              <a:solidFill>
                <a:schemeClr val="tx1"/>
              </a:solidFill>
              <a:latin typeface="+mn-lt"/>
            </a:endParaRPr>
          </a:p>
          <a:p>
            <a:pPr algn="just">
              <a:defRPr/>
            </a:pPr>
            <a:r>
              <a:rPr lang="pt-BR" sz="1800" b="0" dirty="0">
                <a:solidFill>
                  <a:schemeClr val="tx1"/>
                </a:solidFill>
                <a:latin typeface="+mn-lt"/>
              </a:rPr>
              <a:t>Que perfis de clientes estão prestes a deixar o nosso serviço pelo da concorrência? Quando isso ocorrerá ?</a:t>
            </a:r>
          </a:p>
          <a:p>
            <a:pPr algn="just">
              <a:defRPr/>
            </a:pPr>
            <a:endParaRPr lang="pt-BR" sz="1800" b="0" dirty="0">
              <a:solidFill>
                <a:schemeClr val="tx1"/>
              </a:solidFill>
              <a:latin typeface="+mn-lt"/>
            </a:endParaRPr>
          </a:p>
          <a:p>
            <a:pPr algn="just">
              <a:defRPr/>
            </a:pPr>
            <a:r>
              <a:rPr lang="pt-BR" sz="1800" b="0" dirty="0">
                <a:solidFill>
                  <a:schemeClr val="tx1"/>
                </a:solidFill>
                <a:latin typeface="+mn-lt"/>
              </a:rPr>
              <a:t>Que acontecerá com as vendas do produto A se faltar o produto B nas prateleiras da loja?</a:t>
            </a:r>
          </a:p>
          <a:p>
            <a:pPr algn="just">
              <a:defRPr/>
            </a:pPr>
            <a:endParaRPr lang="pt-BR" sz="1800" b="0" dirty="0">
              <a:solidFill>
                <a:schemeClr val="tx1"/>
              </a:solidFill>
              <a:latin typeface="+mn-lt"/>
            </a:endParaRPr>
          </a:p>
          <a:p>
            <a:pPr algn="just">
              <a:defRPr/>
            </a:pPr>
            <a:r>
              <a:rPr lang="pt-BR" sz="1800" b="0" dirty="0">
                <a:solidFill>
                  <a:schemeClr val="tx1"/>
                </a:solidFill>
                <a:latin typeface="+mn-lt"/>
              </a:rPr>
              <a:t>Quanto valerão as ações da empresa X daqui a 15 dias?</a:t>
            </a:r>
          </a:p>
          <a:p>
            <a:pPr algn="just">
              <a:defRPr/>
            </a:pPr>
            <a:endParaRPr lang="pt-BR" sz="1800" b="0" dirty="0">
              <a:solidFill>
                <a:schemeClr val="tx1"/>
              </a:solidFill>
              <a:latin typeface="+mn-lt"/>
            </a:endParaRPr>
          </a:p>
          <a:p>
            <a:pPr algn="just">
              <a:defRPr/>
            </a:pPr>
            <a:r>
              <a:rPr lang="pt-BR" sz="1800" b="0" dirty="0">
                <a:solidFill>
                  <a:schemeClr val="tx1"/>
                </a:solidFill>
                <a:latin typeface="+mn-lt"/>
              </a:rPr>
              <a:t>Que kits de produtos devo oferecer em mala direta aos clientes que têm seguro do tipo X, carro do tipo Y e adoram viajar com a família todo ano?</a:t>
            </a:r>
            <a:endParaRPr lang="pt-BR" altLang="pt-BR" sz="1800" b="0" dirty="0">
              <a:solidFill>
                <a:schemeClr val="tx1"/>
              </a:solidFill>
              <a:latin typeface="+mn-lt"/>
            </a:endParaRPr>
          </a:p>
        </p:txBody>
      </p:sp>
      <p:sp>
        <p:nvSpPr>
          <p:cNvPr id="103427" name="Rectangle 5"/>
          <p:cNvSpPr txBox="1">
            <a:spLocks noChangeArrowheads="1"/>
          </p:cNvSpPr>
          <p:nvPr>
            <p:custDataLst>
              <p:tags r:id="rId1"/>
            </p:custDataLst>
          </p:nvPr>
        </p:nvSpPr>
        <p:spPr bwMode="auto">
          <a:xfrm>
            <a:off x="0" y="-40497"/>
            <a:ext cx="6472238" cy="725488"/>
          </a:xfrm>
          <a:prstGeom prst="rect">
            <a:avLst/>
          </a:prstGeom>
          <a:noFill/>
          <a:ln w="9525">
            <a:noFill/>
            <a:miter lim="800000"/>
            <a:headEnd/>
            <a:tailEnd/>
          </a:ln>
        </p:spPr>
        <p:txBody>
          <a:bodyPr anchor="ctr"/>
          <a:lstStyle/>
          <a:p>
            <a:pPr eaLnBrk="1" hangingPunct="1">
              <a:lnSpc>
                <a:spcPct val="90000"/>
              </a:lnSpc>
            </a:pPr>
            <a:r>
              <a:rPr lang="en-US" altLang="pt-BR" sz="2800" dirty="0" err="1">
                <a:solidFill>
                  <a:srgbClr val="000000"/>
                </a:solidFill>
                <a:latin typeface="Calibri" pitchFamily="34" charset="0"/>
              </a:rPr>
              <a:t>Arquitetura</a:t>
            </a:r>
            <a:r>
              <a:rPr lang="en-US" altLang="pt-BR" sz="2800" dirty="0">
                <a:solidFill>
                  <a:srgbClr val="000000"/>
                </a:solidFill>
                <a:latin typeface="Calibri" pitchFamily="34" charset="0"/>
              </a:rPr>
              <a:t> – Data Mining</a:t>
            </a:r>
            <a:endParaRPr lang="pt-BR" altLang="pt-BR" sz="2800" dirty="0">
              <a:solidFill>
                <a:srgbClr val="000000"/>
              </a:solidFill>
              <a:latin typeface="Calibri" pitchFamily="34" charset="0"/>
            </a:endParaRPr>
          </a:p>
        </p:txBody>
      </p:sp>
      <p:pic>
        <p:nvPicPr>
          <p:cNvPr id="103428" name="Picture 6" descr="exemplo de series temporais"/>
          <p:cNvPicPr>
            <a:picLocks noChangeAspect="1" noChangeArrowheads="1"/>
          </p:cNvPicPr>
          <p:nvPr/>
        </p:nvPicPr>
        <p:blipFill>
          <a:blip r:embed="rId3" cstate="print"/>
          <a:srcRect/>
          <a:stretch>
            <a:fillRect/>
          </a:stretch>
        </p:blipFill>
        <p:spPr bwMode="auto">
          <a:xfrm>
            <a:off x="1385888" y="4724400"/>
            <a:ext cx="1512887" cy="1258888"/>
          </a:xfrm>
          <a:prstGeom prst="rect">
            <a:avLst/>
          </a:prstGeom>
          <a:noFill/>
          <a:ln w="9525">
            <a:noFill/>
            <a:miter lim="800000"/>
            <a:headEnd/>
            <a:tailEnd/>
          </a:ln>
        </p:spPr>
      </p:pic>
      <p:pic>
        <p:nvPicPr>
          <p:cNvPr id="103429" name="Picture 9" descr="exemplo de rede neural"/>
          <p:cNvPicPr>
            <a:picLocks noChangeAspect="1" noChangeArrowheads="1"/>
          </p:cNvPicPr>
          <p:nvPr/>
        </p:nvPicPr>
        <p:blipFill>
          <a:blip r:embed="rId4" cstate="print"/>
          <a:srcRect/>
          <a:stretch>
            <a:fillRect/>
          </a:stretch>
        </p:blipFill>
        <p:spPr bwMode="auto">
          <a:xfrm>
            <a:off x="5461000" y="4724400"/>
            <a:ext cx="1558925" cy="1296988"/>
          </a:xfrm>
          <a:prstGeom prst="rect">
            <a:avLst/>
          </a:prstGeom>
          <a:noFill/>
          <a:ln w="9525">
            <a:noFill/>
            <a:miter lim="800000"/>
            <a:headEnd/>
            <a:tailEnd/>
          </a:ln>
        </p:spPr>
      </p:pic>
      <p:sp>
        <p:nvSpPr>
          <p:cNvPr id="13" name="Text Box 11"/>
          <p:cNvSpPr txBox="1">
            <a:spLocks noChangeArrowheads="1"/>
          </p:cNvSpPr>
          <p:nvPr/>
        </p:nvSpPr>
        <p:spPr bwMode="auto">
          <a:xfrm>
            <a:off x="1312863" y="4365625"/>
            <a:ext cx="1608137" cy="338138"/>
          </a:xfrm>
          <a:prstGeom prst="rect">
            <a:avLst/>
          </a:prstGeom>
          <a:solidFill>
            <a:srgbClr val="FFFFFF"/>
          </a:solidFill>
          <a:ln w="9525">
            <a:noFill/>
            <a:miter lim="800000"/>
            <a:headEnd/>
            <a:tailEnd/>
          </a:ln>
        </p:spPr>
        <p:txBody>
          <a:bodyPr wrap="none">
            <a:spAutoFit/>
          </a:bodyPr>
          <a:lstStyle/>
          <a:p>
            <a:pPr algn="ctr" fontAlgn="auto">
              <a:spcBef>
                <a:spcPts val="0"/>
              </a:spcBef>
              <a:spcAft>
                <a:spcPts val="0"/>
              </a:spcAft>
              <a:defRPr/>
            </a:pPr>
            <a:r>
              <a:rPr lang="pt-BR" sz="1600" b="0" kern="0" dirty="0">
                <a:solidFill>
                  <a:srgbClr val="000000">
                    <a:lumMod val="85000"/>
                    <a:lumOff val="15000"/>
                  </a:srgbClr>
                </a:solidFill>
                <a:latin typeface="Calibri" pitchFamily="34" charset="0"/>
              </a:rPr>
              <a:t>Series Temporais</a:t>
            </a:r>
          </a:p>
        </p:txBody>
      </p:sp>
      <p:sp>
        <p:nvSpPr>
          <p:cNvPr id="14" name="Text Box 13"/>
          <p:cNvSpPr txBox="1">
            <a:spLocks noChangeArrowheads="1"/>
          </p:cNvSpPr>
          <p:nvPr/>
        </p:nvSpPr>
        <p:spPr bwMode="auto">
          <a:xfrm>
            <a:off x="5578475" y="4344988"/>
            <a:ext cx="1087438" cy="307975"/>
          </a:xfrm>
          <a:prstGeom prst="rect">
            <a:avLst/>
          </a:prstGeom>
          <a:solidFill>
            <a:srgbClr val="FFFFFF"/>
          </a:solidFill>
          <a:ln w="9525">
            <a:noFill/>
            <a:miter lim="800000"/>
            <a:headEnd/>
            <a:tailEnd/>
          </a:ln>
        </p:spPr>
        <p:txBody>
          <a:bodyPr wrap="none">
            <a:spAutoFit/>
          </a:bodyPr>
          <a:lstStyle/>
          <a:p>
            <a:pPr algn="ctr" fontAlgn="auto">
              <a:spcBef>
                <a:spcPts val="0"/>
              </a:spcBef>
              <a:spcAft>
                <a:spcPts val="0"/>
              </a:spcAft>
              <a:defRPr/>
            </a:pPr>
            <a:r>
              <a:rPr lang="pt-BR" sz="1400" b="0" kern="0" dirty="0">
                <a:solidFill>
                  <a:srgbClr val="000000">
                    <a:lumMod val="85000"/>
                    <a:lumOff val="15000"/>
                  </a:srgbClr>
                </a:solidFill>
                <a:latin typeface="Calibri" pitchFamily="34" charset="0"/>
              </a:rPr>
              <a:t>Rede Neural</a:t>
            </a:r>
          </a:p>
        </p:txBody>
      </p:sp>
      <p:pic>
        <p:nvPicPr>
          <p:cNvPr id="103432" name="Picture 16" descr="exemplo de arvire de decisao"/>
          <p:cNvPicPr>
            <a:picLocks noChangeAspect="1" noChangeArrowheads="1"/>
          </p:cNvPicPr>
          <p:nvPr/>
        </p:nvPicPr>
        <p:blipFill>
          <a:blip r:embed="rId5" cstate="print"/>
          <a:srcRect/>
          <a:stretch>
            <a:fillRect/>
          </a:stretch>
        </p:blipFill>
        <p:spPr bwMode="auto">
          <a:xfrm>
            <a:off x="3444875" y="4724400"/>
            <a:ext cx="1550988" cy="1322388"/>
          </a:xfrm>
          <a:prstGeom prst="rect">
            <a:avLst/>
          </a:prstGeom>
          <a:noFill/>
          <a:ln w="9525">
            <a:noFill/>
            <a:miter lim="800000"/>
            <a:headEnd/>
            <a:tailEnd/>
          </a:ln>
        </p:spPr>
      </p:pic>
      <p:sp>
        <p:nvSpPr>
          <p:cNvPr id="16" name="Text Box 18"/>
          <p:cNvSpPr txBox="1">
            <a:spLocks noChangeArrowheads="1"/>
          </p:cNvSpPr>
          <p:nvPr/>
        </p:nvSpPr>
        <p:spPr bwMode="auto">
          <a:xfrm>
            <a:off x="3516313" y="4365625"/>
            <a:ext cx="1514475" cy="307975"/>
          </a:xfrm>
          <a:prstGeom prst="rect">
            <a:avLst/>
          </a:prstGeom>
          <a:solidFill>
            <a:srgbClr val="FFFFFF"/>
          </a:solidFill>
          <a:ln w="9525">
            <a:noFill/>
            <a:miter lim="800000"/>
            <a:headEnd/>
            <a:tailEnd/>
          </a:ln>
        </p:spPr>
        <p:txBody>
          <a:bodyPr wrap="none">
            <a:spAutoFit/>
          </a:bodyPr>
          <a:lstStyle/>
          <a:p>
            <a:pPr algn="ctr" fontAlgn="auto">
              <a:spcBef>
                <a:spcPts val="0"/>
              </a:spcBef>
              <a:spcAft>
                <a:spcPts val="0"/>
              </a:spcAft>
              <a:defRPr/>
            </a:pPr>
            <a:r>
              <a:rPr lang="pt-BR" sz="1400" b="0" kern="0" dirty="0">
                <a:solidFill>
                  <a:srgbClr val="000000">
                    <a:lumMod val="85000"/>
                    <a:lumOff val="15000"/>
                  </a:srgbClr>
                </a:solidFill>
                <a:latin typeface="Calibri" pitchFamily="34" charset="0"/>
              </a:rPr>
              <a:t>Árvore de Decisão</a:t>
            </a:r>
          </a:p>
        </p:txBody>
      </p:sp>
    </p:spTree>
    <p:extLst>
      <p:ext uri="{BB962C8B-B14F-4D97-AF65-F5344CB8AC3E}">
        <p14:creationId xmlns:p14="http://schemas.microsoft.com/office/powerpoint/2010/main" val="194331371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4"/>
          <p:cNvPicPr>
            <a:picLocks noChangeAspect="1" noChangeArrowheads="1"/>
          </p:cNvPicPr>
          <p:nvPr/>
        </p:nvPicPr>
        <p:blipFill>
          <a:blip r:embed="rId6" cstate="print"/>
          <a:srcRect/>
          <a:stretch>
            <a:fillRect/>
          </a:stretch>
        </p:blipFill>
        <p:spPr bwMode="auto">
          <a:xfrm>
            <a:off x="323850" y="3644900"/>
            <a:ext cx="3898900" cy="1868488"/>
          </a:xfrm>
          <a:prstGeom prst="rect">
            <a:avLst/>
          </a:prstGeom>
          <a:noFill/>
          <a:ln w="9525">
            <a:noFill/>
            <a:miter lim="800000"/>
            <a:headEnd/>
            <a:tailEnd/>
          </a:ln>
        </p:spPr>
      </p:pic>
      <p:sp>
        <p:nvSpPr>
          <p:cNvPr id="104451" name="Retângulo 35"/>
          <p:cNvSpPr>
            <a:spLocks noChangeArrowheads="1"/>
          </p:cNvSpPr>
          <p:nvPr/>
        </p:nvSpPr>
        <p:spPr bwMode="auto">
          <a:xfrm>
            <a:off x="468313" y="1294581"/>
            <a:ext cx="8351837" cy="1630363"/>
          </a:xfrm>
          <a:prstGeom prst="rect">
            <a:avLst/>
          </a:prstGeom>
          <a:noFill/>
          <a:ln w="9525">
            <a:noFill/>
            <a:miter lim="800000"/>
            <a:headEnd/>
            <a:tailEnd/>
          </a:ln>
        </p:spPr>
        <p:txBody>
          <a:bodyPr>
            <a:spAutoFit/>
          </a:bodyPr>
          <a:lstStyle/>
          <a:p>
            <a:r>
              <a:rPr lang="en-US" altLang="pt-BR" sz="2000" b="0" dirty="0">
                <a:latin typeface="Calibri" pitchFamily="34" charset="0"/>
              </a:rPr>
              <a:t>ETL é a </a:t>
            </a:r>
            <a:r>
              <a:rPr lang="en-US" altLang="pt-BR" sz="2000" b="0" dirty="0" err="1">
                <a:latin typeface="Calibri" pitchFamily="34" charset="0"/>
              </a:rPr>
              <a:t>camada</a:t>
            </a:r>
            <a:r>
              <a:rPr lang="en-US" altLang="pt-BR" sz="2000" b="0" dirty="0">
                <a:latin typeface="Calibri" pitchFamily="34" charset="0"/>
              </a:rPr>
              <a:t> </a:t>
            </a:r>
            <a:r>
              <a:rPr lang="en-US" altLang="pt-BR" sz="2000" b="0" dirty="0" err="1">
                <a:latin typeface="Calibri" pitchFamily="34" charset="0"/>
              </a:rPr>
              <a:t>da</a:t>
            </a:r>
            <a:r>
              <a:rPr lang="en-US" altLang="pt-BR" sz="2000" b="0" dirty="0">
                <a:latin typeface="Calibri" pitchFamily="34" charset="0"/>
              </a:rPr>
              <a:t> </a:t>
            </a:r>
            <a:r>
              <a:rPr lang="en-US" altLang="pt-BR" sz="2000" b="0" dirty="0" err="1">
                <a:latin typeface="Calibri" pitchFamily="34" charset="0"/>
              </a:rPr>
              <a:t>arquitetura</a:t>
            </a:r>
            <a:r>
              <a:rPr lang="en-US" altLang="pt-BR" sz="2000" b="0" dirty="0">
                <a:latin typeface="Calibri" pitchFamily="34" charset="0"/>
              </a:rPr>
              <a:t> </a:t>
            </a:r>
            <a:r>
              <a:rPr lang="en-US" altLang="pt-BR" sz="2000" b="0" dirty="0" err="1">
                <a:latin typeface="Calibri" pitchFamily="34" charset="0"/>
              </a:rPr>
              <a:t>para</a:t>
            </a:r>
            <a:r>
              <a:rPr lang="en-US" altLang="pt-BR" sz="2000" b="0" dirty="0">
                <a:latin typeface="Calibri" pitchFamily="34" charset="0"/>
              </a:rPr>
              <a:t> </a:t>
            </a:r>
            <a:r>
              <a:rPr lang="en-US" altLang="pt-BR" sz="2000" b="0" dirty="0" err="1">
                <a:latin typeface="Calibri" pitchFamily="34" charset="0"/>
              </a:rPr>
              <a:t>extrair</a:t>
            </a:r>
            <a:r>
              <a:rPr lang="en-US" altLang="pt-BR" sz="2000" b="0" dirty="0">
                <a:latin typeface="Calibri" pitchFamily="34" charset="0"/>
              </a:rPr>
              <a:t>, </a:t>
            </a:r>
            <a:r>
              <a:rPr lang="en-US" altLang="pt-BR" sz="2000" b="0" dirty="0" err="1">
                <a:latin typeface="Calibri" pitchFamily="34" charset="0"/>
              </a:rPr>
              <a:t>tranformar</a:t>
            </a:r>
            <a:r>
              <a:rPr lang="en-US" altLang="pt-BR" sz="2000" b="0" dirty="0">
                <a:latin typeface="Calibri" pitchFamily="34" charset="0"/>
              </a:rPr>
              <a:t> e </a:t>
            </a:r>
            <a:r>
              <a:rPr lang="en-US" altLang="pt-BR" sz="2000" b="0" dirty="0" err="1">
                <a:latin typeface="Calibri" pitchFamily="34" charset="0"/>
              </a:rPr>
              <a:t>carregar</a:t>
            </a:r>
            <a:r>
              <a:rPr lang="en-US" altLang="pt-BR" sz="2000" b="0" dirty="0">
                <a:latin typeface="Calibri" pitchFamily="34" charset="0"/>
              </a:rPr>
              <a:t> </a:t>
            </a:r>
            <a:r>
              <a:rPr lang="en-US" altLang="pt-BR" sz="2000" b="0" dirty="0" err="1">
                <a:latin typeface="Calibri" pitchFamily="34" charset="0"/>
              </a:rPr>
              <a:t>os</a:t>
            </a:r>
            <a:r>
              <a:rPr lang="en-US" altLang="pt-BR" sz="2000" b="0" dirty="0">
                <a:latin typeface="Calibri" pitchFamily="34" charset="0"/>
              </a:rPr>
              <a:t> dados no DW / DM. </a:t>
            </a:r>
          </a:p>
          <a:p>
            <a:pPr marL="620713" lvl="1" indent="361950">
              <a:buFont typeface="Wingdings" pitchFamily="2" charset="2"/>
              <a:buChar char="§"/>
            </a:pPr>
            <a:r>
              <a:rPr lang="en-US" altLang="pt-BR" sz="2000" b="0" dirty="0">
                <a:latin typeface="Calibri" pitchFamily="34" charset="0"/>
              </a:rPr>
              <a:t>Modular e </a:t>
            </a:r>
            <a:r>
              <a:rPr lang="en-US" altLang="pt-BR" sz="2000" b="0" dirty="0" err="1">
                <a:latin typeface="Calibri" pitchFamily="34" charset="0"/>
              </a:rPr>
              <a:t>isolada</a:t>
            </a:r>
            <a:r>
              <a:rPr lang="en-US" altLang="pt-BR" sz="2000" b="0" dirty="0">
                <a:latin typeface="Calibri" pitchFamily="34" charset="0"/>
              </a:rPr>
              <a:t> </a:t>
            </a:r>
            <a:r>
              <a:rPr lang="en-US" altLang="pt-BR" sz="2000" b="0" dirty="0" err="1">
                <a:latin typeface="Calibri" pitchFamily="34" charset="0"/>
              </a:rPr>
              <a:t>para</a:t>
            </a:r>
            <a:r>
              <a:rPr lang="en-US" altLang="pt-BR" sz="2000" b="0" dirty="0">
                <a:latin typeface="Calibri" pitchFamily="34" charset="0"/>
              </a:rPr>
              <a:t> </a:t>
            </a:r>
            <a:r>
              <a:rPr lang="en-US" altLang="pt-BR" sz="2000" b="0" dirty="0" err="1">
                <a:latin typeface="Calibri" pitchFamily="34" charset="0"/>
              </a:rPr>
              <a:t>cada</a:t>
            </a:r>
            <a:r>
              <a:rPr lang="en-US" altLang="pt-BR" sz="2000" b="0" dirty="0">
                <a:latin typeface="Calibri" pitchFamily="34" charset="0"/>
              </a:rPr>
              <a:t> </a:t>
            </a:r>
            <a:r>
              <a:rPr lang="en-US" altLang="pt-BR" sz="2000" b="0" dirty="0" err="1">
                <a:latin typeface="Calibri" pitchFamily="34" charset="0"/>
              </a:rPr>
              <a:t>sistema</a:t>
            </a:r>
            <a:r>
              <a:rPr lang="en-US" altLang="pt-BR" sz="2000" b="0" dirty="0">
                <a:latin typeface="Calibri" pitchFamily="34" charset="0"/>
              </a:rPr>
              <a:t> </a:t>
            </a:r>
            <a:r>
              <a:rPr lang="en-US" altLang="pt-BR" sz="2000" b="0" dirty="0" err="1">
                <a:latin typeface="Calibri" pitchFamily="34" charset="0"/>
              </a:rPr>
              <a:t>fonte</a:t>
            </a:r>
            <a:endParaRPr lang="en-US" altLang="pt-BR" sz="2000" b="0" dirty="0">
              <a:latin typeface="Calibri" pitchFamily="34" charset="0"/>
            </a:endParaRPr>
          </a:p>
          <a:p>
            <a:pPr marL="620713" lvl="1" indent="361950">
              <a:buFont typeface="Wingdings" pitchFamily="2" charset="2"/>
              <a:buChar char="§"/>
            </a:pPr>
            <a:r>
              <a:rPr lang="en-US" altLang="pt-BR" sz="2000" b="0" dirty="0" err="1">
                <a:latin typeface="Calibri" pitchFamily="34" charset="0"/>
              </a:rPr>
              <a:t>Suporta</a:t>
            </a:r>
            <a:r>
              <a:rPr lang="en-US" altLang="pt-BR" sz="2000" b="0" dirty="0">
                <a:latin typeface="Calibri" pitchFamily="34" charset="0"/>
              </a:rPr>
              <a:t> </a:t>
            </a:r>
            <a:r>
              <a:rPr lang="en-US" altLang="pt-BR" sz="2000" b="0" dirty="0" err="1">
                <a:latin typeface="Calibri" pitchFamily="34" charset="0"/>
              </a:rPr>
              <a:t>diferentes</a:t>
            </a:r>
            <a:r>
              <a:rPr lang="en-US" altLang="pt-BR" sz="2000" b="0" dirty="0">
                <a:latin typeface="Calibri" pitchFamily="34" charset="0"/>
              </a:rPr>
              <a:t> </a:t>
            </a:r>
            <a:r>
              <a:rPr lang="en-US" altLang="pt-BR" sz="2000" b="0" dirty="0" err="1">
                <a:latin typeface="Calibri" pitchFamily="34" charset="0"/>
              </a:rPr>
              <a:t>tecnologias</a:t>
            </a:r>
            <a:r>
              <a:rPr lang="en-US" altLang="pt-BR" sz="2000" b="0" dirty="0">
                <a:latin typeface="Calibri" pitchFamily="34" charset="0"/>
              </a:rPr>
              <a:t> </a:t>
            </a:r>
            <a:r>
              <a:rPr lang="en-US" altLang="pt-BR" sz="2000" b="0" dirty="0" err="1">
                <a:latin typeface="Calibri" pitchFamily="34" charset="0"/>
              </a:rPr>
              <a:t>para</a:t>
            </a:r>
            <a:r>
              <a:rPr lang="en-US" altLang="pt-BR" sz="2000" b="0" dirty="0">
                <a:latin typeface="Calibri" pitchFamily="34" charset="0"/>
              </a:rPr>
              <a:t> </a:t>
            </a:r>
            <a:r>
              <a:rPr lang="en-US" altLang="pt-BR" sz="2000" b="0" dirty="0" err="1">
                <a:latin typeface="Calibri" pitchFamily="34" charset="0"/>
              </a:rPr>
              <a:t>atender</a:t>
            </a:r>
            <a:r>
              <a:rPr lang="en-US" altLang="pt-BR" sz="2000" b="0" dirty="0">
                <a:latin typeface="Calibri" pitchFamily="34" charset="0"/>
              </a:rPr>
              <a:t> </a:t>
            </a:r>
            <a:r>
              <a:rPr lang="en-US" altLang="pt-BR" sz="2000" b="0" dirty="0" err="1">
                <a:latin typeface="Calibri" pitchFamily="34" charset="0"/>
              </a:rPr>
              <a:t>cada</a:t>
            </a:r>
            <a:r>
              <a:rPr lang="en-US" altLang="pt-BR" sz="2000" b="0" dirty="0">
                <a:latin typeface="Calibri" pitchFamily="34" charset="0"/>
              </a:rPr>
              <a:t> </a:t>
            </a:r>
            <a:r>
              <a:rPr lang="en-US" altLang="pt-BR" sz="2000" b="0" dirty="0" err="1">
                <a:latin typeface="Calibri" pitchFamily="34" charset="0"/>
              </a:rPr>
              <a:t>sistema</a:t>
            </a:r>
            <a:r>
              <a:rPr lang="en-US" altLang="pt-BR" sz="2000" b="0" dirty="0">
                <a:latin typeface="Calibri" pitchFamily="34" charset="0"/>
              </a:rPr>
              <a:t> </a:t>
            </a:r>
            <a:r>
              <a:rPr lang="en-US" altLang="pt-BR" sz="2000" b="0" dirty="0" err="1">
                <a:latin typeface="Calibri" pitchFamily="34" charset="0"/>
              </a:rPr>
              <a:t>fonte</a:t>
            </a:r>
            <a:r>
              <a:rPr lang="en-US" altLang="pt-BR" sz="2000" b="0" dirty="0">
                <a:latin typeface="Calibri" pitchFamily="34" charset="0"/>
              </a:rPr>
              <a:t> </a:t>
            </a:r>
          </a:p>
          <a:p>
            <a:pPr marL="620713" lvl="1" indent="361950">
              <a:buFont typeface="Wingdings" pitchFamily="2" charset="2"/>
              <a:buChar char="§"/>
            </a:pPr>
            <a:r>
              <a:rPr lang="en-US" altLang="pt-BR" sz="2000" b="0" dirty="0" err="1">
                <a:latin typeface="Calibri" pitchFamily="34" charset="0"/>
              </a:rPr>
              <a:t>Atua</a:t>
            </a:r>
            <a:r>
              <a:rPr lang="en-US" altLang="pt-BR" sz="2000" b="0" dirty="0">
                <a:latin typeface="Calibri" pitchFamily="34" charset="0"/>
              </a:rPr>
              <a:t> </a:t>
            </a:r>
            <a:r>
              <a:rPr lang="en-US" altLang="pt-BR" sz="2000" b="0" dirty="0" err="1">
                <a:latin typeface="Calibri" pitchFamily="34" charset="0"/>
              </a:rPr>
              <a:t>na</a:t>
            </a:r>
            <a:r>
              <a:rPr lang="en-US" altLang="pt-BR" sz="2000" b="0" dirty="0">
                <a:latin typeface="Calibri" pitchFamily="34" charset="0"/>
              </a:rPr>
              <a:t> </a:t>
            </a:r>
            <a:r>
              <a:rPr lang="en-US" altLang="pt-BR" sz="2000" b="0" dirty="0" err="1">
                <a:latin typeface="Calibri" pitchFamily="34" charset="0"/>
              </a:rPr>
              <a:t>transformação</a:t>
            </a:r>
            <a:r>
              <a:rPr lang="en-US" altLang="pt-BR" sz="2000" b="0" dirty="0">
                <a:latin typeface="Calibri" pitchFamily="34" charset="0"/>
              </a:rPr>
              <a:t> e </a:t>
            </a:r>
            <a:r>
              <a:rPr lang="en-US" altLang="pt-BR" sz="2000" b="0" dirty="0" err="1">
                <a:latin typeface="Calibri" pitchFamily="34" charset="0"/>
              </a:rPr>
              <a:t>carga</a:t>
            </a:r>
            <a:r>
              <a:rPr lang="en-US" altLang="pt-BR" sz="2000" b="0" dirty="0">
                <a:latin typeface="Calibri" pitchFamily="34" charset="0"/>
              </a:rPr>
              <a:t> entre SA / ODS / MDB</a:t>
            </a:r>
          </a:p>
        </p:txBody>
      </p:sp>
      <p:sp>
        <p:nvSpPr>
          <p:cNvPr id="104452" name="AutoShape 2"/>
          <p:cNvSpPr>
            <a:spLocks noChangeArrowheads="1"/>
          </p:cNvSpPr>
          <p:nvPr/>
        </p:nvSpPr>
        <p:spPr bwMode="gray">
          <a:xfrm>
            <a:off x="4500563" y="4949825"/>
            <a:ext cx="4168775" cy="1095375"/>
          </a:xfrm>
          <a:prstGeom prst="roundRect">
            <a:avLst>
              <a:gd name="adj" fmla="val 16667"/>
            </a:avLst>
          </a:prstGeom>
          <a:solidFill>
            <a:srgbClr val="BFBFBF"/>
          </a:solidFill>
          <a:ln w="9525" algn="ctr">
            <a:solidFill>
              <a:srgbClr val="969696"/>
            </a:solidFill>
            <a:round/>
            <a:headEnd/>
            <a:tailEnd/>
          </a:ln>
        </p:spPr>
        <p:txBody>
          <a:bodyPr lIns="91435" tIns="45718" rIns="91435" bIns="45718" anchor="b" anchorCtr="1"/>
          <a:lstStyle/>
          <a:p>
            <a:pPr fontAlgn="b">
              <a:lnSpc>
                <a:spcPct val="60000"/>
              </a:lnSpc>
            </a:pPr>
            <a:endParaRPr lang="pt-BR" altLang="pt-BR" baseline="-25000">
              <a:latin typeface="Calibri" pitchFamily="34" charset="0"/>
            </a:endParaRPr>
          </a:p>
        </p:txBody>
      </p:sp>
      <p:sp>
        <p:nvSpPr>
          <p:cNvPr id="104453" name="Rectangle 38"/>
          <p:cNvSpPr>
            <a:spLocks noChangeArrowheads="1"/>
          </p:cNvSpPr>
          <p:nvPr/>
        </p:nvSpPr>
        <p:spPr bwMode="gray">
          <a:xfrm>
            <a:off x="5435600" y="3103563"/>
            <a:ext cx="2825750" cy="1727200"/>
          </a:xfrm>
          <a:prstGeom prst="rect">
            <a:avLst/>
          </a:prstGeom>
          <a:solidFill>
            <a:srgbClr val="BFBFBF"/>
          </a:solidFill>
          <a:ln w="9525" algn="ctr">
            <a:solidFill>
              <a:srgbClr val="969696"/>
            </a:solidFill>
            <a:miter lim="800000"/>
            <a:headEnd/>
            <a:tailEnd/>
          </a:ln>
        </p:spPr>
        <p:txBody>
          <a:bodyPr lIns="91435" tIns="45718" rIns="91435" bIns="45718"/>
          <a:lstStyle/>
          <a:p>
            <a:endParaRPr lang="pt-BR" altLang="pt-BR">
              <a:latin typeface="Calibri" pitchFamily="34" charset="0"/>
            </a:endParaRPr>
          </a:p>
        </p:txBody>
      </p:sp>
      <p:grpSp>
        <p:nvGrpSpPr>
          <p:cNvPr id="2" name="Group 40"/>
          <p:cNvGrpSpPr>
            <a:grpSpLocks/>
          </p:cNvGrpSpPr>
          <p:nvPr/>
        </p:nvGrpSpPr>
        <p:grpSpPr bwMode="auto">
          <a:xfrm>
            <a:off x="5716588" y="3128963"/>
            <a:ext cx="2505075" cy="417512"/>
            <a:chOff x="832" y="2370"/>
            <a:chExt cx="1578" cy="263"/>
          </a:xfrm>
        </p:grpSpPr>
        <p:sp>
          <p:nvSpPr>
            <p:cNvPr id="104491" name="Rectangle 41"/>
            <p:cNvSpPr>
              <a:spLocks noChangeArrowheads="1"/>
            </p:cNvSpPr>
            <p:nvPr/>
          </p:nvSpPr>
          <p:spPr bwMode="gray">
            <a:xfrm>
              <a:off x="832" y="2370"/>
              <a:ext cx="1578" cy="263"/>
            </a:xfrm>
            <a:prstGeom prst="rect">
              <a:avLst/>
            </a:prstGeom>
            <a:solidFill>
              <a:srgbClr val="667263"/>
            </a:solidFill>
            <a:ln w="9525" algn="ctr">
              <a:solidFill>
                <a:srgbClr val="76797E"/>
              </a:solidFill>
              <a:miter lim="800000"/>
              <a:headEnd/>
              <a:tailEnd/>
            </a:ln>
          </p:spPr>
          <p:txBody>
            <a:bodyPr wrap="none" lIns="91435" tIns="45718" rIns="91435" bIns="45718" anchor="ctr"/>
            <a:lstStyle/>
            <a:p>
              <a:endParaRPr lang="pt-BR" altLang="pt-BR">
                <a:latin typeface="Calibri" pitchFamily="34" charset="0"/>
              </a:endParaRPr>
            </a:p>
          </p:txBody>
        </p:sp>
        <p:sp>
          <p:nvSpPr>
            <p:cNvPr id="42" name="AutoShape 42"/>
            <p:cNvSpPr>
              <a:spLocks noChangeArrowheads="1"/>
            </p:cNvSpPr>
            <p:nvPr/>
          </p:nvSpPr>
          <p:spPr bwMode="auto">
            <a:xfrm>
              <a:off x="2034" y="2400"/>
              <a:ext cx="315" cy="206"/>
            </a:xfrm>
            <a:prstGeom prst="can">
              <a:avLst>
                <a:gd name="adj" fmla="val 25000"/>
              </a:avLst>
            </a:prstGeom>
            <a:gradFill rotWithShape="1">
              <a:gsLst>
                <a:gs pos="0">
                  <a:srgbClr val="C0C0C0">
                    <a:gamma/>
                    <a:shade val="46275"/>
                    <a:invGamma/>
                  </a:srgbClr>
                </a:gs>
                <a:gs pos="50000">
                  <a:srgbClr val="C0C0C0"/>
                </a:gs>
                <a:gs pos="100000">
                  <a:srgbClr val="C0C0C0">
                    <a:gamma/>
                    <a:shade val="46275"/>
                    <a:invGamma/>
                  </a:srgbClr>
                </a:gs>
              </a:gsLst>
              <a:lin ang="0" scaled="1"/>
            </a:gradFill>
            <a:ln w="9525">
              <a:solidFill>
                <a:srgbClr val="969696"/>
              </a:solidFill>
              <a:round/>
              <a:headEnd/>
              <a:tailEnd/>
            </a:ln>
            <a:effectLst/>
          </p:spPr>
          <p:txBody>
            <a:bodyPr wrap="none" lIns="91427" tIns="45714" rIns="91427" bIns="45714" anchor="ctr"/>
            <a:lstStyle/>
            <a:p>
              <a:pPr>
                <a:defRPr/>
              </a:pPr>
              <a:endParaRPr lang="pt-BR" sz="900" dirty="0">
                <a:effectLst>
                  <a:outerShdw blurRad="38100" dist="38100" dir="2700000" algn="tl">
                    <a:srgbClr val="000000"/>
                  </a:outerShdw>
                </a:effectLst>
                <a:latin typeface="Calibri" pitchFamily="34" charset="0"/>
              </a:endParaRPr>
            </a:p>
          </p:txBody>
        </p:sp>
        <p:sp>
          <p:nvSpPr>
            <p:cNvPr id="104493" name="Rectangle 43"/>
            <p:cNvSpPr>
              <a:spLocks noChangeArrowheads="1"/>
            </p:cNvSpPr>
            <p:nvPr/>
          </p:nvSpPr>
          <p:spPr bwMode="gray">
            <a:xfrm>
              <a:off x="857" y="2407"/>
              <a:ext cx="1135" cy="189"/>
            </a:xfrm>
            <a:prstGeom prst="rect">
              <a:avLst/>
            </a:prstGeom>
            <a:noFill/>
            <a:ln w="9525" algn="ctr">
              <a:noFill/>
              <a:miter lim="800000"/>
              <a:headEnd/>
              <a:tailEnd/>
            </a:ln>
          </p:spPr>
          <p:txBody>
            <a:bodyPr wrap="none" lIns="0" tIns="0" rIns="0" bIns="0" anchor="ctr" anchorCtr="1"/>
            <a:lstStyle/>
            <a:p>
              <a:pPr>
                <a:lnSpc>
                  <a:spcPct val="80000"/>
                </a:lnSpc>
              </a:pPr>
              <a:r>
                <a:rPr lang="en-GB" altLang="pt-BR" sz="1100">
                  <a:latin typeface="Calibri" pitchFamily="34" charset="0"/>
                </a:rPr>
                <a:t>Data Warehouse /</a:t>
              </a:r>
            </a:p>
            <a:p>
              <a:pPr>
                <a:lnSpc>
                  <a:spcPct val="80000"/>
                </a:lnSpc>
              </a:pPr>
              <a:r>
                <a:rPr lang="en-GB" altLang="pt-BR" sz="1100">
                  <a:latin typeface="Calibri" pitchFamily="34" charset="0"/>
                </a:rPr>
                <a:t>Data Mart</a:t>
              </a:r>
            </a:p>
          </p:txBody>
        </p:sp>
      </p:grpSp>
      <p:grpSp>
        <p:nvGrpSpPr>
          <p:cNvPr id="3" name="Group 44"/>
          <p:cNvGrpSpPr>
            <a:grpSpLocks/>
          </p:cNvGrpSpPr>
          <p:nvPr/>
        </p:nvGrpSpPr>
        <p:grpSpPr bwMode="auto">
          <a:xfrm>
            <a:off x="5716588" y="3573463"/>
            <a:ext cx="2312987" cy="1096962"/>
            <a:chOff x="832" y="2650"/>
            <a:chExt cx="1457" cy="691"/>
          </a:xfrm>
        </p:grpSpPr>
        <p:sp>
          <p:nvSpPr>
            <p:cNvPr id="104486" name="Rectangle 45"/>
            <p:cNvSpPr>
              <a:spLocks noChangeArrowheads="1"/>
            </p:cNvSpPr>
            <p:nvPr/>
          </p:nvSpPr>
          <p:spPr bwMode="gray">
            <a:xfrm>
              <a:off x="832" y="2650"/>
              <a:ext cx="1457" cy="691"/>
            </a:xfrm>
            <a:prstGeom prst="rect">
              <a:avLst/>
            </a:prstGeom>
            <a:solidFill>
              <a:srgbClr val="BFBFBF"/>
            </a:solidFill>
            <a:ln w="9525" algn="ctr">
              <a:solidFill>
                <a:schemeClr val="bg1"/>
              </a:solidFill>
              <a:miter lim="800000"/>
              <a:headEnd/>
              <a:tailEnd/>
            </a:ln>
          </p:spPr>
          <p:txBody>
            <a:bodyPr lIns="91435" tIns="45718" rIns="91435" bIns="45718"/>
            <a:lstStyle/>
            <a:p>
              <a:endParaRPr lang="pt-BR" altLang="pt-BR">
                <a:latin typeface="Calibri" pitchFamily="34" charset="0"/>
              </a:endParaRPr>
            </a:p>
          </p:txBody>
        </p:sp>
        <p:sp>
          <p:nvSpPr>
            <p:cNvPr id="104487" name="Rectangle 46"/>
            <p:cNvSpPr>
              <a:spLocks noChangeArrowheads="1"/>
            </p:cNvSpPr>
            <p:nvPr/>
          </p:nvSpPr>
          <p:spPr bwMode="auto">
            <a:xfrm>
              <a:off x="1921" y="2964"/>
              <a:ext cx="354" cy="87"/>
            </a:xfrm>
            <a:prstGeom prst="rect">
              <a:avLst/>
            </a:prstGeom>
            <a:noFill/>
            <a:ln w="9525" algn="ctr">
              <a:noFill/>
              <a:miter lim="800000"/>
              <a:headEnd/>
              <a:tailEnd/>
            </a:ln>
          </p:spPr>
          <p:txBody>
            <a:bodyPr lIns="0" tIns="0" rIns="0" bIns="0" anchor="ctr" anchorCtr="1">
              <a:spAutoFit/>
            </a:bodyPr>
            <a:lstStyle/>
            <a:p>
              <a:pPr eaLnBrk="1" hangingPunct="1">
                <a:lnSpc>
                  <a:spcPct val="80000"/>
                </a:lnSpc>
                <a:buFont typeface="Wingdings" pitchFamily="2" charset="2"/>
                <a:buNone/>
              </a:pPr>
              <a:r>
                <a:rPr lang="en-US" altLang="pt-BR" sz="1100">
                  <a:latin typeface="Calibri" pitchFamily="34" charset="0"/>
                </a:rPr>
                <a:t>ETL</a:t>
              </a:r>
            </a:p>
          </p:txBody>
        </p:sp>
        <p:sp>
          <p:nvSpPr>
            <p:cNvPr id="104488" name="Rectangle 47"/>
            <p:cNvSpPr>
              <a:spLocks noChangeArrowheads="1"/>
            </p:cNvSpPr>
            <p:nvPr/>
          </p:nvSpPr>
          <p:spPr bwMode="gray">
            <a:xfrm>
              <a:off x="857" y="2679"/>
              <a:ext cx="1134" cy="189"/>
            </a:xfrm>
            <a:prstGeom prst="rect">
              <a:avLst/>
            </a:prstGeom>
            <a:solidFill>
              <a:srgbClr val="808080"/>
            </a:solidFill>
            <a:ln w="9525" algn="ctr">
              <a:noFill/>
              <a:miter lim="800000"/>
              <a:headEnd/>
              <a:tailEnd/>
            </a:ln>
          </p:spPr>
          <p:txBody>
            <a:bodyPr wrap="none" lIns="0" tIns="0" rIns="0" bIns="0" anchor="ctr" anchorCtr="1"/>
            <a:lstStyle/>
            <a:p>
              <a:r>
                <a:rPr lang="en-GB" altLang="pt-BR" sz="1100">
                  <a:latin typeface="Calibri" pitchFamily="34" charset="0"/>
                </a:rPr>
                <a:t>Load Process</a:t>
              </a:r>
            </a:p>
          </p:txBody>
        </p:sp>
        <p:sp>
          <p:nvSpPr>
            <p:cNvPr id="104489" name="Rectangle 48"/>
            <p:cNvSpPr>
              <a:spLocks noChangeArrowheads="1"/>
            </p:cNvSpPr>
            <p:nvPr/>
          </p:nvSpPr>
          <p:spPr bwMode="gray">
            <a:xfrm>
              <a:off x="857" y="2899"/>
              <a:ext cx="1134" cy="189"/>
            </a:xfrm>
            <a:prstGeom prst="rect">
              <a:avLst/>
            </a:prstGeom>
            <a:solidFill>
              <a:srgbClr val="808080"/>
            </a:solidFill>
            <a:ln w="9525" algn="ctr">
              <a:noFill/>
              <a:miter lim="800000"/>
              <a:headEnd/>
              <a:tailEnd/>
            </a:ln>
          </p:spPr>
          <p:txBody>
            <a:bodyPr wrap="none" lIns="0" tIns="0" rIns="0" bIns="0" anchor="ctr" anchorCtr="1"/>
            <a:lstStyle/>
            <a:p>
              <a:r>
                <a:rPr lang="en-GB" altLang="pt-BR" sz="1100">
                  <a:latin typeface="Calibri" pitchFamily="34" charset="0"/>
                </a:rPr>
                <a:t>Staging Area </a:t>
              </a:r>
            </a:p>
          </p:txBody>
        </p:sp>
        <p:sp>
          <p:nvSpPr>
            <p:cNvPr id="104490" name="Rectangle 49"/>
            <p:cNvSpPr>
              <a:spLocks noChangeArrowheads="1"/>
            </p:cNvSpPr>
            <p:nvPr/>
          </p:nvSpPr>
          <p:spPr bwMode="gray">
            <a:xfrm>
              <a:off x="857" y="3119"/>
              <a:ext cx="1134" cy="189"/>
            </a:xfrm>
            <a:prstGeom prst="rect">
              <a:avLst/>
            </a:prstGeom>
            <a:solidFill>
              <a:srgbClr val="808080"/>
            </a:solidFill>
            <a:ln w="9525" algn="ctr">
              <a:noFill/>
              <a:miter lim="800000"/>
              <a:headEnd/>
              <a:tailEnd/>
            </a:ln>
          </p:spPr>
          <p:txBody>
            <a:bodyPr wrap="none" lIns="0" tIns="0" rIns="0" bIns="0" anchor="ctr" anchorCtr="1"/>
            <a:lstStyle/>
            <a:p>
              <a:r>
                <a:rPr lang="en-GB" altLang="pt-BR" sz="1100">
                  <a:latin typeface="Calibri" pitchFamily="34" charset="0"/>
                </a:rPr>
                <a:t>Extraction Process</a:t>
              </a:r>
            </a:p>
          </p:txBody>
        </p:sp>
      </p:grpSp>
      <p:sp>
        <p:nvSpPr>
          <p:cNvPr id="104456" name="Line 51"/>
          <p:cNvSpPr>
            <a:spLocks noChangeShapeType="1"/>
          </p:cNvSpPr>
          <p:nvPr/>
        </p:nvSpPr>
        <p:spPr bwMode="gray">
          <a:xfrm flipV="1">
            <a:off x="7504113" y="4678363"/>
            <a:ext cx="0" cy="649287"/>
          </a:xfrm>
          <a:prstGeom prst="line">
            <a:avLst/>
          </a:prstGeom>
          <a:noFill/>
          <a:ln w="38100">
            <a:solidFill>
              <a:srgbClr val="000000"/>
            </a:solidFill>
            <a:round/>
            <a:headEnd/>
            <a:tailEnd type="triangle" w="med" len="med"/>
          </a:ln>
        </p:spPr>
        <p:txBody>
          <a:bodyPr wrap="none" lIns="91435" tIns="45718" rIns="91435" bIns="45718" anchor="ctr"/>
          <a:lstStyle/>
          <a:p>
            <a:endParaRPr lang="en-US"/>
          </a:p>
        </p:txBody>
      </p:sp>
      <p:sp>
        <p:nvSpPr>
          <p:cNvPr id="104457" name="Line 52"/>
          <p:cNvSpPr>
            <a:spLocks noChangeShapeType="1"/>
          </p:cNvSpPr>
          <p:nvPr/>
        </p:nvSpPr>
        <p:spPr bwMode="gray">
          <a:xfrm flipV="1">
            <a:off x="6907213" y="4678363"/>
            <a:ext cx="0" cy="649287"/>
          </a:xfrm>
          <a:prstGeom prst="line">
            <a:avLst/>
          </a:prstGeom>
          <a:noFill/>
          <a:ln w="38100">
            <a:solidFill>
              <a:srgbClr val="000000"/>
            </a:solidFill>
            <a:round/>
            <a:headEnd/>
            <a:tailEnd type="triangle" w="med" len="med"/>
          </a:ln>
        </p:spPr>
        <p:txBody>
          <a:bodyPr wrap="none" lIns="91435" tIns="45718" rIns="91435" bIns="45718" anchor="ctr"/>
          <a:lstStyle/>
          <a:p>
            <a:endParaRPr lang="en-US"/>
          </a:p>
        </p:txBody>
      </p:sp>
      <p:sp>
        <p:nvSpPr>
          <p:cNvPr id="104458" name="Line 53"/>
          <p:cNvSpPr>
            <a:spLocks noChangeShapeType="1"/>
          </p:cNvSpPr>
          <p:nvPr/>
        </p:nvSpPr>
        <p:spPr bwMode="gray">
          <a:xfrm flipV="1">
            <a:off x="6311900" y="4678363"/>
            <a:ext cx="0" cy="649287"/>
          </a:xfrm>
          <a:prstGeom prst="line">
            <a:avLst/>
          </a:prstGeom>
          <a:noFill/>
          <a:ln w="38100">
            <a:solidFill>
              <a:srgbClr val="000000"/>
            </a:solidFill>
            <a:round/>
            <a:headEnd/>
            <a:tailEnd type="triangle" w="med" len="med"/>
          </a:ln>
        </p:spPr>
        <p:txBody>
          <a:bodyPr wrap="none" lIns="91435" tIns="45718" rIns="91435" bIns="45718" anchor="ctr"/>
          <a:lstStyle/>
          <a:p>
            <a:endParaRPr lang="en-US"/>
          </a:p>
        </p:txBody>
      </p:sp>
      <p:sp>
        <p:nvSpPr>
          <p:cNvPr id="104459" name="Line 54"/>
          <p:cNvSpPr>
            <a:spLocks noChangeShapeType="1"/>
          </p:cNvSpPr>
          <p:nvPr/>
        </p:nvSpPr>
        <p:spPr bwMode="gray">
          <a:xfrm flipV="1">
            <a:off x="5675313" y="4652963"/>
            <a:ext cx="336550" cy="674687"/>
          </a:xfrm>
          <a:prstGeom prst="line">
            <a:avLst/>
          </a:prstGeom>
          <a:noFill/>
          <a:ln w="38100">
            <a:solidFill>
              <a:srgbClr val="000000"/>
            </a:solidFill>
            <a:round/>
            <a:headEnd/>
            <a:tailEnd type="triangle" w="med" len="med"/>
          </a:ln>
        </p:spPr>
        <p:txBody>
          <a:bodyPr wrap="none" lIns="91435" tIns="45718" rIns="91435" bIns="45718" anchor="ctr"/>
          <a:lstStyle/>
          <a:p>
            <a:endParaRPr lang="en-US"/>
          </a:p>
        </p:txBody>
      </p:sp>
      <p:sp>
        <p:nvSpPr>
          <p:cNvPr id="104460" name="Line 55"/>
          <p:cNvSpPr>
            <a:spLocks noChangeShapeType="1"/>
          </p:cNvSpPr>
          <p:nvPr/>
        </p:nvSpPr>
        <p:spPr bwMode="gray">
          <a:xfrm flipV="1">
            <a:off x="5051425" y="4724400"/>
            <a:ext cx="673100" cy="603250"/>
          </a:xfrm>
          <a:prstGeom prst="line">
            <a:avLst/>
          </a:prstGeom>
          <a:noFill/>
          <a:ln w="38100">
            <a:solidFill>
              <a:srgbClr val="000000"/>
            </a:solidFill>
            <a:round/>
            <a:headEnd/>
            <a:tailEnd type="triangle" w="med" len="med"/>
          </a:ln>
        </p:spPr>
        <p:txBody>
          <a:bodyPr wrap="none" lIns="91435" tIns="45718" rIns="91435" bIns="45718" anchor="ctr"/>
          <a:lstStyle/>
          <a:p>
            <a:endParaRPr lang="en-US"/>
          </a:p>
        </p:txBody>
      </p:sp>
      <p:sp>
        <p:nvSpPr>
          <p:cNvPr id="104461" name="Line 56"/>
          <p:cNvSpPr>
            <a:spLocks noChangeShapeType="1"/>
          </p:cNvSpPr>
          <p:nvPr/>
        </p:nvSpPr>
        <p:spPr bwMode="gray">
          <a:xfrm flipH="1" flipV="1">
            <a:off x="7812088" y="4724400"/>
            <a:ext cx="295275" cy="603250"/>
          </a:xfrm>
          <a:prstGeom prst="line">
            <a:avLst/>
          </a:prstGeom>
          <a:noFill/>
          <a:ln w="38100">
            <a:solidFill>
              <a:srgbClr val="000000"/>
            </a:solidFill>
            <a:round/>
            <a:headEnd/>
            <a:tailEnd type="triangle" w="med" len="med"/>
          </a:ln>
        </p:spPr>
        <p:txBody>
          <a:bodyPr wrap="none" lIns="91435" tIns="45718" rIns="91435" bIns="45718" anchor="ctr"/>
          <a:lstStyle/>
          <a:p>
            <a:endParaRPr lang="en-US"/>
          </a:p>
        </p:txBody>
      </p:sp>
      <p:pic>
        <p:nvPicPr>
          <p:cNvPr id="104462" name="Picture 57" descr="manage"/>
          <p:cNvPicPr>
            <a:picLocks noChangeAspect="1" noChangeArrowheads="1"/>
          </p:cNvPicPr>
          <p:nvPr/>
        </p:nvPicPr>
        <p:blipFill>
          <a:blip r:embed="rId7" cstate="print"/>
          <a:srcRect/>
          <a:stretch>
            <a:fillRect/>
          </a:stretch>
        </p:blipFill>
        <p:spPr bwMode="auto">
          <a:xfrm>
            <a:off x="4819650" y="5122863"/>
            <a:ext cx="438150" cy="334962"/>
          </a:xfrm>
          <a:prstGeom prst="rect">
            <a:avLst/>
          </a:prstGeom>
          <a:noFill/>
          <a:ln w="9525">
            <a:noFill/>
            <a:miter lim="800000"/>
            <a:headEnd/>
            <a:tailEnd/>
          </a:ln>
        </p:spPr>
      </p:pic>
      <p:pic>
        <p:nvPicPr>
          <p:cNvPr id="104463" name="Picture 58" descr="manage"/>
          <p:cNvPicPr>
            <a:picLocks noChangeAspect="1" noChangeArrowheads="1"/>
          </p:cNvPicPr>
          <p:nvPr/>
        </p:nvPicPr>
        <p:blipFill>
          <a:blip r:embed="rId7" cstate="print"/>
          <a:srcRect/>
          <a:stretch>
            <a:fillRect/>
          </a:stretch>
        </p:blipFill>
        <p:spPr bwMode="auto">
          <a:xfrm>
            <a:off x="5457825" y="5122863"/>
            <a:ext cx="438150" cy="334962"/>
          </a:xfrm>
          <a:prstGeom prst="rect">
            <a:avLst/>
          </a:prstGeom>
          <a:noFill/>
          <a:ln w="9525">
            <a:noFill/>
            <a:miter lim="800000"/>
            <a:headEnd/>
            <a:tailEnd/>
          </a:ln>
        </p:spPr>
      </p:pic>
      <p:pic>
        <p:nvPicPr>
          <p:cNvPr id="104464" name="Picture 59" descr="manage"/>
          <p:cNvPicPr>
            <a:picLocks noChangeAspect="1" noChangeArrowheads="1"/>
          </p:cNvPicPr>
          <p:nvPr/>
        </p:nvPicPr>
        <p:blipFill>
          <a:blip r:embed="rId7" cstate="print"/>
          <a:srcRect/>
          <a:stretch>
            <a:fillRect/>
          </a:stretch>
        </p:blipFill>
        <p:spPr bwMode="auto">
          <a:xfrm>
            <a:off x="6691313" y="5122863"/>
            <a:ext cx="438150" cy="334962"/>
          </a:xfrm>
          <a:prstGeom prst="rect">
            <a:avLst/>
          </a:prstGeom>
          <a:noFill/>
          <a:ln w="9525">
            <a:noFill/>
            <a:miter lim="800000"/>
            <a:headEnd/>
            <a:tailEnd/>
          </a:ln>
        </p:spPr>
      </p:pic>
      <p:pic>
        <p:nvPicPr>
          <p:cNvPr id="104465" name="Picture 60" descr="manage"/>
          <p:cNvPicPr>
            <a:picLocks noChangeAspect="1" noChangeArrowheads="1"/>
          </p:cNvPicPr>
          <p:nvPr/>
        </p:nvPicPr>
        <p:blipFill>
          <a:blip r:embed="rId7" cstate="print"/>
          <a:srcRect/>
          <a:stretch>
            <a:fillRect/>
          </a:stretch>
        </p:blipFill>
        <p:spPr bwMode="auto">
          <a:xfrm>
            <a:off x="6094413" y="5122863"/>
            <a:ext cx="438150" cy="334962"/>
          </a:xfrm>
          <a:prstGeom prst="rect">
            <a:avLst/>
          </a:prstGeom>
          <a:noFill/>
          <a:ln w="9525">
            <a:noFill/>
            <a:miter lim="800000"/>
            <a:headEnd/>
            <a:tailEnd/>
          </a:ln>
        </p:spPr>
      </p:pic>
      <p:grpSp>
        <p:nvGrpSpPr>
          <p:cNvPr id="4" name="Group 61"/>
          <p:cNvGrpSpPr>
            <a:grpSpLocks/>
          </p:cNvGrpSpPr>
          <p:nvPr/>
        </p:nvGrpSpPr>
        <p:grpSpPr bwMode="auto">
          <a:xfrm>
            <a:off x="7300913" y="5122863"/>
            <a:ext cx="417512" cy="327025"/>
            <a:chOff x="1995" y="3508"/>
            <a:chExt cx="391" cy="409"/>
          </a:xfrm>
        </p:grpSpPr>
        <p:graphicFrame>
          <p:nvGraphicFramePr>
            <p:cNvPr id="104484" name="Object 62"/>
            <p:cNvGraphicFramePr>
              <a:graphicFrameLocks noChangeAspect="1"/>
            </p:cNvGraphicFramePr>
            <p:nvPr/>
          </p:nvGraphicFramePr>
          <p:xfrm>
            <a:off x="1995" y="3508"/>
            <a:ext cx="391" cy="409"/>
          </p:xfrm>
          <a:graphic>
            <a:graphicData uri="http://schemas.openxmlformats.org/presentationml/2006/ole">
              <mc:AlternateContent xmlns:mc="http://schemas.openxmlformats.org/markup-compatibility/2006">
                <mc:Choice xmlns:v="urn:schemas-microsoft-com:vml" Requires="v">
                  <p:oleObj spid="_x0000_s9308" name="Photo Editor Photo" r:id="rId8" imgW="952633" imgH="1448002" progId="">
                    <p:embed/>
                  </p:oleObj>
                </mc:Choice>
                <mc:Fallback>
                  <p:oleObj name="Photo Editor Photo" r:id="rId8" imgW="952633" imgH="1448002" progId="">
                    <p:embed/>
                    <p:pic>
                      <p:nvPicPr>
                        <p:cNvPr id="104484" name="Object 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5" y="3508"/>
                          <a:ext cx="391" cy="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85" name="Object 63"/>
            <p:cNvGraphicFramePr>
              <a:graphicFrameLocks noChangeAspect="1"/>
            </p:cNvGraphicFramePr>
            <p:nvPr/>
          </p:nvGraphicFramePr>
          <p:xfrm>
            <a:off x="2038" y="3548"/>
            <a:ext cx="306" cy="326"/>
          </p:xfrm>
          <a:graphic>
            <a:graphicData uri="http://schemas.openxmlformats.org/presentationml/2006/ole">
              <mc:AlternateContent xmlns:mc="http://schemas.openxmlformats.org/markup-compatibility/2006">
                <mc:Choice xmlns:v="urn:schemas-microsoft-com:vml" Requires="v">
                  <p:oleObj spid="_x0000_s9309" name="Photo Editor Photo" r:id="rId10" imgW="1038370" imgH="1104762" progId="">
                    <p:embed/>
                  </p:oleObj>
                </mc:Choice>
                <mc:Fallback>
                  <p:oleObj name="Photo Editor Photo" r:id="rId10" imgW="1038370" imgH="1104762" progId="">
                    <p:embed/>
                    <p:pic>
                      <p:nvPicPr>
                        <p:cNvPr id="104485" name="Object 6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8" y="3548"/>
                          <a:ext cx="30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4467" name="Object 64"/>
          <p:cNvGraphicFramePr>
            <a:graphicFrameLocks noChangeAspect="1"/>
          </p:cNvGraphicFramePr>
          <p:nvPr/>
        </p:nvGraphicFramePr>
        <p:xfrm>
          <a:off x="7842250" y="5032375"/>
          <a:ext cx="655638" cy="457200"/>
        </p:xfrm>
        <a:graphic>
          <a:graphicData uri="http://schemas.openxmlformats.org/presentationml/2006/ole">
            <mc:AlternateContent xmlns:mc="http://schemas.openxmlformats.org/markup-compatibility/2006">
              <mc:Choice xmlns:v="urn:schemas-microsoft-com:vml" Requires="v">
                <p:oleObj spid="_x0000_s9310" name="Photo Editor Photo" r:id="rId12" imgW="1638529" imgH="2114845" progId="">
                  <p:embed/>
                </p:oleObj>
              </mc:Choice>
              <mc:Fallback>
                <p:oleObj name="Photo Editor Photo" r:id="rId12" imgW="1638529" imgH="2114845" progId="">
                  <p:embed/>
                  <p:pic>
                    <p:nvPicPr>
                      <p:cNvPr id="104467" name="Object 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2250" y="5032375"/>
                        <a:ext cx="655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65"/>
          <p:cNvGrpSpPr>
            <a:grpSpLocks/>
          </p:cNvGrpSpPr>
          <p:nvPr/>
        </p:nvGrpSpPr>
        <p:grpSpPr bwMode="auto">
          <a:xfrm>
            <a:off x="7754938" y="5386388"/>
            <a:ext cx="407987" cy="290512"/>
            <a:chOff x="2490" y="1511"/>
            <a:chExt cx="864" cy="656"/>
          </a:xfrm>
        </p:grpSpPr>
        <p:pic>
          <p:nvPicPr>
            <p:cNvPr id="104480" name="Picture 66"/>
            <p:cNvPicPr>
              <a:picLocks noChangeAspect="1" noChangeArrowheads="1"/>
            </p:cNvPicPr>
            <p:nvPr/>
          </p:nvPicPr>
          <p:blipFill>
            <a:blip r:embed="rId14" cstate="print"/>
            <a:srcRect t="56006"/>
            <a:stretch>
              <a:fillRect/>
            </a:stretch>
          </p:blipFill>
          <p:spPr bwMode="auto">
            <a:xfrm>
              <a:off x="2496" y="1874"/>
              <a:ext cx="739" cy="293"/>
            </a:xfrm>
            <a:prstGeom prst="rect">
              <a:avLst/>
            </a:prstGeom>
            <a:noFill/>
            <a:ln w="9525">
              <a:noFill/>
              <a:miter lim="800000"/>
              <a:headEnd/>
              <a:tailEnd/>
            </a:ln>
          </p:spPr>
        </p:pic>
        <p:sp>
          <p:nvSpPr>
            <p:cNvPr id="104481" name="Rectangle 67"/>
            <p:cNvSpPr>
              <a:spLocks noChangeArrowheads="1"/>
            </p:cNvSpPr>
            <p:nvPr/>
          </p:nvSpPr>
          <p:spPr bwMode="auto">
            <a:xfrm>
              <a:off x="2661" y="1805"/>
              <a:ext cx="274" cy="142"/>
            </a:xfrm>
            <a:prstGeom prst="rect">
              <a:avLst/>
            </a:prstGeom>
            <a:solidFill>
              <a:schemeClr val="bg1"/>
            </a:solidFill>
            <a:ln w="9525">
              <a:noFill/>
              <a:miter lim="800000"/>
              <a:headEnd type="none" w="sm" len="sm"/>
              <a:tailEnd type="none" w="sm" len="sm"/>
            </a:ln>
          </p:spPr>
          <p:txBody>
            <a:bodyPr wrap="none" anchor="ctr"/>
            <a:lstStyle/>
            <a:p>
              <a:endParaRPr lang="pt-BR" altLang="pt-BR">
                <a:latin typeface="Calibri" pitchFamily="34" charset="0"/>
              </a:endParaRPr>
            </a:p>
          </p:txBody>
        </p:sp>
        <p:sp>
          <p:nvSpPr>
            <p:cNvPr id="104482" name="Rectangle 68"/>
            <p:cNvSpPr>
              <a:spLocks noChangeArrowheads="1"/>
            </p:cNvSpPr>
            <p:nvPr/>
          </p:nvSpPr>
          <p:spPr bwMode="auto">
            <a:xfrm>
              <a:off x="2499" y="1825"/>
              <a:ext cx="164" cy="108"/>
            </a:xfrm>
            <a:prstGeom prst="rect">
              <a:avLst/>
            </a:prstGeom>
            <a:solidFill>
              <a:schemeClr val="bg1"/>
            </a:solidFill>
            <a:ln w="9525">
              <a:noFill/>
              <a:miter lim="800000"/>
              <a:headEnd type="none" w="sm" len="sm"/>
              <a:tailEnd type="none" w="sm" len="sm"/>
            </a:ln>
          </p:spPr>
          <p:txBody>
            <a:bodyPr wrap="none" anchor="ctr"/>
            <a:lstStyle/>
            <a:p>
              <a:endParaRPr lang="pt-BR" altLang="pt-BR">
                <a:latin typeface="Calibri" pitchFamily="34" charset="0"/>
              </a:endParaRPr>
            </a:p>
          </p:txBody>
        </p:sp>
        <p:pic>
          <p:nvPicPr>
            <p:cNvPr id="104483" name="Picture 69"/>
            <p:cNvPicPr>
              <a:picLocks noChangeAspect="1" noChangeArrowheads="1"/>
            </p:cNvPicPr>
            <p:nvPr/>
          </p:nvPicPr>
          <p:blipFill>
            <a:blip r:embed="rId15" cstate="print"/>
            <a:srcRect/>
            <a:stretch>
              <a:fillRect/>
            </a:stretch>
          </p:blipFill>
          <p:spPr bwMode="auto">
            <a:xfrm>
              <a:off x="2490" y="1511"/>
              <a:ext cx="864" cy="542"/>
            </a:xfrm>
            <a:prstGeom prst="rect">
              <a:avLst/>
            </a:prstGeom>
            <a:noFill/>
            <a:ln w="9525">
              <a:noFill/>
              <a:miter lim="800000"/>
              <a:headEnd/>
              <a:tailEnd/>
            </a:ln>
          </p:spPr>
        </p:pic>
      </p:grpSp>
      <p:grpSp>
        <p:nvGrpSpPr>
          <p:cNvPr id="6" name="Group 70"/>
          <p:cNvGrpSpPr>
            <a:grpSpLocks/>
          </p:cNvGrpSpPr>
          <p:nvPr/>
        </p:nvGrpSpPr>
        <p:grpSpPr bwMode="auto">
          <a:xfrm>
            <a:off x="8208963" y="5359400"/>
            <a:ext cx="417512" cy="327025"/>
            <a:chOff x="1995" y="3508"/>
            <a:chExt cx="391" cy="409"/>
          </a:xfrm>
        </p:grpSpPr>
        <p:graphicFrame>
          <p:nvGraphicFramePr>
            <p:cNvPr id="104478" name="Object 71"/>
            <p:cNvGraphicFramePr>
              <a:graphicFrameLocks noChangeAspect="1"/>
            </p:cNvGraphicFramePr>
            <p:nvPr/>
          </p:nvGraphicFramePr>
          <p:xfrm>
            <a:off x="1995" y="3508"/>
            <a:ext cx="391" cy="409"/>
          </p:xfrm>
          <a:graphic>
            <a:graphicData uri="http://schemas.openxmlformats.org/presentationml/2006/ole">
              <mc:AlternateContent xmlns:mc="http://schemas.openxmlformats.org/markup-compatibility/2006">
                <mc:Choice xmlns:v="urn:schemas-microsoft-com:vml" Requires="v">
                  <p:oleObj spid="_x0000_s9311" name="Photo Editor Photo" r:id="rId16" imgW="952633" imgH="1448002" progId="">
                    <p:embed/>
                  </p:oleObj>
                </mc:Choice>
                <mc:Fallback>
                  <p:oleObj name="Photo Editor Photo" r:id="rId16" imgW="952633" imgH="1448002" progId="">
                    <p:embed/>
                    <p:pic>
                      <p:nvPicPr>
                        <p:cNvPr id="104478" name="Object 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5" y="3508"/>
                          <a:ext cx="391" cy="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79" name="Object 72"/>
            <p:cNvGraphicFramePr>
              <a:graphicFrameLocks noChangeAspect="1"/>
            </p:cNvGraphicFramePr>
            <p:nvPr/>
          </p:nvGraphicFramePr>
          <p:xfrm>
            <a:off x="2038" y="3548"/>
            <a:ext cx="306" cy="326"/>
          </p:xfrm>
          <a:graphic>
            <a:graphicData uri="http://schemas.openxmlformats.org/presentationml/2006/ole">
              <mc:AlternateContent xmlns:mc="http://schemas.openxmlformats.org/markup-compatibility/2006">
                <mc:Choice xmlns:v="urn:schemas-microsoft-com:vml" Requires="v">
                  <p:oleObj spid="_x0000_s9312" name="Photo Editor Photo" r:id="rId17" imgW="1038370" imgH="1104762" progId="">
                    <p:embed/>
                  </p:oleObj>
                </mc:Choice>
                <mc:Fallback>
                  <p:oleObj name="Photo Editor Photo" r:id="rId17" imgW="1038370" imgH="1104762" progId="">
                    <p:embed/>
                    <p:pic>
                      <p:nvPicPr>
                        <p:cNvPr id="104479" name="Object 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8" y="3548"/>
                          <a:ext cx="30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4470" name="Text Box 73"/>
          <p:cNvSpPr txBox="1">
            <a:spLocks noChangeArrowheads="1"/>
          </p:cNvSpPr>
          <p:nvPr/>
        </p:nvSpPr>
        <p:spPr bwMode="auto">
          <a:xfrm>
            <a:off x="6175992" y="5611813"/>
            <a:ext cx="1663083" cy="276999"/>
          </a:xfrm>
          <a:prstGeom prst="rect">
            <a:avLst/>
          </a:prstGeom>
          <a:noFill/>
          <a:ln w="9525">
            <a:noFill/>
            <a:miter lim="800000"/>
            <a:headEnd/>
            <a:tailEnd/>
          </a:ln>
        </p:spPr>
        <p:txBody>
          <a:bodyPr wrap="none">
            <a:spAutoFit/>
          </a:bodyPr>
          <a:lstStyle/>
          <a:p>
            <a:pPr algn="r"/>
            <a:r>
              <a:rPr lang="en-US" altLang="pt-BR" baseline="-25000">
                <a:latin typeface="Calibri" pitchFamily="34" charset="0"/>
              </a:rPr>
              <a:t>Federated Data Sources</a:t>
            </a:r>
          </a:p>
        </p:txBody>
      </p:sp>
      <p:sp>
        <p:nvSpPr>
          <p:cNvPr id="104471" name="Text Box 74"/>
          <p:cNvSpPr txBox="1">
            <a:spLocks noChangeArrowheads="1"/>
          </p:cNvSpPr>
          <p:nvPr/>
        </p:nvSpPr>
        <p:spPr bwMode="gray">
          <a:xfrm>
            <a:off x="6029325" y="5461000"/>
            <a:ext cx="609600" cy="168275"/>
          </a:xfrm>
          <a:prstGeom prst="rect">
            <a:avLst/>
          </a:prstGeom>
          <a:noFill/>
          <a:ln w="9525" algn="ctr">
            <a:noFill/>
            <a:miter lim="800000"/>
            <a:headEnd/>
            <a:tailEnd/>
          </a:ln>
        </p:spPr>
        <p:txBody>
          <a:bodyPr lIns="0" tIns="0" rIns="0" bIns="0">
            <a:spAutoFit/>
          </a:bodyPr>
          <a:lstStyle/>
          <a:p>
            <a:pPr marL="4763">
              <a:spcBef>
                <a:spcPct val="50000"/>
              </a:spcBef>
            </a:pPr>
            <a:r>
              <a:rPr lang="en-US" altLang="pt-BR" sz="1100">
                <a:latin typeface="Calibri" pitchFamily="34" charset="0"/>
              </a:rPr>
              <a:t>Siebel</a:t>
            </a:r>
          </a:p>
        </p:txBody>
      </p:sp>
      <p:sp>
        <p:nvSpPr>
          <p:cNvPr id="104472" name="Text Box 75"/>
          <p:cNvSpPr txBox="1">
            <a:spLocks noChangeArrowheads="1"/>
          </p:cNvSpPr>
          <p:nvPr/>
        </p:nvSpPr>
        <p:spPr bwMode="gray">
          <a:xfrm>
            <a:off x="4735513" y="5461000"/>
            <a:ext cx="609600" cy="168275"/>
          </a:xfrm>
          <a:prstGeom prst="rect">
            <a:avLst/>
          </a:prstGeom>
          <a:noFill/>
          <a:ln w="9525" algn="ctr">
            <a:noFill/>
            <a:miter lim="800000"/>
            <a:headEnd/>
            <a:tailEnd/>
          </a:ln>
        </p:spPr>
        <p:txBody>
          <a:bodyPr lIns="0" tIns="0" rIns="0" bIns="0">
            <a:spAutoFit/>
          </a:bodyPr>
          <a:lstStyle/>
          <a:p>
            <a:pPr marL="4763">
              <a:spcBef>
                <a:spcPct val="50000"/>
              </a:spcBef>
            </a:pPr>
            <a:r>
              <a:rPr lang="en-US" altLang="pt-BR" sz="1100">
                <a:latin typeface="Calibri" pitchFamily="34" charset="0"/>
              </a:rPr>
              <a:t>Oracle</a:t>
            </a:r>
          </a:p>
        </p:txBody>
      </p:sp>
      <p:sp>
        <p:nvSpPr>
          <p:cNvPr id="104473" name="Text Box 76"/>
          <p:cNvSpPr txBox="1">
            <a:spLocks noChangeArrowheads="1"/>
          </p:cNvSpPr>
          <p:nvPr/>
        </p:nvSpPr>
        <p:spPr bwMode="gray">
          <a:xfrm>
            <a:off x="5367338" y="5461000"/>
            <a:ext cx="609600" cy="168275"/>
          </a:xfrm>
          <a:prstGeom prst="rect">
            <a:avLst/>
          </a:prstGeom>
          <a:noFill/>
          <a:ln w="9525" algn="ctr">
            <a:noFill/>
            <a:miter lim="800000"/>
            <a:headEnd/>
            <a:tailEnd/>
          </a:ln>
        </p:spPr>
        <p:txBody>
          <a:bodyPr lIns="0" tIns="0" rIns="0" bIns="0">
            <a:spAutoFit/>
          </a:bodyPr>
          <a:lstStyle/>
          <a:p>
            <a:pPr marL="4763">
              <a:spcBef>
                <a:spcPct val="50000"/>
              </a:spcBef>
            </a:pPr>
            <a:r>
              <a:rPr lang="en-US" altLang="pt-BR" sz="1100">
                <a:latin typeface="Calibri" pitchFamily="34" charset="0"/>
              </a:rPr>
              <a:t>SAP R/3</a:t>
            </a:r>
          </a:p>
        </p:txBody>
      </p:sp>
      <p:sp>
        <p:nvSpPr>
          <p:cNvPr id="104474" name="Text Box 77"/>
          <p:cNvSpPr txBox="1">
            <a:spLocks noChangeArrowheads="1"/>
          </p:cNvSpPr>
          <p:nvPr/>
        </p:nvSpPr>
        <p:spPr bwMode="gray">
          <a:xfrm>
            <a:off x="6529388" y="5461000"/>
            <a:ext cx="822325" cy="168275"/>
          </a:xfrm>
          <a:prstGeom prst="rect">
            <a:avLst/>
          </a:prstGeom>
          <a:noFill/>
          <a:ln w="9525" algn="ctr">
            <a:noFill/>
            <a:miter lim="800000"/>
            <a:headEnd/>
            <a:tailEnd/>
          </a:ln>
        </p:spPr>
        <p:txBody>
          <a:bodyPr lIns="0" tIns="0" rIns="0" bIns="0">
            <a:spAutoFit/>
          </a:bodyPr>
          <a:lstStyle/>
          <a:p>
            <a:pPr marL="4763">
              <a:spcBef>
                <a:spcPct val="50000"/>
              </a:spcBef>
            </a:pPr>
            <a:r>
              <a:rPr lang="en-US" altLang="pt-BR" sz="1100">
                <a:latin typeface="Calibri" pitchFamily="34" charset="0"/>
              </a:rPr>
              <a:t>PSFT</a:t>
            </a:r>
          </a:p>
        </p:txBody>
      </p:sp>
      <p:sp>
        <p:nvSpPr>
          <p:cNvPr id="104475" name="Text Box 78"/>
          <p:cNvSpPr txBox="1">
            <a:spLocks noChangeArrowheads="1"/>
          </p:cNvSpPr>
          <p:nvPr/>
        </p:nvSpPr>
        <p:spPr bwMode="gray">
          <a:xfrm>
            <a:off x="7113588" y="5461000"/>
            <a:ext cx="822325" cy="168275"/>
          </a:xfrm>
          <a:prstGeom prst="rect">
            <a:avLst/>
          </a:prstGeom>
          <a:noFill/>
          <a:ln w="9525" algn="ctr">
            <a:noFill/>
            <a:miter lim="800000"/>
            <a:headEnd/>
            <a:tailEnd/>
          </a:ln>
        </p:spPr>
        <p:txBody>
          <a:bodyPr lIns="0" tIns="0" rIns="0" bIns="0">
            <a:spAutoFit/>
          </a:bodyPr>
          <a:lstStyle/>
          <a:p>
            <a:pPr marL="4763">
              <a:spcBef>
                <a:spcPct val="50000"/>
              </a:spcBef>
            </a:pPr>
            <a:r>
              <a:rPr lang="en-US" altLang="pt-BR" sz="1100">
                <a:latin typeface="Calibri" pitchFamily="34" charset="0"/>
              </a:rPr>
              <a:t>EDW</a:t>
            </a:r>
          </a:p>
        </p:txBody>
      </p:sp>
      <p:sp>
        <p:nvSpPr>
          <p:cNvPr id="104476" name="Text Box 79"/>
          <p:cNvSpPr txBox="1">
            <a:spLocks noChangeArrowheads="1"/>
          </p:cNvSpPr>
          <p:nvPr/>
        </p:nvSpPr>
        <p:spPr bwMode="gray">
          <a:xfrm>
            <a:off x="7807325" y="5695950"/>
            <a:ext cx="822325" cy="168275"/>
          </a:xfrm>
          <a:prstGeom prst="rect">
            <a:avLst/>
          </a:prstGeom>
          <a:noFill/>
          <a:ln w="9525" algn="ctr">
            <a:noFill/>
            <a:miter lim="800000"/>
            <a:headEnd/>
            <a:tailEnd/>
          </a:ln>
        </p:spPr>
        <p:txBody>
          <a:bodyPr lIns="0" tIns="0" rIns="0" bIns="0">
            <a:spAutoFit/>
          </a:bodyPr>
          <a:lstStyle/>
          <a:p>
            <a:pPr marL="4763">
              <a:spcBef>
                <a:spcPct val="50000"/>
              </a:spcBef>
            </a:pPr>
            <a:r>
              <a:rPr lang="en-US" altLang="pt-BR" sz="1100">
                <a:latin typeface="Calibri" pitchFamily="34" charset="0"/>
              </a:rPr>
              <a:t>Other</a:t>
            </a:r>
          </a:p>
        </p:txBody>
      </p:sp>
      <p:sp>
        <p:nvSpPr>
          <p:cNvPr id="104477" name="Rectangle 5"/>
          <p:cNvSpPr txBox="1">
            <a:spLocks noChangeArrowheads="1"/>
          </p:cNvSpPr>
          <p:nvPr>
            <p:custDataLst>
              <p:tags r:id="rId3"/>
            </p:custDataLst>
          </p:nvPr>
        </p:nvSpPr>
        <p:spPr bwMode="auto">
          <a:xfrm>
            <a:off x="-26248" y="-16409"/>
            <a:ext cx="7067550" cy="725488"/>
          </a:xfrm>
          <a:prstGeom prst="rect">
            <a:avLst/>
          </a:prstGeom>
          <a:noFill/>
          <a:ln w="9525">
            <a:noFill/>
            <a:miter lim="800000"/>
            <a:headEnd/>
            <a:tailEnd/>
          </a:ln>
        </p:spPr>
        <p:txBody>
          <a:bodyPr anchor="ctr"/>
          <a:lstStyle/>
          <a:p>
            <a:pPr eaLnBrk="1" hangingPunct="1">
              <a:lnSpc>
                <a:spcPct val="90000"/>
              </a:lnSpc>
            </a:pPr>
            <a:r>
              <a:rPr lang="en-US" altLang="pt-BR" sz="2800" dirty="0" err="1">
                <a:latin typeface="Calibri" pitchFamily="34" charset="0"/>
              </a:rPr>
              <a:t>Arquitetura</a:t>
            </a:r>
            <a:r>
              <a:rPr lang="en-US" altLang="pt-BR" sz="2800" dirty="0">
                <a:latin typeface="Calibri" pitchFamily="34" charset="0"/>
              </a:rPr>
              <a:t> – ETL</a:t>
            </a:r>
            <a:endParaRPr lang="pt-BR" altLang="pt-BR" sz="2800" dirty="0">
              <a:latin typeface="Calibri" pitchFamily="34" charset="0"/>
            </a:endParaRPr>
          </a:p>
        </p:txBody>
      </p:sp>
    </p:spTree>
    <p:custDataLst>
      <p:tags r:id="rId2"/>
    </p:custDataLst>
    <p:extLst>
      <p:ext uri="{BB962C8B-B14F-4D97-AF65-F5344CB8AC3E}">
        <p14:creationId xmlns:p14="http://schemas.microsoft.com/office/powerpoint/2010/main" val="19610584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ítulo 1"/>
          <p:cNvSpPr>
            <a:spLocks noGrp="1"/>
          </p:cNvSpPr>
          <p:nvPr>
            <p:ph type="title" idx="4294967295"/>
            <p:custDataLst>
              <p:tags r:id="rId2"/>
            </p:custDataLst>
          </p:nvPr>
        </p:nvSpPr>
        <p:spPr>
          <a:xfrm>
            <a:off x="-100038" y="11727"/>
            <a:ext cx="6472238" cy="725488"/>
          </a:xfrm>
          <a:prstGeom prst="rect">
            <a:avLst/>
          </a:prstGeom>
        </p:spPr>
        <p:txBody>
          <a:bodyPr>
            <a:normAutofit/>
          </a:bodyPr>
          <a:lstStyle/>
          <a:p>
            <a:pPr algn="l"/>
            <a:r>
              <a:rPr lang="en-US" altLang="pt-BR" sz="2800" dirty="0" err="1"/>
              <a:t>Arquitetura</a:t>
            </a:r>
            <a:r>
              <a:rPr lang="en-US" altLang="pt-BR" sz="2800" dirty="0"/>
              <a:t> - </a:t>
            </a:r>
            <a:r>
              <a:rPr lang="en-US" altLang="pt-BR" sz="2800" dirty="0" err="1"/>
              <a:t>Metadados</a:t>
            </a:r>
            <a:endParaRPr lang="pt-BR" altLang="pt-BR" sz="2800" dirty="0"/>
          </a:p>
        </p:txBody>
      </p:sp>
      <p:sp>
        <p:nvSpPr>
          <p:cNvPr id="5" name="Rectangle 3"/>
          <p:cNvSpPr txBox="1">
            <a:spLocks noChangeArrowheads="1"/>
          </p:cNvSpPr>
          <p:nvPr/>
        </p:nvSpPr>
        <p:spPr bwMode="auto">
          <a:xfrm>
            <a:off x="323850" y="4796234"/>
            <a:ext cx="8496300" cy="2089150"/>
          </a:xfrm>
          <a:prstGeom prst="rect">
            <a:avLst/>
          </a:prstGeom>
          <a:noFill/>
          <a:ln w="9525">
            <a:noFill/>
            <a:miter lim="800000"/>
            <a:headEnd/>
            <a:tailEnd/>
          </a:ln>
        </p:spPr>
        <p:txBody>
          <a:bodyPr/>
          <a:lstStyle/>
          <a:p>
            <a:pPr marL="285750" indent="-285750" eaLnBrk="1" hangingPunct="1">
              <a:lnSpc>
                <a:spcPct val="90000"/>
              </a:lnSpc>
              <a:spcBef>
                <a:spcPct val="30000"/>
              </a:spcBef>
              <a:buClr>
                <a:schemeClr val="bg2"/>
              </a:buClr>
              <a:buFont typeface="Wingdings" pitchFamily="2" charset="2"/>
              <a:buChar char="§"/>
              <a:defRPr/>
            </a:pPr>
            <a:r>
              <a:rPr lang="pt-BR" sz="1600" b="0" kern="0" dirty="0">
                <a:solidFill>
                  <a:srgbClr val="000000"/>
                </a:solidFill>
                <a:latin typeface="+mn-lt"/>
                <a:cs typeface="Times New Roman" pitchFamily="18" charset="0"/>
              </a:rPr>
              <a:t>Os metadados administram uma grande quantidade de dados </a:t>
            </a:r>
          </a:p>
          <a:p>
            <a:pPr marL="285750" indent="-285750" eaLnBrk="1" hangingPunct="1">
              <a:lnSpc>
                <a:spcPct val="90000"/>
              </a:lnSpc>
              <a:spcBef>
                <a:spcPct val="30000"/>
              </a:spcBef>
              <a:buClr>
                <a:schemeClr val="bg2"/>
              </a:buClr>
              <a:buFont typeface="Wingdings" pitchFamily="2" charset="2"/>
              <a:buChar char="§"/>
              <a:defRPr/>
            </a:pPr>
            <a:r>
              <a:rPr lang="pt-BR" sz="1600" b="0" kern="0" dirty="0">
                <a:solidFill>
                  <a:srgbClr val="000000"/>
                </a:solidFill>
                <a:latin typeface="+mn-lt"/>
                <a:cs typeface="Times New Roman" pitchFamily="18" charset="0"/>
              </a:rPr>
              <a:t>Ajudam na descoberta, recuperação e edição efetiva dos recursos de informação na Rede</a:t>
            </a:r>
          </a:p>
          <a:p>
            <a:pPr marL="285750" indent="-285750" eaLnBrk="1" hangingPunct="1">
              <a:lnSpc>
                <a:spcPct val="90000"/>
              </a:lnSpc>
              <a:spcBef>
                <a:spcPct val="30000"/>
              </a:spcBef>
              <a:buClr>
                <a:schemeClr val="bg2"/>
              </a:buClr>
              <a:buFont typeface="Wingdings" pitchFamily="2" charset="2"/>
              <a:buChar char="§"/>
              <a:defRPr/>
            </a:pPr>
            <a:r>
              <a:rPr lang="pt-BR" sz="1600" b="0" kern="0" dirty="0">
                <a:solidFill>
                  <a:srgbClr val="000000"/>
                </a:solidFill>
                <a:latin typeface="+mn-lt"/>
              </a:rPr>
              <a:t>Garantem a segurança de qualidade</a:t>
            </a:r>
            <a:endParaRPr lang="pt-BR" sz="1600" b="0" kern="0" dirty="0">
              <a:solidFill>
                <a:srgbClr val="000000"/>
              </a:solidFill>
              <a:latin typeface="+mn-lt"/>
              <a:cs typeface="Times New Roman" pitchFamily="18" charset="0"/>
            </a:endParaRPr>
          </a:p>
          <a:p>
            <a:pPr marL="285750" indent="-285750" eaLnBrk="1" hangingPunct="1">
              <a:lnSpc>
                <a:spcPct val="90000"/>
              </a:lnSpc>
              <a:spcBef>
                <a:spcPct val="30000"/>
              </a:spcBef>
              <a:buClr>
                <a:schemeClr val="bg2"/>
              </a:buClr>
              <a:buFont typeface="Wingdings" pitchFamily="2" charset="2"/>
              <a:buChar char="§"/>
              <a:defRPr/>
            </a:pPr>
            <a:r>
              <a:rPr lang="pt-BR" sz="1600" b="0" kern="0" dirty="0">
                <a:solidFill>
                  <a:srgbClr val="000000"/>
                </a:solidFill>
                <a:latin typeface="+mn-lt"/>
                <a:cs typeface="Times New Roman" pitchFamily="18" charset="0"/>
              </a:rPr>
              <a:t>Compartilham e integram fontes de informação heterogêneas </a:t>
            </a:r>
            <a:r>
              <a:rPr lang="pt-BR" sz="1600" b="0" kern="0" dirty="0">
                <a:solidFill>
                  <a:srgbClr val="000000"/>
                </a:solidFill>
                <a:latin typeface="+mn-lt"/>
              </a:rPr>
              <a:t>na transferência de aplicação para aplicação</a:t>
            </a:r>
            <a:endParaRPr lang="pt-BR" sz="1600" b="0" kern="0" dirty="0">
              <a:solidFill>
                <a:srgbClr val="000000"/>
              </a:solidFill>
              <a:latin typeface="+mn-lt"/>
              <a:cs typeface="Times New Roman" pitchFamily="18" charset="0"/>
            </a:endParaRPr>
          </a:p>
          <a:p>
            <a:pPr marL="285750" indent="-285750" eaLnBrk="1" hangingPunct="1">
              <a:lnSpc>
                <a:spcPct val="90000"/>
              </a:lnSpc>
              <a:spcBef>
                <a:spcPct val="30000"/>
              </a:spcBef>
              <a:buClr>
                <a:schemeClr val="bg2"/>
              </a:buClr>
              <a:buFont typeface="Wingdings" pitchFamily="2" charset="2"/>
              <a:buChar char="§"/>
              <a:defRPr/>
            </a:pPr>
            <a:r>
              <a:rPr lang="pt-BR" sz="1600" b="0" kern="0" dirty="0">
                <a:solidFill>
                  <a:srgbClr val="000000"/>
                </a:solidFill>
                <a:latin typeface="+mn-lt"/>
                <a:cs typeface="Times New Roman" pitchFamily="18" charset="0"/>
              </a:rPr>
              <a:t>Podem ser traduzidos para uma mesma sintaxe</a:t>
            </a:r>
            <a:endParaRPr lang="pt-BR" sz="1600" b="0" kern="0" dirty="0">
              <a:solidFill>
                <a:srgbClr val="000000"/>
              </a:solidFill>
              <a:latin typeface="+mn-lt"/>
            </a:endParaRPr>
          </a:p>
        </p:txBody>
      </p:sp>
      <p:pic>
        <p:nvPicPr>
          <p:cNvPr id="106500" name="Picture 4"/>
          <p:cNvPicPr>
            <a:picLocks noChangeAspect="1" noChangeArrowheads="1"/>
          </p:cNvPicPr>
          <p:nvPr/>
        </p:nvPicPr>
        <p:blipFill>
          <a:blip r:embed="rId4" cstate="print"/>
          <a:srcRect r="1387" b="3294"/>
          <a:stretch>
            <a:fillRect/>
          </a:stretch>
        </p:blipFill>
        <p:spPr bwMode="auto">
          <a:xfrm>
            <a:off x="468313" y="1411684"/>
            <a:ext cx="5146675" cy="3205163"/>
          </a:xfrm>
          <a:prstGeom prst="rect">
            <a:avLst/>
          </a:prstGeom>
          <a:noFill/>
          <a:ln w="9525">
            <a:noFill/>
            <a:miter lim="800000"/>
            <a:headEnd/>
            <a:tailEnd/>
          </a:ln>
        </p:spPr>
      </p:pic>
      <p:pic>
        <p:nvPicPr>
          <p:cNvPr id="14" name="Picture 2" descr="http://www.abouttheimage.com/images_MT/meta_data_standard_transmission.jpg"/>
          <p:cNvPicPr>
            <a:picLocks noChangeAspect="1" noChangeArrowheads="1"/>
          </p:cNvPicPr>
          <p:nvPr/>
        </p:nvPicPr>
        <p:blipFill>
          <a:blip r:embed="rId5" cstate="print">
            <a:extLst/>
          </a:blip>
          <a:srcRect/>
          <a:stretch>
            <a:fillRect/>
          </a:stretch>
        </p:blipFill>
        <p:spPr bwMode="auto">
          <a:xfrm>
            <a:off x="6372200" y="1916410"/>
            <a:ext cx="2025425" cy="24750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custDataLst>
      <p:tags r:id="rId1"/>
    </p:custDataLst>
    <p:extLst>
      <p:ext uri="{BB962C8B-B14F-4D97-AF65-F5344CB8AC3E}">
        <p14:creationId xmlns:p14="http://schemas.microsoft.com/office/powerpoint/2010/main" val="2954007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274"/>
          <p:cNvSpPr txBox="1">
            <a:spLocks/>
          </p:cNvSpPr>
          <p:nvPr/>
        </p:nvSpPr>
        <p:spPr bwMode="auto">
          <a:xfrm>
            <a:off x="-74612" y="-277194"/>
            <a:ext cx="8229600" cy="1143000"/>
          </a:xfrm>
          <a:prstGeom prst="rect">
            <a:avLst/>
          </a:prstGeom>
          <a:noFill/>
          <a:ln w="9525">
            <a:noFill/>
            <a:miter lim="800000"/>
            <a:headEnd/>
            <a:tailEnd/>
          </a:ln>
        </p:spPr>
        <p:txBody>
          <a:bodyPr anchor="ctr"/>
          <a:lstStyle/>
          <a:p>
            <a:pPr>
              <a:defRPr/>
            </a:pPr>
            <a:r>
              <a:rPr lang="pt-BR" sz="2800" b="0" dirty="0">
                <a:solidFill>
                  <a:srgbClr val="000000"/>
                </a:solidFill>
                <a:latin typeface="Calibri" pitchFamily="34" charset="0"/>
                <a:cs typeface="Arial" pitchFamily="34" charset="0"/>
              </a:rPr>
              <a:t>Arquitetura Construtiva </a:t>
            </a:r>
            <a:r>
              <a:rPr lang="pt-BR" sz="2800" b="0" dirty="0" err="1">
                <a:solidFill>
                  <a:srgbClr val="000000"/>
                </a:solidFill>
                <a:latin typeface="Calibri" pitchFamily="34" charset="0"/>
                <a:cs typeface="Arial" pitchFamily="34" charset="0"/>
              </a:rPr>
              <a:t>Imnon</a:t>
            </a:r>
            <a:r>
              <a:rPr lang="pt-BR" sz="2800" b="0" dirty="0">
                <a:solidFill>
                  <a:srgbClr val="000000"/>
                </a:solidFill>
                <a:latin typeface="Calibri" pitchFamily="34" charset="0"/>
                <a:cs typeface="Arial" pitchFamily="34" charset="0"/>
              </a:rPr>
              <a:t>/</a:t>
            </a:r>
            <a:r>
              <a:rPr lang="pt-BR" sz="2800" b="0" dirty="0" err="1">
                <a:solidFill>
                  <a:srgbClr val="000000"/>
                </a:solidFill>
                <a:latin typeface="Calibri" pitchFamily="34" charset="0"/>
                <a:cs typeface="Arial" pitchFamily="34" charset="0"/>
              </a:rPr>
              <a:t>Kimball</a:t>
            </a:r>
            <a:endParaRPr lang="pt-BR" sz="2800" kern="0" dirty="0">
              <a:solidFill>
                <a:srgbClr val="000000"/>
              </a:solidFill>
              <a:latin typeface="Calibri" pitchFamily="34" charset="0"/>
              <a:ea typeface="+mj-ea"/>
              <a:cs typeface="Arial"/>
            </a:endParaRPr>
          </a:p>
        </p:txBody>
      </p:sp>
      <p:sp>
        <p:nvSpPr>
          <p:cNvPr id="252" name="Line 10"/>
          <p:cNvSpPr>
            <a:spLocks noChangeShapeType="1"/>
          </p:cNvSpPr>
          <p:nvPr/>
        </p:nvSpPr>
        <p:spPr bwMode="auto">
          <a:xfrm>
            <a:off x="2728913" y="2907333"/>
            <a:ext cx="950912" cy="274637"/>
          </a:xfrm>
          <a:prstGeom prst="line">
            <a:avLst/>
          </a:prstGeom>
          <a:noFill/>
          <a:ln w="12700">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253" name="Line 14"/>
          <p:cNvSpPr>
            <a:spLocks noChangeShapeType="1"/>
          </p:cNvSpPr>
          <p:nvPr/>
        </p:nvSpPr>
        <p:spPr bwMode="auto">
          <a:xfrm flipV="1">
            <a:off x="5203825" y="2038970"/>
            <a:ext cx="914400" cy="1066800"/>
          </a:xfrm>
          <a:prstGeom prst="line">
            <a:avLst/>
          </a:prstGeom>
          <a:noFill/>
          <a:ln w="12700">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254" name="Line 15"/>
          <p:cNvSpPr>
            <a:spLocks noChangeShapeType="1"/>
          </p:cNvSpPr>
          <p:nvPr/>
        </p:nvSpPr>
        <p:spPr bwMode="auto">
          <a:xfrm flipV="1">
            <a:off x="5203825" y="2145333"/>
            <a:ext cx="1868488" cy="960437"/>
          </a:xfrm>
          <a:prstGeom prst="line">
            <a:avLst/>
          </a:prstGeom>
          <a:noFill/>
          <a:ln w="12700">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255" name="Line 16"/>
          <p:cNvSpPr>
            <a:spLocks noChangeShapeType="1"/>
          </p:cNvSpPr>
          <p:nvPr/>
        </p:nvSpPr>
        <p:spPr bwMode="auto">
          <a:xfrm>
            <a:off x="5203825" y="3105770"/>
            <a:ext cx="1820863" cy="561975"/>
          </a:xfrm>
          <a:prstGeom prst="line">
            <a:avLst/>
          </a:prstGeom>
          <a:noFill/>
          <a:ln w="12700">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256" name="Line 17"/>
          <p:cNvSpPr>
            <a:spLocks noChangeShapeType="1"/>
          </p:cNvSpPr>
          <p:nvPr/>
        </p:nvSpPr>
        <p:spPr bwMode="auto">
          <a:xfrm flipV="1">
            <a:off x="6651625" y="1962770"/>
            <a:ext cx="381000" cy="76200"/>
          </a:xfrm>
          <a:prstGeom prst="line">
            <a:avLst/>
          </a:prstGeom>
          <a:noFill/>
          <a:ln w="12700">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257" name="Rectangle 18"/>
          <p:cNvSpPr>
            <a:spLocks noChangeArrowheads="1"/>
          </p:cNvSpPr>
          <p:nvPr/>
        </p:nvSpPr>
        <p:spPr bwMode="auto">
          <a:xfrm>
            <a:off x="6229350" y="1426195"/>
            <a:ext cx="1325685" cy="274434"/>
          </a:xfrm>
          <a:prstGeom prst="rect">
            <a:avLst/>
          </a:prstGeom>
          <a:noFill/>
          <a:ln w="12700">
            <a:noFill/>
            <a:miter lim="800000"/>
            <a:headEnd/>
            <a:tailEnd/>
          </a:ln>
        </p:spPr>
        <p:txBody>
          <a:bodyPr wrap="none" lIns="90488" tIns="44450" rIns="90488" bIns="44450">
            <a:spAutoFit/>
          </a:bodyPr>
          <a:lstStyle/>
          <a:p>
            <a:pPr eaLnBrk="1" fontAlgn="auto" hangingPunct="1">
              <a:spcBef>
                <a:spcPts val="0"/>
              </a:spcBef>
              <a:spcAft>
                <a:spcPts val="0"/>
              </a:spcAft>
              <a:defRPr/>
            </a:pPr>
            <a:r>
              <a:rPr lang="en-US" sz="1200" b="0" kern="0" dirty="0">
                <a:solidFill>
                  <a:srgbClr val="000000"/>
                </a:solidFill>
                <a:latin typeface="Calibri" pitchFamily="34" charset="0"/>
              </a:rPr>
              <a:t>Data Marts/</a:t>
            </a:r>
            <a:r>
              <a:rPr lang="en-US" sz="1200" b="0" kern="0" dirty="0" err="1">
                <a:solidFill>
                  <a:srgbClr val="000000"/>
                </a:solidFill>
                <a:latin typeface="Calibri" pitchFamily="34" charset="0"/>
              </a:rPr>
              <a:t>Cubos</a:t>
            </a:r>
            <a:endParaRPr lang="en-US" sz="1200" b="0" kern="0" dirty="0">
              <a:solidFill>
                <a:srgbClr val="000000"/>
              </a:solidFill>
              <a:latin typeface="Calibri" pitchFamily="34" charset="0"/>
            </a:endParaRPr>
          </a:p>
        </p:txBody>
      </p:sp>
      <p:grpSp>
        <p:nvGrpSpPr>
          <p:cNvPr id="2" name="Group 33"/>
          <p:cNvGrpSpPr>
            <a:grpSpLocks/>
          </p:cNvGrpSpPr>
          <p:nvPr/>
        </p:nvGrpSpPr>
        <p:grpSpPr bwMode="auto">
          <a:xfrm>
            <a:off x="3679825" y="2302495"/>
            <a:ext cx="1516063" cy="1816100"/>
            <a:chOff x="1607" y="1923"/>
            <a:chExt cx="955" cy="1144"/>
          </a:xfrm>
        </p:grpSpPr>
        <p:sp>
          <p:nvSpPr>
            <p:cNvPr id="259" name="Oval 34"/>
            <p:cNvSpPr>
              <a:spLocks noChangeArrowheads="1"/>
            </p:cNvSpPr>
            <p:nvPr/>
          </p:nvSpPr>
          <p:spPr bwMode="auto">
            <a:xfrm>
              <a:off x="1611" y="2832"/>
              <a:ext cx="947" cy="235"/>
            </a:xfrm>
            <a:prstGeom prst="ellipse">
              <a:avLst/>
            </a:prstGeom>
            <a:gradFill rotWithShape="0">
              <a:gsLst>
                <a:gs pos="0">
                  <a:srgbClr val="FF9900"/>
                </a:gs>
                <a:gs pos="50000">
                  <a:srgbClr val="FFB74C"/>
                </a:gs>
                <a:gs pos="100000">
                  <a:srgbClr val="FF9900"/>
                </a:gs>
              </a:gsLst>
              <a:lin ang="0" scaled="1"/>
            </a:gra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60" name="Rectangle 35"/>
            <p:cNvSpPr>
              <a:spLocks noChangeArrowheads="1"/>
            </p:cNvSpPr>
            <p:nvPr/>
          </p:nvSpPr>
          <p:spPr bwMode="auto">
            <a:xfrm>
              <a:off x="1607" y="2046"/>
              <a:ext cx="955" cy="920"/>
            </a:xfrm>
            <a:prstGeom prst="rect">
              <a:avLst/>
            </a:prstGeom>
            <a:gradFill rotWithShape="0">
              <a:gsLst>
                <a:gs pos="0">
                  <a:srgbClr val="FF9900"/>
                </a:gs>
                <a:gs pos="50000">
                  <a:srgbClr val="FFB74C"/>
                </a:gs>
                <a:gs pos="100000">
                  <a:srgbClr val="FF9900"/>
                </a:gs>
              </a:gsLst>
              <a:lin ang="0" scaled="1"/>
            </a:gradFill>
            <a:ln w="12700">
              <a:noFill/>
              <a:miter lim="800000"/>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61" name="Oval 36"/>
            <p:cNvSpPr>
              <a:spLocks noChangeArrowheads="1"/>
            </p:cNvSpPr>
            <p:nvPr/>
          </p:nvSpPr>
          <p:spPr bwMode="auto">
            <a:xfrm>
              <a:off x="1611" y="1923"/>
              <a:ext cx="947" cy="187"/>
            </a:xfrm>
            <a:prstGeom prst="ellipse">
              <a:avLst/>
            </a:prstGeom>
            <a:solidFill>
              <a:srgbClr val="474747"/>
            </a:soli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grpSp>
        <p:nvGrpSpPr>
          <p:cNvPr id="3" name="Group 37"/>
          <p:cNvGrpSpPr>
            <a:grpSpLocks/>
          </p:cNvGrpSpPr>
          <p:nvPr/>
        </p:nvGrpSpPr>
        <p:grpSpPr bwMode="auto">
          <a:xfrm>
            <a:off x="6118225" y="1729408"/>
            <a:ext cx="533400" cy="596900"/>
            <a:chOff x="3143" y="1562"/>
            <a:chExt cx="336" cy="376"/>
          </a:xfrm>
        </p:grpSpPr>
        <p:sp>
          <p:nvSpPr>
            <p:cNvPr id="263" name="Oval 38"/>
            <p:cNvSpPr>
              <a:spLocks noChangeArrowheads="1"/>
            </p:cNvSpPr>
            <p:nvPr/>
          </p:nvSpPr>
          <p:spPr bwMode="auto">
            <a:xfrm>
              <a:off x="3147" y="1862"/>
              <a:ext cx="328" cy="76"/>
            </a:xfrm>
            <a:prstGeom prst="ellipse">
              <a:avLst/>
            </a:prstGeom>
            <a:gradFill rotWithShape="0">
              <a:gsLst>
                <a:gs pos="0">
                  <a:srgbClr val="FF9900"/>
                </a:gs>
                <a:gs pos="50000">
                  <a:srgbClr val="FFB74C"/>
                </a:gs>
                <a:gs pos="100000">
                  <a:srgbClr val="FF9900"/>
                </a:gs>
              </a:gsLst>
              <a:lin ang="0" scaled="1"/>
            </a:gra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64" name="Rectangle 39"/>
            <p:cNvSpPr>
              <a:spLocks noChangeArrowheads="1"/>
            </p:cNvSpPr>
            <p:nvPr/>
          </p:nvSpPr>
          <p:spPr bwMode="auto">
            <a:xfrm>
              <a:off x="3143" y="1591"/>
              <a:ext cx="336" cy="318"/>
            </a:xfrm>
            <a:prstGeom prst="rect">
              <a:avLst/>
            </a:prstGeom>
            <a:gradFill rotWithShape="0">
              <a:gsLst>
                <a:gs pos="0">
                  <a:srgbClr val="FF9900"/>
                </a:gs>
                <a:gs pos="50000">
                  <a:srgbClr val="FFB74C"/>
                </a:gs>
                <a:gs pos="100000">
                  <a:srgbClr val="FF9900"/>
                </a:gs>
              </a:gsLst>
              <a:lin ang="0" scaled="1"/>
            </a:gradFill>
            <a:ln w="12700">
              <a:noFill/>
              <a:miter lim="800000"/>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65" name="Oval 40"/>
            <p:cNvSpPr>
              <a:spLocks noChangeArrowheads="1"/>
            </p:cNvSpPr>
            <p:nvPr/>
          </p:nvSpPr>
          <p:spPr bwMode="auto">
            <a:xfrm>
              <a:off x="3147" y="1562"/>
              <a:ext cx="328" cy="76"/>
            </a:xfrm>
            <a:prstGeom prst="ellipse">
              <a:avLst/>
            </a:prstGeom>
            <a:solidFill>
              <a:srgbClr val="474747"/>
            </a:soli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grpSp>
        <p:nvGrpSpPr>
          <p:cNvPr id="4" name="Group 41"/>
          <p:cNvGrpSpPr>
            <a:grpSpLocks/>
          </p:cNvGrpSpPr>
          <p:nvPr/>
        </p:nvGrpSpPr>
        <p:grpSpPr bwMode="auto">
          <a:xfrm>
            <a:off x="6919913" y="2691433"/>
            <a:ext cx="533400" cy="596900"/>
            <a:chOff x="3143" y="1994"/>
            <a:chExt cx="336" cy="376"/>
          </a:xfrm>
        </p:grpSpPr>
        <p:sp>
          <p:nvSpPr>
            <p:cNvPr id="267" name="Oval 42"/>
            <p:cNvSpPr>
              <a:spLocks noChangeArrowheads="1"/>
            </p:cNvSpPr>
            <p:nvPr/>
          </p:nvSpPr>
          <p:spPr bwMode="auto">
            <a:xfrm>
              <a:off x="3147" y="2294"/>
              <a:ext cx="328" cy="76"/>
            </a:xfrm>
            <a:prstGeom prst="ellipse">
              <a:avLst/>
            </a:prstGeom>
            <a:gradFill rotWithShape="0">
              <a:gsLst>
                <a:gs pos="0">
                  <a:srgbClr val="FF9900"/>
                </a:gs>
                <a:gs pos="50000">
                  <a:srgbClr val="FFB74C"/>
                </a:gs>
                <a:gs pos="100000">
                  <a:srgbClr val="FF9900"/>
                </a:gs>
              </a:gsLst>
              <a:lin ang="0" scaled="1"/>
            </a:gra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68" name="Rectangle 43"/>
            <p:cNvSpPr>
              <a:spLocks noChangeArrowheads="1"/>
            </p:cNvSpPr>
            <p:nvPr/>
          </p:nvSpPr>
          <p:spPr bwMode="auto">
            <a:xfrm>
              <a:off x="3143" y="2023"/>
              <a:ext cx="336" cy="318"/>
            </a:xfrm>
            <a:prstGeom prst="rect">
              <a:avLst/>
            </a:prstGeom>
            <a:gradFill rotWithShape="0">
              <a:gsLst>
                <a:gs pos="0">
                  <a:srgbClr val="FF9900"/>
                </a:gs>
                <a:gs pos="50000">
                  <a:srgbClr val="FFB74C"/>
                </a:gs>
                <a:gs pos="100000">
                  <a:srgbClr val="FF9900"/>
                </a:gs>
              </a:gsLst>
              <a:lin ang="0" scaled="1"/>
            </a:gradFill>
            <a:ln w="12700">
              <a:noFill/>
              <a:miter lim="800000"/>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69" name="Oval 44"/>
            <p:cNvSpPr>
              <a:spLocks noChangeArrowheads="1"/>
            </p:cNvSpPr>
            <p:nvPr/>
          </p:nvSpPr>
          <p:spPr bwMode="auto">
            <a:xfrm>
              <a:off x="3147" y="1994"/>
              <a:ext cx="328" cy="76"/>
            </a:xfrm>
            <a:prstGeom prst="ellipse">
              <a:avLst/>
            </a:prstGeom>
            <a:solidFill>
              <a:srgbClr val="474747"/>
            </a:soli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grpSp>
        <p:nvGrpSpPr>
          <p:cNvPr id="5" name="Group 45"/>
          <p:cNvGrpSpPr>
            <a:grpSpLocks/>
          </p:cNvGrpSpPr>
          <p:nvPr/>
        </p:nvGrpSpPr>
        <p:grpSpPr bwMode="auto">
          <a:xfrm>
            <a:off x="7032625" y="1805608"/>
            <a:ext cx="296863" cy="331787"/>
            <a:chOff x="3719" y="1610"/>
            <a:chExt cx="187" cy="209"/>
          </a:xfrm>
        </p:grpSpPr>
        <p:sp>
          <p:nvSpPr>
            <p:cNvPr id="271" name="Oval 46"/>
            <p:cNvSpPr>
              <a:spLocks noChangeArrowheads="1"/>
            </p:cNvSpPr>
            <p:nvPr/>
          </p:nvSpPr>
          <p:spPr bwMode="auto">
            <a:xfrm>
              <a:off x="3723" y="1780"/>
              <a:ext cx="179" cy="39"/>
            </a:xfrm>
            <a:prstGeom prst="ellipse">
              <a:avLst/>
            </a:prstGeom>
            <a:gradFill rotWithShape="0">
              <a:gsLst>
                <a:gs pos="0">
                  <a:srgbClr val="FF9900"/>
                </a:gs>
                <a:gs pos="50000">
                  <a:srgbClr val="FFB74C"/>
                </a:gs>
                <a:gs pos="100000">
                  <a:srgbClr val="FF9900"/>
                </a:gs>
              </a:gsLst>
              <a:lin ang="0" scaled="1"/>
            </a:gra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72" name="Rectangle 47"/>
            <p:cNvSpPr>
              <a:spLocks noChangeArrowheads="1"/>
            </p:cNvSpPr>
            <p:nvPr/>
          </p:nvSpPr>
          <p:spPr bwMode="auto">
            <a:xfrm>
              <a:off x="3719" y="1625"/>
              <a:ext cx="187" cy="179"/>
            </a:xfrm>
            <a:prstGeom prst="rect">
              <a:avLst/>
            </a:prstGeom>
            <a:gradFill rotWithShape="0">
              <a:gsLst>
                <a:gs pos="0">
                  <a:srgbClr val="FF9900"/>
                </a:gs>
                <a:gs pos="50000">
                  <a:srgbClr val="FFB74C"/>
                </a:gs>
                <a:gs pos="100000">
                  <a:srgbClr val="FF9900"/>
                </a:gs>
              </a:gsLst>
              <a:lin ang="0" scaled="1"/>
            </a:gradFill>
            <a:ln w="12700">
              <a:noFill/>
              <a:miter lim="800000"/>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73" name="Oval 48"/>
            <p:cNvSpPr>
              <a:spLocks noChangeArrowheads="1"/>
            </p:cNvSpPr>
            <p:nvPr/>
          </p:nvSpPr>
          <p:spPr bwMode="auto">
            <a:xfrm>
              <a:off x="3723" y="1610"/>
              <a:ext cx="179" cy="39"/>
            </a:xfrm>
            <a:prstGeom prst="ellipse">
              <a:avLst/>
            </a:prstGeom>
            <a:solidFill>
              <a:srgbClr val="474747"/>
            </a:soli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grpSp>
        <p:nvGrpSpPr>
          <p:cNvPr id="6" name="Group 49"/>
          <p:cNvGrpSpPr>
            <a:grpSpLocks/>
          </p:cNvGrpSpPr>
          <p:nvPr/>
        </p:nvGrpSpPr>
        <p:grpSpPr bwMode="auto">
          <a:xfrm>
            <a:off x="7032625" y="3482008"/>
            <a:ext cx="296863" cy="331787"/>
            <a:chOff x="3719" y="2666"/>
            <a:chExt cx="187" cy="209"/>
          </a:xfrm>
        </p:grpSpPr>
        <p:sp>
          <p:nvSpPr>
            <p:cNvPr id="275" name="Oval 50"/>
            <p:cNvSpPr>
              <a:spLocks noChangeArrowheads="1"/>
            </p:cNvSpPr>
            <p:nvPr/>
          </p:nvSpPr>
          <p:spPr bwMode="auto">
            <a:xfrm>
              <a:off x="3723" y="2836"/>
              <a:ext cx="179" cy="39"/>
            </a:xfrm>
            <a:prstGeom prst="ellipse">
              <a:avLst/>
            </a:prstGeom>
            <a:gradFill rotWithShape="0">
              <a:gsLst>
                <a:gs pos="0">
                  <a:srgbClr val="FF9900"/>
                </a:gs>
                <a:gs pos="50000">
                  <a:srgbClr val="FFB74C"/>
                </a:gs>
                <a:gs pos="100000">
                  <a:srgbClr val="FF9900"/>
                </a:gs>
              </a:gsLst>
              <a:lin ang="0" scaled="1"/>
            </a:gra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76" name="Rectangle 51"/>
            <p:cNvSpPr>
              <a:spLocks noChangeArrowheads="1"/>
            </p:cNvSpPr>
            <p:nvPr/>
          </p:nvSpPr>
          <p:spPr bwMode="auto">
            <a:xfrm>
              <a:off x="3719" y="2681"/>
              <a:ext cx="187" cy="179"/>
            </a:xfrm>
            <a:prstGeom prst="rect">
              <a:avLst/>
            </a:prstGeom>
            <a:gradFill rotWithShape="0">
              <a:gsLst>
                <a:gs pos="0">
                  <a:srgbClr val="FF9900"/>
                </a:gs>
                <a:gs pos="50000">
                  <a:srgbClr val="FFB74C"/>
                </a:gs>
                <a:gs pos="100000">
                  <a:srgbClr val="FF9900"/>
                </a:gs>
              </a:gsLst>
              <a:lin ang="0" scaled="1"/>
            </a:gradFill>
            <a:ln w="12700">
              <a:noFill/>
              <a:miter lim="800000"/>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77" name="Oval 52"/>
            <p:cNvSpPr>
              <a:spLocks noChangeArrowheads="1"/>
            </p:cNvSpPr>
            <p:nvPr/>
          </p:nvSpPr>
          <p:spPr bwMode="auto">
            <a:xfrm>
              <a:off x="3723" y="2666"/>
              <a:ext cx="179" cy="39"/>
            </a:xfrm>
            <a:prstGeom prst="ellipse">
              <a:avLst/>
            </a:prstGeom>
            <a:solidFill>
              <a:srgbClr val="474747"/>
            </a:soli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sp>
        <p:nvSpPr>
          <p:cNvPr id="278" name="Rectangle 53"/>
          <p:cNvSpPr>
            <a:spLocks noChangeArrowheads="1"/>
          </p:cNvSpPr>
          <p:nvPr/>
        </p:nvSpPr>
        <p:spPr bwMode="auto">
          <a:xfrm>
            <a:off x="3634608" y="2708920"/>
            <a:ext cx="1636666" cy="1474763"/>
          </a:xfrm>
          <a:prstGeom prst="rect">
            <a:avLst/>
          </a:prstGeom>
          <a:noFill/>
          <a:ln w="12700">
            <a:noFill/>
            <a:miter lim="800000"/>
            <a:headEnd/>
            <a:tailEnd/>
          </a:ln>
        </p:spPr>
        <p:txBody>
          <a:bodyPr wrap="square" lIns="90488" tIns="44450" rIns="90488" bIns="44450">
            <a:spAutoFit/>
          </a:bodyPr>
          <a:lstStyle/>
          <a:p>
            <a:pPr algn="ctr" eaLnBrk="1" fontAlgn="auto" hangingPunct="1">
              <a:spcBef>
                <a:spcPts val="0"/>
              </a:spcBef>
              <a:spcAft>
                <a:spcPts val="0"/>
              </a:spcAft>
              <a:defRPr/>
            </a:pPr>
            <a:r>
              <a:rPr lang="en-US" sz="1800" b="0" kern="0" dirty="0">
                <a:solidFill>
                  <a:srgbClr val="808080"/>
                </a:solidFill>
                <a:latin typeface="Calibri" pitchFamily="34" charset="0"/>
              </a:rPr>
              <a:t>Data</a:t>
            </a:r>
          </a:p>
          <a:p>
            <a:pPr algn="ctr" eaLnBrk="1" fontAlgn="auto" hangingPunct="1">
              <a:spcBef>
                <a:spcPts val="0"/>
              </a:spcBef>
              <a:spcAft>
                <a:spcPts val="0"/>
              </a:spcAft>
              <a:defRPr/>
            </a:pPr>
            <a:r>
              <a:rPr lang="en-US" sz="1800" b="0" kern="0" dirty="0">
                <a:solidFill>
                  <a:srgbClr val="808080"/>
                </a:solidFill>
                <a:latin typeface="Calibri" pitchFamily="34" charset="0"/>
              </a:rPr>
              <a:t>Warehouse</a:t>
            </a:r>
          </a:p>
          <a:p>
            <a:pPr algn="ctr" eaLnBrk="1" fontAlgn="auto" hangingPunct="1">
              <a:spcBef>
                <a:spcPts val="0"/>
              </a:spcBef>
              <a:spcAft>
                <a:spcPts val="0"/>
              </a:spcAft>
              <a:defRPr/>
            </a:pPr>
            <a:r>
              <a:rPr lang="pt-BR" kern="0" dirty="0">
                <a:solidFill>
                  <a:srgbClr val="808080"/>
                </a:solidFill>
                <a:latin typeface="Calibri" pitchFamily="34" charset="0"/>
              </a:rPr>
              <a:t>ou</a:t>
            </a:r>
            <a:endParaRPr lang="en-US" sz="1800" b="0" kern="0" dirty="0">
              <a:solidFill>
                <a:srgbClr val="808080"/>
              </a:solidFill>
              <a:latin typeface="Calibri" pitchFamily="34" charset="0"/>
            </a:endParaRPr>
          </a:p>
          <a:p>
            <a:pPr algn="ctr" eaLnBrk="1" fontAlgn="auto" hangingPunct="1">
              <a:spcBef>
                <a:spcPts val="0"/>
              </a:spcBef>
              <a:spcAft>
                <a:spcPts val="0"/>
              </a:spcAft>
              <a:defRPr/>
            </a:pPr>
            <a:r>
              <a:rPr lang="pt-BR" kern="0" dirty="0">
                <a:solidFill>
                  <a:srgbClr val="808080"/>
                </a:solidFill>
                <a:latin typeface="Calibri" pitchFamily="34" charset="0"/>
              </a:rPr>
              <a:t>Data </a:t>
            </a:r>
            <a:r>
              <a:rPr lang="pt-BR" kern="0" dirty="0" err="1">
                <a:solidFill>
                  <a:srgbClr val="808080"/>
                </a:solidFill>
                <a:latin typeface="Calibri" pitchFamily="34" charset="0"/>
              </a:rPr>
              <a:t>Marts</a:t>
            </a:r>
            <a:r>
              <a:rPr lang="pt-BR" kern="0" dirty="0">
                <a:solidFill>
                  <a:srgbClr val="808080"/>
                </a:solidFill>
                <a:latin typeface="Calibri" pitchFamily="34" charset="0"/>
              </a:rPr>
              <a:t> em </a:t>
            </a:r>
          </a:p>
          <a:p>
            <a:pPr algn="ctr" eaLnBrk="1" fontAlgn="auto" hangingPunct="1">
              <a:spcBef>
                <a:spcPts val="0"/>
              </a:spcBef>
              <a:spcAft>
                <a:spcPts val="0"/>
              </a:spcAft>
              <a:defRPr/>
            </a:pPr>
            <a:r>
              <a:rPr lang="pt-BR" kern="0" dirty="0">
                <a:solidFill>
                  <a:srgbClr val="808080"/>
                </a:solidFill>
                <a:latin typeface="Calibri" pitchFamily="34" charset="0"/>
              </a:rPr>
              <a:t>Barramento</a:t>
            </a:r>
            <a:endParaRPr lang="en-US" sz="1800" b="0" kern="0" dirty="0">
              <a:solidFill>
                <a:srgbClr val="808080"/>
              </a:solidFill>
              <a:latin typeface="Calibri" pitchFamily="34" charset="0"/>
            </a:endParaRPr>
          </a:p>
        </p:txBody>
      </p:sp>
      <p:grpSp>
        <p:nvGrpSpPr>
          <p:cNvPr id="7" name="Group 54"/>
          <p:cNvGrpSpPr>
            <a:grpSpLocks/>
          </p:cNvGrpSpPr>
          <p:nvPr/>
        </p:nvGrpSpPr>
        <p:grpSpPr bwMode="auto">
          <a:xfrm>
            <a:off x="5406752" y="3860949"/>
            <a:ext cx="533400" cy="596900"/>
            <a:chOff x="3143" y="1562"/>
            <a:chExt cx="336" cy="376"/>
          </a:xfrm>
          <a:solidFill>
            <a:srgbClr val="CCFF99"/>
          </a:solidFill>
        </p:grpSpPr>
        <p:sp>
          <p:nvSpPr>
            <p:cNvPr id="280" name="Oval 55"/>
            <p:cNvSpPr>
              <a:spLocks noChangeArrowheads="1"/>
            </p:cNvSpPr>
            <p:nvPr/>
          </p:nvSpPr>
          <p:spPr bwMode="auto">
            <a:xfrm>
              <a:off x="3147" y="1862"/>
              <a:ext cx="328" cy="76"/>
            </a:xfrm>
            <a:prstGeom prst="ellipse">
              <a:avLst/>
            </a:prstGeom>
            <a:grp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81" name="Rectangle 56"/>
            <p:cNvSpPr>
              <a:spLocks noChangeArrowheads="1"/>
            </p:cNvSpPr>
            <p:nvPr/>
          </p:nvSpPr>
          <p:spPr bwMode="auto">
            <a:xfrm>
              <a:off x="3143" y="1591"/>
              <a:ext cx="336" cy="318"/>
            </a:xfrm>
            <a:prstGeom prst="rect">
              <a:avLst/>
            </a:prstGeom>
            <a:grpFill/>
            <a:ln w="12700">
              <a:noFill/>
              <a:miter lim="800000"/>
              <a:headEnd/>
              <a:tailEnd/>
            </a:ln>
          </p:spPr>
          <p:txBody>
            <a:bodyPr wrap="none" anchor="ctr"/>
            <a:lstStyle/>
            <a:p>
              <a:pPr algn="ctr" eaLnBrk="1" fontAlgn="auto" hangingPunct="1">
                <a:spcBef>
                  <a:spcPts val="0"/>
                </a:spcBef>
                <a:spcAft>
                  <a:spcPts val="0"/>
                </a:spcAft>
                <a:defRPr/>
              </a:pPr>
              <a:r>
                <a:rPr lang="en-US" sz="2000" b="0" kern="0" dirty="0" err="1">
                  <a:solidFill>
                    <a:srgbClr val="000000"/>
                  </a:solidFill>
                  <a:latin typeface="Calibri" pitchFamily="34" charset="0"/>
                </a:rPr>
                <a:t>Qualidade</a:t>
              </a:r>
              <a:endParaRPr lang="en-US" sz="2000" b="0" kern="0" dirty="0">
                <a:solidFill>
                  <a:srgbClr val="000000"/>
                </a:solidFill>
                <a:latin typeface="Calibri" pitchFamily="34" charset="0"/>
              </a:endParaRPr>
            </a:p>
          </p:txBody>
        </p:sp>
        <p:sp>
          <p:nvSpPr>
            <p:cNvPr id="282" name="Oval 57"/>
            <p:cNvSpPr>
              <a:spLocks noChangeArrowheads="1"/>
            </p:cNvSpPr>
            <p:nvPr/>
          </p:nvSpPr>
          <p:spPr bwMode="auto">
            <a:xfrm>
              <a:off x="3147" y="1562"/>
              <a:ext cx="328" cy="76"/>
            </a:xfrm>
            <a:prstGeom prst="ellipse">
              <a:avLst/>
            </a:prstGeom>
            <a:grp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grpSp>
        <p:nvGrpSpPr>
          <p:cNvPr id="8" name="Group 62"/>
          <p:cNvGrpSpPr>
            <a:grpSpLocks/>
          </p:cNvGrpSpPr>
          <p:nvPr/>
        </p:nvGrpSpPr>
        <p:grpSpPr bwMode="auto">
          <a:xfrm>
            <a:off x="5090864" y="1319932"/>
            <a:ext cx="777875" cy="596900"/>
            <a:chOff x="3143" y="1994"/>
            <a:chExt cx="490" cy="376"/>
          </a:xfrm>
          <a:solidFill>
            <a:srgbClr val="CCFF99"/>
          </a:solidFill>
        </p:grpSpPr>
        <p:sp>
          <p:nvSpPr>
            <p:cNvPr id="284" name="Oval 63"/>
            <p:cNvSpPr>
              <a:spLocks noChangeArrowheads="1"/>
            </p:cNvSpPr>
            <p:nvPr/>
          </p:nvSpPr>
          <p:spPr bwMode="auto">
            <a:xfrm>
              <a:off x="3147" y="2294"/>
              <a:ext cx="328" cy="76"/>
            </a:xfrm>
            <a:prstGeom prst="ellipse">
              <a:avLst/>
            </a:prstGeom>
            <a:grp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85" name="Rectangle 64"/>
            <p:cNvSpPr>
              <a:spLocks noChangeArrowheads="1"/>
            </p:cNvSpPr>
            <p:nvPr/>
          </p:nvSpPr>
          <p:spPr bwMode="auto">
            <a:xfrm>
              <a:off x="3143" y="2023"/>
              <a:ext cx="490" cy="318"/>
            </a:xfrm>
            <a:prstGeom prst="rect">
              <a:avLst/>
            </a:prstGeom>
            <a:grpFill/>
            <a:ln w="12700">
              <a:noFill/>
              <a:miter lim="800000"/>
              <a:headEnd/>
              <a:tailEnd/>
            </a:ln>
          </p:spPr>
          <p:txBody>
            <a:bodyPr wrap="none" anchor="ctr"/>
            <a:lstStyle/>
            <a:p>
              <a:pPr algn="ctr" eaLnBrk="1" fontAlgn="auto" hangingPunct="1">
                <a:spcBef>
                  <a:spcPts val="0"/>
                </a:spcBef>
                <a:spcAft>
                  <a:spcPts val="0"/>
                </a:spcAft>
                <a:defRPr/>
              </a:pPr>
              <a:r>
                <a:rPr lang="en-US" sz="2000" b="0" kern="0" dirty="0">
                  <a:solidFill>
                    <a:srgbClr val="000000"/>
                  </a:solidFill>
                  <a:latin typeface="Calibri" pitchFamily="34" charset="0"/>
                </a:rPr>
                <a:t>Auditoria</a:t>
              </a:r>
            </a:p>
          </p:txBody>
        </p:sp>
        <p:sp>
          <p:nvSpPr>
            <p:cNvPr id="286" name="Oval 65"/>
            <p:cNvSpPr>
              <a:spLocks noChangeArrowheads="1"/>
            </p:cNvSpPr>
            <p:nvPr/>
          </p:nvSpPr>
          <p:spPr bwMode="auto">
            <a:xfrm>
              <a:off x="3147" y="1994"/>
              <a:ext cx="440" cy="91"/>
            </a:xfrm>
            <a:prstGeom prst="ellipse">
              <a:avLst/>
            </a:prstGeom>
            <a:grp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sp>
        <p:nvSpPr>
          <p:cNvPr id="287" name="Line 70"/>
          <p:cNvSpPr>
            <a:spLocks noChangeShapeType="1"/>
          </p:cNvSpPr>
          <p:nvPr/>
        </p:nvSpPr>
        <p:spPr bwMode="auto">
          <a:xfrm flipV="1">
            <a:off x="4786313" y="1840533"/>
            <a:ext cx="304800" cy="457200"/>
          </a:xfrm>
          <a:prstGeom prst="line">
            <a:avLst/>
          </a:prstGeom>
          <a:noFill/>
          <a:ln w="12700">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292" name="Line 75"/>
          <p:cNvSpPr>
            <a:spLocks noChangeShapeType="1"/>
          </p:cNvSpPr>
          <p:nvPr/>
        </p:nvSpPr>
        <p:spPr bwMode="auto">
          <a:xfrm flipV="1">
            <a:off x="5203825" y="2983533"/>
            <a:ext cx="1716088" cy="152400"/>
          </a:xfrm>
          <a:prstGeom prst="line">
            <a:avLst/>
          </a:prstGeom>
          <a:noFill/>
          <a:ln w="12700">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294" name="Line 77"/>
          <p:cNvSpPr>
            <a:spLocks noChangeShapeType="1"/>
          </p:cNvSpPr>
          <p:nvPr/>
        </p:nvSpPr>
        <p:spPr bwMode="auto">
          <a:xfrm>
            <a:off x="5148263" y="3767758"/>
            <a:ext cx="563562" cy="157162"/>
          </a:xfrm>
          <a:prstGeom prst="line">
            <a:avLst/>
          </a:prstGeom>
          <a:noFill/>
          <a:ln w="12700">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295" name="Freeform 80"/>
          <p:cNvSpPr>
            <a:spLocks/>
          </p:cNvSpPr>
          <p:nvPr/>
        </p:nvSpPr>
        <p:spPr bwMode="auto">
          <a:xfrm>
            <a:off x="1585913" y="3432795"/>
            <a:ext cx="3581400" cy="1447800"/>
          </a:xfrm>
          <a:custGeom>
            <a:avLst/>
            <a:gdLst>
              <a:gd name="T0" fmla="*/ 2147483647 w 2448"/>
              <a:gd name="T1" fmla="*/ 2147483647 h 1248"/>
              <a:gd name="T2" fmla="*/ 0 w 2448"/>
              <a:gd name="T3" fmla="*/ 2147483647 h 1248"/>
              <a:gd name="T4" fmla="*/ 0 w 2448"/>
              <a:gd name="T5" fmla="*/ 0 h 1248"/>
              <a:gd name="T6" fmla="*/ 2147483647 w 2448"/>
              <a:gd name="T7" fmla="*/ 0 h 1248"/>
              <a:gd name="T8" fmla="*/ 0 60000 65536"/>
              <a:gd name="T9" fmla="*/ 0 60000 65536"/>
              <a:gd name="T10" fmla="*/ 0 60000 65536"/>
              <a:gd name="T11" fmla="*/ 0 60000 65536"/>
              <a:gd name="T12" fmla="*/ 0 w 2448"/>
              <a:gd name="T13" fmla="*/ 0 h 1248"/>
              <a:gd name="T14" fmla="*/ 2448 w 2448"/>
              <a:gd name="T15" fmla="*/ 1248 h 1248"/>
            </a:gdLst>
            <a:ahLst/>
            <a:cxnLst>
              <a:cxn ang="T8">
                <a:pos x="T0" y="T1"/>
              </a:cxn>
              <a:cxn ang="T9">
                <a:pos x="T2" y="T3"/>
              </a:cxn>
              <a:cxn ang="T10">
                <a:pos x="T4" y="T5"/>
              </a:cxn>
              <a:cxn ang="T11">
                <a:pos x="T6" y="T7"/>
              </a:cxn>
            </a:cxnLst>
            <a:rect l="T12" t="T13" r="T14" b="T15"/>
            <a:pathLst>
              <a:path w="2448" h="1248">
                <a:moveTo>
                  <a:pt x="2448" y="1248"/>
                </a:moveTo>
                <a:lnTo>
                  <a:pt x="0" y="1248"/>
                </a:lnTo>
                <a:lnTo>
                  <a:pt x="0" y="0"/>
                </a:lnTo>
                <a:lnTo>
                  <a:pt x="288" y="0"/>
                </a:lnTo>
              </a:path>
            </a:pathLst>
          </a:custGeom>
          <a:noFill/>
          <a:ln w="9525" cap="flat" cmpd="sng">
            <a:solidFill>
              <a:srgbClr val="000000"/>
            </a:solidFill>
            <a:prstDash val="dash"/>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296" name="Rectangle 85"/>
          <p:cNvSpPr>
            <a:spLocks noChangeArrowheads="1"/>
          </p:cNvSpPr>
          <p:nvPr/>
        </p:nvSpPr>
        <p:spPr bwMode="auto">
          <a:xfrm>
            <a:off x="245054" y="1361108"/>
            <a:ext cx="1686360" cy="274434"/>
          </a:xfrm>
          <a:prstGeom prst="rect">
            <a:avLst/>
          </a:prstGeom>
          <a:noFill/>
          <a:ln w="12700">
            <a:noFill/>
            <a:miter lim="800000"/>
            <a:headEnd/>
            <a:tailEnd/>
          </a:ln>
        </p:spPr>
        <p:txBody>
          <a:bodyPr wrap="none" lIns="90488" tIns="44450" rIns="90488" bIns="44450">
            <a:spAutoFit/>
          </a:bodyPr>
          <a:lstStyle/>
          <a:p>
            <a:pPr algn="ctr" eaLnBrk="1" fontAlgn="auto" hangingPunct="1">
              <a:spcBef>
                <a:spcPts val="0"/>
              </a:spcBef>
              <a:spcAft>
                <a:spcPts val="0"/>
              </a:spcAft>
              <a:defRPr/>
            </a:pPr>
            <a:r>
              <a:rPr lang="en-US" sz="1200" b="0" kern="0" dirty="0" err="1">
                <a:solidFill>
                  <a:srgbClr val="000000"/>
                </a:solidFill>
                <a:latin typeface="Calibri" pitchFamily="34" charset="0"/>
              </a:rPr>
              <a:t>Origens</a:t>
            </a:r>
            <a:r>
              <a:rPr lang="en-US" sz="1200" b="0" kern="0" dirty="0">
                <a:solidFill>
                  <a:srgbClr val="000000"/>
                </a:solidFill>
                <a:latin typeface="Calibri" pitchFamily="34" charset="0"/>
              </a:rPr>
              <a:t>: </a:t>
            </a:r>
            <a:r>
              <a:rPr lang="en-US" sz="1200" b="0" kern="0" dirty="0" err="1">
                <a:solidFill>
                  <a:srgbClr val="000000"/>
                </a:solidFill>
                <a:latin typeface="Calibri" pitchFamily="34" charset="0"/>
              </a:rPr>
              <a:t>Sistemas</a:t>
            </a:r>
            <a:r>
              <a:rPr lang="en-US" sz="1200" b="0" kern="0" dirty="0">
                <a:solidFill>
                  <a:srgbClr val="000000"/>
                </a:solidFill>
                <a:latin typeface="Calibri" pitchFamily="34" charset="0"/>
              </a:rPr>
              <a:t>  OLTP</a:t>
            </a:r>
          </a:p>
        </p:txBody>
      </p:sp>
      <p:grpSp>
        <p:nvGrpSpPr>
          <p:cNvPr id="9" name="Group 86"/>
          <p:cNvGrpSpPr>
            <a:grpSpLocks/>
          </p:cNvGrpSpPr>
          <p:nvPr/>
        </p:nvGrpSpPr>
        <p:grpSpPr bwMode="auto">
          <a:xfrm>
            <a:off x="777875" y="1777033"/>
            <a:ext cx="533400" cy="596900"/>
            <a:chOff x="551" y="1562"/>
            <a:chExt cx="336" cy="376"/>
          </a:xfrm>
        </p:grpSpPr>
        <p:sp>
          <p:nvSpPr>
            <p:cNvPr id="298" name="Oval 87"/>
            <p:cNvSpPr>
              <a:spLocks noChangeArrowheads="1"/>
            </p:cNvSpPr>
            <p:nvPr/>
          </p:nvSpPr>
          <p:spPr bwMode="auto">
            <a:xfrm>
              <a:off x="555" y="1862"/>
              <a:ext cx="328" cy="76"/>
            </a:xfrm>
            <a:prstGeom prst="ellipse">
              <a:avLst/>
            </a:prstGeom>
            <a:gradFill rotWithShape="0">
              <a:gsLst>
                <a:gs pos="0">
                  <a:srgbClr val="FF9900"/>
                </a:gs>
                <a:gs pos="50000">
                  <a:srgbClr val="FFB74C"/>
                </a:gs>
                <a:gs pos="100000">
                  <a:srgbClr val="FF9900"/>
                </a:gs>
              </a:gsLst>
              <a:lin ang="0" scaled="1"/>
            </a:gra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299" name="Rectangle 88"/>
            <p:cNvSpPr>
              <a:spLocks noChangeArrowheads="1"/>
            </p:cNvSpPr>
            <p:nvPr/>
          </p:nvSpPr>
          <p:spPr bwMode="auto">
            <a:xfrm>
              <a:off x="551" y="1591"/>
              <a:ext cx="336" cy="318"/>
            </a:xfrm>
            <a:prstGeom prst="rect">
              <a:avLst/>
            </a:prstGeom>
            <a:gradFill rotWithShape="0">
              <a:gsLst>
                <a:gs pos="0">
                  <a:srgbClr val="FF9900"/>
                </a:gs>
                <a:gs pos="50000">
                  <a:srgbClr val="FFB74C"/>
                </a:gs>
                <a:gs pos="100000">
                  <a:srgbClr val="FF9900"/>
                </a:gs>
              </a:gsLst>
              <a:lin ang="0" scaled="1"/>
            </a:gradFill>
            <a:ln w="12700">
              <a:noFill/>
              <a:miter lim="800000"/>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300" name="Oval 89"/>
            <p:cNvSpPr>
              <a:spLocks noChangeArrowheads="1"/>
            </p:cNvSpPr>
            <p:nvPr/>
          </p:nvSpPr>
          <p:spPr bwMode="auto">
            <a:xfrm>
              <a:off x="555" y="1562"/>
              <a:ext cx="328" cy="76"/>
            </a:xfrm>
            <a:prstGeom prst="ellipse">
              <a:avLst/>
            </a:prstGeom>
            <a:solidFill>
              <a:srgbClr val="474747"/>
            </a:soli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grpSp>
        <p:nvGrpSpPr>
          <p:cNvPr id="10" name="Group 90"/>
          <p:cNvGrpSpPr>
            <a:grpSpLocks/>
          </p:cNvGrpSpPr>
          <p:nvPr/>
        </p:nvGrpSpPr>
        <p:grpSpPr bwMode="auto">
          <a:xfrm>
            <a:off x="777875" y="2539033"/>
            <a:ext cx="533400" cy="596900"/>
            <a:chOff x="551" y="2042"/>
            <a:chExt cx="336" cy="376"/>
          </a:xfrm>
        </p:grpSpPr>
        <p:sp>
          <p:nvSpPr>
            <p:cNvPr id="302" name="Oval 91"/>
            <p:cNvSpPr>
              <a:spLocks noChangeArrowheads="1"/>
            </p:cNvSpPr>
            <p:nvPr/>
          </p:nvSpPr>
          <p:spPr bwMode="auto">
            <a:xfrm>
              <a:off x="555" y="2342"/>
              <a:ext cx="328" cy="76"/>
            </a:xfrm>
            <a:prstGeom prst="ellipse">
              <a:avLst/>
            </a:prstGeom>
            <a:gradFill rotWithShape="0">
              <a:gsLst>
                <a:gs pos="0">
                  <a:srgbClr val="FF9900"/>
                </a:gs>
                <a:gs pos="50000">
                  <a:srgbClr val="FFB74C"/>
                </a:gs>
                <a:gs pos="100000">
                  <a:srgbClr val="FF9900"/>
                </a:gs>
              </a:gsLst>
              <a:lin ang="0" scaled="1"/>
            </a:gra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303" name="Rectangle 92"/>
            <p:cNvSpPr>
              <a:spLocks noChangeArrowheads="1"/>
            </p:cNvSpPr>
            <p:nvPr/>
          </p:nvSpPr>
          <p:spPr bwMode="auto">
            <a:xfrm>
              <a:off x="551" y="2071"/>
              <a:ext cx="336" cy="318"/>
            </a:xfrm>
            <a:prstGeom prst="rect">
              <a:avLst/>
            </a:prstGeom>
            <a:gradFill rotWithShape="0">
              <a:gsLst>
                <a:gs pos="0">
                  <a:srgbClr val="FF9900"/>
                </a:gs>
                <a:gs pos="50000">
                  <a:srgbClr val="FFB74C"/>
                </a:gs>
                <a:gs pos="100000">
                  <a:srgbClr val="FF9900"/>
                </a:gs>
              </a:gsLst>
              <a:lin ang="0" scaled="1"/>
            </a:gradFill>
            <a:ln w="12700">
              <a:noFill/>
              <a:miter lim="800000"/>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304" name="Oval 93"/>
            <p:cNvSpPr>
              <a:spLocks noChangeArrowheads="1"/>
            </p:cNvSpPr>
            <p:nvPr/>
          </p:nvSpPr>
          <p:spPr bwMode="auto">
            <a:xfrm>
              <a:off x="555" y="2042"/>
              <a:ext cx="328" cy="76"/>
            </a:xfrm>
            <a:prstGeom prst="ellipse">
              <a:avLst/>
            </a:prstGeom>
            <a:solidFill>
              <a:srgbClr val="474747"/>
            </a:soli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grpSp>
        <p:nvGrpSpPr>
          <p:cNvPr id="11" name="Group 94"/>
          <p:cNvGrpSpPr>
            <a:grpSpLocks/>
          </p:cNvGrpSpPr>
          <p:nvPr/>
        </p:nvGrpSpPr>
        <p:grpSpPr bwMode="auto">
          <a:xfrm>
            <a:off x="777875" y="3301033"/>
            <a:ext cx="533400" cy="596900"/>
            <a:chOff x="551" y="2522"/>
            <a:chExt cx="336" cy="376"/>
          </a:xfrm>
        </p:grpSpPr>
        <p:sp>
          <p:nvSpPr>
            <p:cNvPr id="306" name="Oval 95"/>
            <p:cNvSpPr>
              <a:spLocks noChangeArrowheads="1"/>
            </p:cNvSpPr>
            <p:nvPr/>
          </p:nvSpPr>
          <p:spPr bwMode="auto">
            <a:xfrm>
              <a:off x="555" y="2822"/>
              <a:ext cx="328" cy="76"/>
            </a:xfrm>
            <a:prstGeom prst="ellipse">
              <a:avLst/>
            </a:prstGeom>
            <a:gradFill rotWithShape="0">
              <a:gsLst>
                <a:gs pos="0">
                  <a:srgbClr val="FF9900"/>
                </a:gs>
                <a:gs pos="50000">
                  <a:srgbClr val="FFB74C"/>
                </a:gs>
                <a:gs pos="100000">
                  <a:srgbClr val="FF9900"/>
                </a:gs>
              </a:gsLst>
              <a:lin ang="0" scaled="1"/>
            </a:gra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307" name="Rectangle 96"/>
            <p:cNvSpPr>
              <a:spLocks noChangeArrowheads="1"/>
            </p:cNvSpPr>
            <p:nvPr/>
          </p:nvSpPr>
          <p:spPr bwMode="auto">
            <a:xfrm>
              <a:off x="551" y="2551"/>
              <a:ext cx="336" cy="318"/>
            </a:xfrm>
            <a:prstGeom prst="rect">
              <a:avLst/>
            </a:prstGeom>
            <a:gradFill rotWithShape="0">
              <a:gsLst>
                <a:gs pos="0">
                  <a:srgbClr val="FF9900"/>
                </a:gs>
                <a:gs pos="50000">
                  <a:srgbClr val="FFB74C"/>
                </a:gs>
                <a:gs pos="100000">
                  <a:srgbClr val="FF9900"/>
                </a:gs>
              </a:gsLst>
              <a:lin ang="0" scaled="1"/>
            </a:gradFill>
            <a:ln w="12700">
              <a:noFill/>
              <a:miter lim="800000"/>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308" name="Oval 97"/>
            <p:cNvSpPr>
              <a:spLocks noChangeArrowheads="1"/>
            </p:cNvSpPr>
            <p:nvPr/>
          </p:nvSpPr>
          <p:spPr bwMode="auto">
            <a:xfrm>
              <a:off x="555" y="2522"/>
              <a:ext cx="328" cy="76"/>
            </a:xfrm>
            <a:prstGeom prst="ellipse">
              <a:avLst/>
            </a:prstGeom>
            <a:solidFill>
              <a:srgbClr val="474747"/>
            </a:soli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sp>
        <p:nvSpPr>
          <p:cNvPr id="309" name="Line 98"/>
          <p:cNvSpPr>
            <a:spLocks noChangeShapeType="1"/>
          </p:cNvSpPr>
          <p:nvPr/>
        </p:nvSpPr>
        <p:spPr bwMode="auto">
          <a:xfrm>
            <a:off x="1281113" y="2069133"/>
            <a:ext cx="685800" cy="762000"/>
          </a:xfrm>
          <a:prstGeom prst="line">
            <a:avLst/>
          </a:prstGeom>
          <a:noFill/>
          <a:ln w="9525">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10" name="Line 99"/>
          <p:cNvSpPr>
            <a:spLocks noChangeShapeType="1"/>
          </p:cNvSpPr>
          <p:nvPr/>
        </p:nvSpPr>
        <p:spPr bwMode="auto">
          <a:xfrm>
            <a:off x="1281113" y="2831133"/>
            <a:ext cx="685800" cy="0"/>
          </a:xfrm>
          <a:prstGeom prst="line">
            <a:avLst/>
          </a:prstGeom>
          <a:noFill/>
          <a:ln w="9525">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11" name="Line 100"/>
          <p:cNvSpPr>
            <a:spLocks noChangeShapeType="1"/>
          </p:cNvSpPr>
          <p:nvPr/>
        </p:nvSpPr>
        <p:spPr bwMode="auto">
          <a:xfrm flipV="1">
            <a:off x="1281113" y="2831133"/>
            <a:ext cx="685800" cy="762000"/>
          </a:xfrm>
          <a:prstGeom prst="line">
            <a:avLst/>
          </a:prstGeom>
          <a:noFill/>
          <a:ln w="9525">
            <a:solidFill>
              <a:srgbClr val="000000"/>
            </a:solidFill>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12" name="Freeform 101"/>
          <p:cNvSpPr>
            <a:spLocks/>
          </p:cNvSpPr>
          <p:nvPr/>
        </p:nvSpPr>
        <p:spPr bwMode="auto">
          <a:xfrm>
            <a:off x="595313" y="2975595"/>
            <a:ext cx="914400" cy="1905000"/>
          </a:xfrm>
          <a:custGeom>
            <a:avLst/>
            <a:gdLst>
              <a:gd name="T0" fmla="*/ 2147483647 w 576"/>
              <a:gd name="T1" fmla="*/ 2147483647 h 1200"/>
              <a:gd name="T2" fmla="*/ 0 w 576"/>
              <a:gd name="T3" fmla="*/ 2147483647 h 1200"/>
              <a:gd name="T4" fmla="*/ 0 w 576"/>
              <a:gd name="T5" fmla="*/ 0 h 1200"/>
              <a:gd name="T6" fmla="*/ 2147483647 w 576"/>
              <a:gd name="T7" fmla="*/ 0 h 1200"/>
              <a:gd name="T8" fmla="*/ 0 60000 65536"/>
              <a:gd name="T9" fmla="*/ 0 60000 65536"/>
              <a:gd name="T10" fmla="*/ 0 60000 65536"/>
              <a:gd name="T11" fmla="*/ 0 60000 65536"/>
              <a:gd name="T12" fmla="*/ 0 w 576"/>
              <a:gd name="T13" fmla="*/ 0 h 1200"/>
              <a:gd name="T14" fmla="*/ 576 w 576"/>
              <a:gd name="T15" fmla="*/ 1200 h 1200"/>
            </a:gdLst>
            <a:ahLst/>
            <a:cxnLst>
              <a:cxn ang="T8">
                <a:pos x="T0" y="T1"/>
              </a:cxn>
              <a:cxn ang="T9">
                <a:pos x="T2" y="T3"/>
              </a:cxn>
              <a:cxn ang="T10">
                <a:pos x="T4" y="T5"/>
              </a:cxn>
              <a:cxn ang="T11">
                <a:pos x="T6" y="T7"/>
              </a:cxn>
            </a:cxnLst>
            <a:rect l="T12" t="T13" r="T14" b="T15"/>
            <a:pathLst>
              <a:path w="576" h="1200">
                <a:moveTo>
                  <a:pt x="576" y="1200"/>
                </a:moveTo>
                <a:lnTo>
                  <a:pt x="0" y="1200"/>
                </a:lnTo>
                <a:lnTo>
                  <a:pt x="0" y="0"/>
                </a:lnTo>
                <a:lnTo>
                  <a:pt x="96" y="0"/>
                </a:lnTo>
              </a:path>
            </a:pathLst>
          </a:custGeom>
          <a:noFill/>
          <a:ln w="9525" cap="flat" cmpd="sng">
            <a:solidFill>
              <a:srgbClr val="000000"/>
            </a:solidFill>
            <a:prstDash val="dash"/>
            <a:round/>
            <a:headEnd/>
            <a:tailEnd type="triangle" w="med" len="me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nvGrpSpPr>
          <p:cNvPr id="12" name="Group 108"/>
          <p:cNvGrpSpPr>
            <a:grpSpLocks/>
          </p:cNvGrpSpPr>
          <p:nvPr/>
        </p:nvGrpSpPr>
        <p:grpSpPr bwMode="auto">
          <a:xfrm>
            <a:off x="1966913" y="2373933"/>
            <a:ext cx="762000" cy="977900"/>
            <a:chOff x="485" y="1884"/>
            <a:chExt cx="336" cy="376"/>
          </a:xfrm>
        </p:grpSpPr>
        <p:sp>
          <p:nvSpPr>
            <p:cNvPr id="314" name="Oval 109"/>
            <p:cNvSpPr>
              <a:spLocks noChangeArrowheads="1"/>
            </p:cNvSpPr>
            <p:nvPr/>
          </p:nvSpPr>
          <p:spPr bwMode="auto">
            <a:xfrm>
              <a:off x="489" y="2184"/>
              <a:ext cx="328" cy="76"/>
            </a:xfrm>
            <a:prstGeom prst="ellipse">
              <a:avLst/>
            </a:prstGeom>
            <a:gradFill rotWithShape="0">
              <a:gsLst>
                <a:gs pos="0">
                  <a:srgbClr val="FF9900"/>
                </a:gs>
                <a:gs pos="50000">
                  <a:srgbClr val="FFB74C"/>
                </a:gs>
                <a:gs pos="100000">
                  <a:srgbClr val="FF9900"/>
                </a:gs>
              </a:gsLst>
              <a:lin ang="0" scaled="1"/>
            </a:gra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315" name="Rectangle 110"/>
            <p:cNvSpPr>
              <a:spLocks noChangeArrowheads="1"/>
            </p:cNvSpPr>
            <p:nvPr/>
          </p:nvSpPr>
          <p:spPr bwMode="auto">
            <a:xfrm>
              <a:off x="485" y="1913"/>
              <a:ext cx="336" cy="317"/>
            </a:xfrm>
            <a:prstGeom prst="rect">
              <a:avLst/>
            </a:prstGeom>
            <a:gradFill rotWithShape="0">
              <a:gsLst>
                <a:gs pos="0">
                  <a:srgbClr val="FF9900"/>
                </a:gs>
                <a:gs pos="50000">
                  <a:srgbClr val="FFB74C"/>
                </a:gs>
                <a:gs pos="100000">
                  <a:srgbClr val="FF9900"/>
                </a:gs>
              </a:gsLst>
              <a:lin ang="0" scaled="1"/>
            </a:gradFill>
            <a:ln w="12700">
              <a:noFill/>
              <a:miter lim="800000"/>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316" name="Oval 111"/>
            <p:cNvSpPr>
              <a:spLocks noChangeArrowheads="1"/>
            </p:cNvSpPr>
            <p:nvPr/>
          </p:nvSpPr>
          <p:spPr bwMode="auto">
            <a:xfrm>
              <a:off x="489" y="1884"/>
              <a:ext cx="328" cy="76"/>
            </a:xfrm>
            <a:prstGeom prst="ellipse">
              <a:avLst/>
            </a:prstGeom>
            <a:solidFill>
              <a:srgbClr val="474747"/>
            </a:solid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sp>
        <p:nvSpPr>
          <p:cNvPr id="317" name="Rectangle 113"/>
          <p:cNvSpPr>
            <a:spLocks noChangeArrowheads="1"/>
          </p:cNvSpPr>
          <p:nvPr/>
        </p:nvSpPr>
        <p:spPr bwMode="auto">
          <a:xfrm>
            <a:off x="1885950" y="1764333"/>
            <a:ext cx="874713" cy="458787"/>
          </a:xfrm>
          <a:prstGeom prst="rect">
            <a:avLst/>
          </a:prstGeom>
          <a:noFill/>
          <a:ln w="12700">
            <a:noFill/>
            <a:miter lim="800000"/>
            <a:headEnd/>
            <a:tailEnd/>
          </a:ln>
        </p:spPr>
        <p:txBody>
          <a:bodyPr wrap="none" lIns="90488" tIns="44450" rIns="90488" bIns="44450">
            <a:spAutoFit/>
          </a:bodyPr>
          <a:lstStyle/>
          <a:p>
            <a:pPr algn="ctr" eaLnBrk="1" fontAlgn="auto" hangingPunct="1">
              <a:spcBef>
                <a:spcPts val="0"/>
              </a:spcBef>
              <a:spcAft>
                <a:spcPts val="0"/>
              </a:spcAft>
              <a:defRPr/>
            </a:pPr>
            <a:r>
              <a:rPr lang="en-US" sz="1200" b="0" kern="0" dirty="0">
                <a:solidFill>
                  <a:srgbClr val="000000"/>
                </a:solidFill>
                <a:latin typeface="Calibri" pitchFamily="34" charset="0"/>
              </a:rPr>
              <a:t>Staging</a:t>
            </a:r>
          </a:p>
          <a:p>
            <a:pPr algn="ctr" eaLnBrk="1" fontAlgn="auto" hangingPunct="1">
              <a:spcBef>
                <a:spcPts val="0"/>
              </a:spcBef>
              <a:spcAft>
                <a:spcPts val="0"/>
              </a:spcAft>
              <a:defRPr/>
            </a:pPr>
            <a:r>
              <a:rPr lang="en-US" sz="1200" b="0" kern="0" dirty="0">
                <a:solidFill>
                  <a:srgbClr val="000000"/>
                </a:solidFill>
                <a:latin typeface="Calibri" pitchFamily="34" charset="0"/>
              </a:rPr>
              <a:t>Area / ODS</a:t>
            </a:r>
          </a:p>
        </p:txBody>
      </p:sp>
      <p:sp>
        <p:nvSpPr>
          <p:cNvPr id="318" name="AutoShape 24"/>
          <p:cNvSpPr>
            <a:spLocks noChangeArrowheads="1"/>
          </p:cNvSpPr>
          <p:nvPr/>
        </p:nvSpPr>
        <p:spPr bwMode="auto">
          <a:xfrm>
            <a:off x="539750" y="4639295"/>
            <a:ext cx="901700" cy="777875"/>
          </a:xfrm>
          <a:prstGeom prst="rightArrow">
            <a:avLst>
              <a:gd name="adj1" fmla="val 75000"/>
              <a:gd name="adj2" fmla="val 28872"/>
            </a:avLst>
          </a:prstGeom>
          <a:solidFill>
            <a:srgbClr val="F1F1F1"/>
          </a:solidFill>
          <a:ln w="12700">
            <a:solidFill>
              <a:srgbClr val="CECECE"/>
            </a:solidFill>
            <a:miter lim="800000"/>
            <a:headEnd/>
            <a:tailEnd/>
          </a:ln>
          <a:effectLst>
            <a:outerShdw dist="107763" dir="2700000" algn="ctr" rotWithShape="0">
              <a:srgbClr val="CECECE">
                <a:alpha val="50000"/>
              </a:srgbClr>
            </a:outerShdw>
          </a:effectLst>
        </p:spPr>
        <p:txBody>
          <a:bodyPr wrap="none" lIns="90488" tIns="44450" rIns="90488" bIns="44450" anchor="ctr"/>
          <a:lstStyle/>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Design</a:t>
            </a:r>
          </a:p>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Mapping</a:t>
            </a:r>
          </a:p>
        </p:txBody>
      </p:sp>
      <p:sp>
        <p:nvSpPr>
          <p:cNvPr id="319" name="AutoShape 25"/>
          <p:cNvSpPr>
            <a:spLocks noChangeArrowheads="1"/>
          </p:cNvSpPr>
          <p:nvPr/>
        </p:nvSpPr>
        <p:spPr bwMode="auto">
          <a:xfrm>
            <a:off x="1462088" y="4639295"/>
            <a:ext cx="1046162" cy="777875"/>
          </a:xfrm>
          <a:prstGeom prst="rightArrow">
            <a:avLst>
              <a:gd name="adj1" fmla="val 75000"/>
              <a:gd name="adj2" fmla="val 26369"/>
            </a:avLst>
          </a:prstGeom>
          <a:solidFill>
            <a:srgbClr val="F1F1F1"/>
          </a:solidFill>
          <a:ln w="12700">
            <a:solidFill>
              <a:srgbClr val="CECECE"/>
            </a:solidFill>
            <a:miter lim="800000"/>
            <a:headEnd/>
            <a:tailEnd/>
          </a:ln>
          <a:effectLst>
            <a:outerShdw dist="107763" dir="2700000" algn="ctr" rotWithShape="0">
              <a:srgbClr val="CECECE">
                <a:alpha val="50000"/>
              </a:srgbClr>
            </a:outerShdw>
          </a:effectLst>
        </p:spPr>
        <p:txBody>
          <a:bodyPr wrap="none" lIns="90488" tIns="44450" rIns="90488" bIns="44450" anchor="ctr"/>
          <a:lstStyle/>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Extract</a:t>
            </a:r>
          </a:p>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Transform</a:t>
            </a:r>
          </a:p>
        </p:txBody>
      </p:sp>
      <p:sp>
        <p:nvSpPr>
          <p:cNvPr id="320" name="AutoShape 26"/>
          <p:cNvSpPr>
            <a:spLocks noChangeArrowheads="1"/>
          </p:cNvSpPr>
          <p:nvPr/>
        </p:nvSpPr>
        <p:spPr bwMode="auto">
          <a:xfrm>
            <a:off x="2520950" y="4639295"/>
            <a:ext cx="1519238" cy="777875"/>
          </a:xfrm>
          <a:prstGeom prst="rightArrow">
            <a:avLst>
              <a:gd name="adj1" fmla="val 75000"/>
              <a:gd name="adj2" fmla="val 28916"/>
            </a:avLst>
          </a:prstGeom>
          <a:solidFill>
            <a:srgbClr val="F1F1F1"/>
          </a:solidFill>
          <a:ln w="12700">
            <a:solidFill>
              <a:srgbClr val="CECECE"/>
            </a:solidFill>
            <a:miter lim="800000"/>
            <a:headEnd/>
            <a:tailEnd/>
          </a:ln>
          <a:effectLst>
            <a:outerShdw dist="107763" dir="2700000" algn="ctr" rotWithShape="0">
              <a:srgbClr val="CECECE">
                <a:alpha val="50000"/>
              </a:srgbClr>
            </a:outerShdw>
          </a:effectLst>
        </p:spPr>
        <p:txBody>
          <a:bodyPr wrap="none" lIns="90488" tIns="44450" rIns="90488" bIns="44450" anchor="ctr"/>
          <a:lstStyle/>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Load</a:t>
            </a:r>
          </a:p>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Index</a:t>
            </a:r>
          </a:p>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Aggregation</a:t>
            </a:r>
          </a:p>
        </p:txBody>
      </p:sp>
      <p:sp>
        <p:nvSpPr>
          <p:cNvPr id="321" name="AutoShape 27"/>
          <p:cNvSpPr>
            <a:spLocks noChangeArrowheads="1"/>
          </p:cNvSpPr>
          <p:nvPr/>
        </p:nvSpPr>
        <p:spPr bwMode="auto">
          <a:xfrm>
            <a:off x="4044950" y="4639295"/>
            <a:ext cx="1976438" cy="777875"/>
          </a:xfrm>
          <a:prstGeom prst="rightArrow">
            <a:avLst>
              <a:gd name="adj1" fmla="val 75000"/>
              <a:gd name="adj2" fmla="val 29231"/>
            </a:avLst>
          </a:prstGeom>
          <a:solidFill>
            <a:srgbClr val="F1F1F1"/>
          </a:solidFill>
          <a:ln w="12700">
            <a:solidFill>
              <a:srgbClr val="CECECE"/>
            </a:solidFill>
            <a:miter lim="800000"/>
            <a:headEnd/>
            <a:tailEnd/>
          </a:ln>
          <a:effectLst>
            <a:outerShdw dist="107763" dir="2700000" algn="ctr" rotWithShape="0">
              <a:srgbClr val="CECECE">
                <a:alpha val="50000"/>
              </a:srgbClr>
            </a:outerShdw>
          </a:effectLst>
        </p:spPr>
        <p:txBody>
          <a:bodyPr wrap="none" lIns="90488" tIns="44450" rIns="90488" bIns="44450" anchor="ctr"/>
          <a:lstStyle/>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Replication</a:t>
            </a:r>
          </a:p>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Data Set Distribution</a:t>
            </a:r>
          </a:p>
        </p:txBody>
      </p:sp>
      <p:sp>
        <p:nvSpPr>
          <p:cNvPr id="322" name="AutoShape 28"/>
          <p:cNvSpPr>
            <a:spLocks noChangeArrowheads="1"/>
          </p:cNvSpPr>
          <p:nvPr/>
        </p:nvSpPr>
        <p:spPr bwMode="auto">
          <a:xfrm>
            <a:off x="6034088" y="4639295"/>
            <a:ext cx="2722562" cy="777875"/>
          </a:xfrm>
          <a:prstGeom prst="rightArrow">
            <a:avLst>
              <a:gd name="adj1" fmla="val 75000"/>
              <a:gd name="adj2" fmla="val 30819"/>
            </a:avLst>
          </a:prstGeom>
          <a:solidFill>
            <a:srgbClr val="F1F1F1"/>
          </a:solidFill>
          <a:ln w="12700">
            <a:solidFill>
              <a:srgbClr val="CECECE"/>
            </a:solidFill>
            <a:miter lim="800000"/>
            <a:headEnd/>
            <a:tailEnd/>
          </a:ln>
          <a:effectLst>
            <a:outerShdw dist="107763" dir="2700000" algn="ctr" rotWithShape="0">
              <a:srgbClr val="CECECE">
                <a:alpha val="50000"/>
              </a:srgbClr>
            </a:outerShdw>
          </a:effectLst>
        </p:spPr>
        <p:txBody>
          <a:bodyPr wrap="none" lIns="90488" tIns="44450" rIns="90488" bIns="44450" anchor="ctr"/>
          <a:lstStyle/>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Access &amp; Analysis</a:t>
            </a:r>
          </a:p>
          <a:p>
            <a:pPr eaLnBrk="1" fontAlgn="auto" hangingPunct="1">
              <a:spcBef>
                <a:spcPts val="0"/>
              </a:spcBef>
              <a:spcAft>
                <a:spcPts val="0"/>
              </a:spcAft>
              <a:buSzPct val="100000"/>
              <a:buFontTx/>
              <a:buChar char="•"/>
              <a:defRPr/>
            </a:pPr>
            <a:r>
              <a:rPr lang="en-US" sz="1200" b="0" kern="0" dirty="0">
                <a:solidFill>
                  <a:sysClr val="windowText" lastClr="000000"/>
                </a:solidFill>
                <a:latin typeface="Calibri" pitchFamily="34" charset="0"/>
              </a:rPr>
              <a:t>Resource Scheduling &amp; Distribution</a:t>
            </a:r>
          </a:p>
        </p:txBody>
      </p:sp>
      <p:sp>
        <p:nvSpPr>
          <p:cNvPr id="323" name="Rectangle 35"/>
          <p:cNvSpPr>
            <a:spLocks noChangeArrowheads="1"/>
          </p:cNvSpPr>
          <p:nvPr/>
        </p:nvSpPr>
        <p:spPr bwMode="auto">
          <a:xfrm>
            <a:off x="539750" y="5582270"/>
            <a:ext cx="7988300" cy="215900"/>
          </a:xfrm>
          <a:prstGeom prst="rect">
            <a:avLst/>
          </a:prstGeom>
          <a:solidFill>
            <a:srgbClr val="00CC99"/>
          </a:solidFill>
          <a:ln w="12700">
            <a:solidFill>
              <a:srgbClr val="CECECE"/>
            </a:solidFill>
            <a:miter lim="800000"/>
            <a:headEnd/>
            <a:tailEnd/>
          </a:ln>
          <a:effectLst>
            <a:outerShdw dist="107763" dir="2700000" algn="ctr" rotWithShape="0">
              <a:srgbClr val="CECECE">
                <a:alpha val="50000"/>
              </a:srgbClr>
            </a:outerShdw>
          </a:effectLst>
        </p:spPr>
        <p:txBody>
          <a:bodyPr wrap="none" lIns="90488" tIns="44450" rIns="90488" bIns="44450" anchor="ctr"/>
          <a:lstStyle/>
          <a:p>
            <a:pPr algn="ctr" eaLnBrk="1" fontAlgn="auto" hangingPunct="1">
              <a:spcBef>
                <a:spcPts val="0"/>
              </a:spcBef>
              <a:spcAft>
                <a:spcPts val="0"/>
              </a:spcAft>
              <a:defRPr/>
            </a:pPr>
            <a:r>
              <a:rPr lang="en-US" sz="1400" b="0" kern="0" dirty="0">
                <a:solidFill>
                  <a:sysClr val="windowText" lastClr="000000"/>
                </a:solidFill>
                <a:latin typeface="Calibri" pitchFamily="34" charset="0"/>
              </a:rPr>
              <a:t>Meta Data</a:t>
            </a:r>
          </a:p>
        </p:txBody>
      </p:sp>
      <p:sp>
        <p:nvSpPr>
          <p:cNvPr id="324" name="Rectangle 64"/>
          <p:cNvSpPr>
            <a:spLocks noChangeArrowheads="1"/>
          </p:cNvSpPr>
          <p:nvPr/>
        </p:nvSpPr>
        <p:spPr bwMode="auto">
          <a:xfrm>
            <a:off x="539750" y="6039470"/>
            <a:ext cx="7988300" cy="215900"/>
          </a:xfrm>
          <a:prstGeom prst="rect">
            <a:avLst/>
          </a:prstGeom>
          <a:solidFill>
            <a:srgbClr val="FFC267"/>
          </a:solidFill>
          <a:ln w="12700">
            <a:solidFill>
              <a:srgbClr val="CECECE"/>
            </a:solidFill>
            <a:miter lim="800000"/>
            <a:headEnd/>
            <a:tailEnd/>
          </a:ln>
          <a:effectLst>
            <a:outerShdw dist="107763" dir="2700000" algn="ctr" rotWithShape="0">
              <a:srgbClr val="CECECE">
                <a:alpha val="50000"/>
              </a:srgbClr>
            </a:outerShdw>
          </a:effectLst>
        </p:spPr>
        <p:txBody>
          <a:bodyPr wrap="none" lIns="90488" tIns="44450" rIns="90488" bIns="44450" anchor="ctr"/>
          <a:lstStyle/>
          <a:p>
            <a:pPr algn="ctr" eaLnBrk="1" fontAlgn="auto" hangingPunct="1">
              <a:spcBef>
                <a:spcPts val="0"/>
              </a:spcBef>
              <a:spcAft>
                <a:spcPts val="0"/>
              </a:spcAft>
              <a:defRPr/>
            </a:pPr>
            <a:r>
              <a:rPr lang="en-US" sz="1400" b="0" kern="0" dirty="0">
                <a:solidFill>
                  <a:sysClr val="windowText" lastClr="000000"/>
                </a:solidFill>
                <a:latin typeface="Calibri" pitchFamily="34" charset="0"/>
              </a:rPr>
              <a:t>System Monitoring</a:t>
            </a:r>
          </a:p>
        </p:txBody>
      </p:sp>
      <p:grpSp>
        <p:nvGrpSpPr>
          <p:cNvPr id="13" name="Group 67"/>
          <p:cNvGrpSpPr>
            <a:grpSpLocks/>
          </p:cNvGrpSpPr>
          <p:nvPr/>
        </p:nvGrpSpPr>
        <p:grpSpPr bwMode="auto">
          <a:xfrm>
            <a:off x="933450" y="5804520"/>
            <a:ext cx="76200" cy="228600"/>
            <a:chOff x="588" y="3792"/>
            <a:chExt cx="48" cy="144"/>
          </a:xfrm>
        </p:grpSpPr>
        <p:sp>
          <p:nvSpPr>
            <p:cNvPr id="326" name="AutoShape 68"/>
            <p:cNvSpPr>
              <a:spLocks noChangeArrowheads="1"/>
            </p:cNvSpPr>
            <p:nvPr/>
          </p:nvSpPr>
          <p:spPr bwMode="auto">
            <a:xfrm>
              <a:off x="588" y="3792"/>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27" name="AutoShape 69"/>
            <p:cNvSpPr>
              <a:spLocks noChangeArrowheads="1"/>
            </p:cNvSpPr>
            <p:nvPr/>
          </p:nvSpPr>
          <p:spPr bwMode="auto">
            <a:xfrm rot="10800000" flipH="1">
              <a:off x="588" y="3888"/>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28" name="Line 70"/>
            <p:cNvSpPr>
              <a:spLocks noChangeShapeType="1"/>
            </p:cNvSpPr>
            <p:nvPr/>
          </p:nvSpPr>
          <p:spPr bwMode="auto">
            <a:xfrm>
              <a:off x="612" y="3840"/>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14" name="Group 71"/>
          <p:cNvGrpSpPr>
            <a:grpSpLocks/>
          </p:cNvGrpSpPr>
          <p:nvPr/>
        </p:nvGrpSpPr>
        <p:grpSpPr bwMode="auto">
          <a:xfrm>
            <a:off x="1924050" y="5804520"/>
            <a:ext cx="76200" cy="228600"/>
            <a:chOff x="1212" y="3792"/>
            <a:chExt cx="48" cy="144"/>
          </a:xfrm>
        </p:grpSpPr>
        <p:sp>
          <p:nvSpPr>
            <p:cNvPr id="330" name="AutoShape 72"/>
            <p:cNvSpPr>
              <a:spLocks noChangeArrowheads="1"/>
            </p:cNvSpPr>
            <p:nvPr/>
          </p:nvSpPr>
          <p:spPr bwMode="auto">
            <a:xfrm>
              <a:off x="1212" y="3792"/>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31" name="AutoShape 73"/>
            <p:cNvSpPr>
              <a:spLocks noChangeArrowheads="1"/>
            </p:cNvSpPr>
            <p:nvPr/>
          </p:nvSpPr>
          <p:spPr bwMode="auto">
            <a:xfrm rot="10800000" flipH="1">
              <a:off x="1212" y="3888"/>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32" name="Line 74"/>
            <p:cNvSpPr>
              <a:spLocks noChangeShapeType="1"/>
            </p:cNvSpPr>
            <p:nvPr/>
          </p:nvSpPr>
          <p:spPr bwMode="auto">
            <a:xfrm>
              <a:off x="1236" y="3840"/>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16" name="Group 75"/>
          <p:cNvGrpSpPr>
            <a:grpSpLocks/>
          </p:cNvGrpSpPr>
          <p:nvPr/>
        </p:nvGrpSpPr>
        <p:grpSpPr bwMode="auto">
          <a:xfrm>
            <a:off x="3143250" y="5804520"/>
            <a:ext cx="76200" cy="228600"/>
            <a:chOff x="1980" y="3792"/>
            <a:chExt cx="48" cy="144"/>
          </a:xfrm>
        </p:grpSpPr>
        <p:sp>
          <p:nvSpPr>
            <p:cNvPr id="334" name="AutoShape 76"/>
            <p:cNvSpPr>
              <a:spLocks noChangeArrowheads="1"/>
            </p:cNvSpPr>
            <p:nvPr/>
          </p:nvSpPr>
          <p:spPr bwMode="auto">
            <a:xfrm>
              <a:off x="1980" y="3792"/>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35" name="AutoShape 77"/>
            <p:cNvSpPr>
              <a:spLocks noChangeArrowheads="1"/>
            </p:cNvSpPr>
            <p:nvPr/>
          </p:nvSpPr>
          <p:spPr bwMode="auto">
            <a:xfrm rot="10800000" flipH="1">
              <a:off x="1980" y="3888"/>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36" name="Line 78"/>
            <p:cNvSpPr>
              <a:spLocks noChangeShapeType="1"/>
            </p:cNvSpPr>
            <p:nvPr/>
          </p:nvSpPr>
          <p:spPr bwMode="auto">
            <a:xfrm>
              <a:off x="2004" y="3840"/>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17" name="Group 79"/>
          <p:cNvGrpSpPr>
            <a:grpSpLocks/>
          </p:cNvGrpSpPr>
          <p:nvPr/>
        </p:nvGrpSpPr>
        <p:grpSpPr bwMode="auto">
          <a:xfrm>
            <a:off x="4972050" y="5804520"/>
            <a:ext cx="76200" cy="228600"/>
            <a:chOff x="3132" y="3792"/>
            <a:chExt cx="48" cy="144"/>
          </a:xfrm>
        </p:grpSpPr>
        <p:sp>
          <p:nvSpPr>
            <p:cNvPr id="338" name="AutoShape 80"/>
            <p:cNvSpPr>
              <a:spLocks noChangeArrowheads="1"/>
            </p:cNvSpPr>
            <p:nvPr/>
          </p:nvSpPr>
          <p:spPr bwMode="auto">
            <a:xfrm>
              <a:off x="3132" y="3792"/>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39" name="AutoShape 81"/>
            <p:cNvSpPr>
              <a:spLocks noChangeArrowheads="1"/>
            </p:cNvSpPr>
            <p:nvPr/>
          </p:nvSpPr>
          <p:spPr bwMode="auto">
            <a:xfrm rot="10800000" flipH="1">
              <a:off x="3132" y="3888"/>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40" name="Line 82"/>
            <p:cNvSpPr>
              <a:spLocks noChangeShapeType="1"/>
            </p:cNvSpPr>
            <p:nvPr/>
          </p:nvSpPr>
          <p:spPr bwMode="auto">
            <a:xfrm>
              <a:off x="3156" y="3840"/>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18" name="Group 83"/>
          <p:cNvGrpSpPr>
            <a:grpSpLocks/>
          </p:cNvGrpSpPr>
          <p:nvPr/>
        </p:nvGrpSpPr>
        <p:grpSpPr bwMode="auto">
          <a:xfrm>
            <a:off x="7334250" y="5804520"/>
            <a:ext cx="76200" cy="228600"/>
            <a:chOff x="4620" y="3792"/>
            <a:chExt cx="48" cy="144"/>
          </a:xfrm>
        </p:grpSpPr>
        <p:sp>
          <p:nvSpPr>
            <p:cNvPr id="342" name="AutoShape 84"/>
            <p:cNvSpPr>
              <a:spLocks noChangeArrowheads="1"/>
            </p:cNvSpPr>
            <p:nvPr/>
          </p:nvSpPr>
          <p:spPr bwMode="auto">
            <a:xfrm>
              <a:off x="4620" y="3792"/>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43" name="AutoShape 85"/>
            <p:cNvSpPr>
              <a:spLocks noChangeArrowheads="1"/>
            </p:cNvSpPr>
            <p:nvPr/>
          </p:nvSpPr>
          <p:spPr bwMode="auto">
            <a:xfrm rot="10800000" flipH="1">
              <a:off x="4620" y="3888"/>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44" name="Line 86"/>
            <p:cNvSpPr>
              <a:spLocks noChangeShapeType="1"/>
            </p:cNvSpPr>
            <p:nvPr/>
          </p:nvSpPr>
          <p:spPr bwMode="auto">
            <a:xfrm>
              <a:off x="4644" y="3840"/>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19" name="Group 87"/>
          <p:cNvGrpSpPr>
            <a:grpSpLocks/>
          </p:cNvGrpSpPr>
          <p:nvPr/>
        </p:nvGrpSpPr>
        <p:grpSpPr bwMode="auto">
          <a:xfrm>
            <a:off x="933450" y="5347320"/>
            <a:ext cx="76200" cy="228600"/>
            <a:chOff x="588" y="3504"/>
            <a:chExt cx="48" cy="144"/>
          </a:xfrm>
        </p:grpSpPr>
        <p:sp>
          <p:nvSpPr>
            <p:cNvPr id="346" name="AutoShape 88"/>
            <p:cNvSpPr>
              <a:spLocks noChangeArrowheads="1"/>
            </p:cNvSpPr>
            <p:nvPr/>
          </p:nvSpPr>
          <p:spPr bwMode="auto">
            <a:xfrm>
              <a:off x="588" y="3504"/>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47" name="AutoShape 89"/>
            <p:cNvSpPr>
              <a:spLocks noChangeArrowheads="1"/>
            </p:cNvSpPr>
            <p:nvPr/>
          </p:nvSpPr>
          <p:spPr bwMode="auto">
            <a:xfrm rot="10800000" flipH="1">
              <a:off x="588" y="3600"/>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48" name="Line 90"/>
            <p:cNvSpPr>
              <a:spLocks noChangeShapeType="1"/>
            </p:cNvSpPr>
            <p:nvPr/>
          </p:nvSpPr>
          <p:spPr bwMode="auto">
            <a:xfrm>
              <a:off x="612" y="3552"/>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20" name="Group 91"/>
          <p:cNvGrpSpPr>
            <a:grpSpLocks/>
          </p:cNvGrpSpPr>
          <p:nvPr/>
        </p:nvGrpSpPr>
        <p:grpSpPr bwMode="auto">
          <a:xfrm>
            <a:off x="1924050" y="5347320"/>
            <a:ext cx="76200" cy="228600"/>
            <a:chOff x="1212" y="3504"/>
            <a:chExt cx="48" cy="144"/>
          </a:xfrm>
        </p:grpSpPr>
        <p:sp>
          <p:nvSpPr>
            <p:cNvPr id="350" name="AutoShape 92"/>
            <p:cNvSpPr>
              <a:spLocks noChangeArrowheads="1"/>
            </p:cNvSpPr>
            <p:nvPr/>
          </p:nvSpPr>
          <p:spPr bwMode="auto">
            <a:xfrm>
              <a:off x="1212" y="3504"/>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51" name="AutoShape 93"/>
            <p:cNvSpPr>
              <a:spLocks noChangeArrowheads="1"/>
            </p:cNvSpPr>
            <p:nvPr/>
          </p:nvSpPr>
          <p:spPr bwMode="auto">
            <a:xfrm rot="10800000" flipH="1">
              <a:off x="1212" y="3600"/>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52" name="Line 94"/>
            <p:cNvSpPr>
              <a:spLocks noChangeShapeType="1"/>
            </p:cNvSpPr>
            <p:nvPr/>
          </p:nvSpPr>
          <p:spPr bwMode="auto">
            <a:xfrm>
              <a:off x="1236" y="3552"/>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21" name="Group 95"/>
          <p:cNvGrpSpPr>
            <a:grpSpLocks/>
          </p:cNvGrpSpPr>
          <p:nvPr/>
        </p:nvGrpSpPr>
        <p:grpSpPr bwMode="auto">
          <a:xfrm>
            <a:off x="3143250" y="5347320"/>
            <a:ext cx="76200" cy="228600"/>
            <a:chOff x="1980" y="3504"/>
            <a:chExt cx="48" cy="144"/>
          </a:xfrm>
        </p:grpSpPr>
        <p:sp>
          <p:nvSpPr>
            <p:cNvPr id="354" name="AutoShape 96"/>
            <p:cNvSpPr>
              <a:spLocks noChangeArrowheads="1"/>
            </p:cNvSpPr>
            <p:nvPr/>
          </p:nvSpPr>
          <p:spPr bwMode="auto">
            <a:xfrm>
              <a:off x="1980" y="3504"/>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55" name="AutoShape 97"/>
            <p:cNvSpPr>
              <a:spLocks noChangeArrowheads="1"/>
            </p:cNvSpPr>
            <p:nvPr/>
          </p:nvSpPr>
          <p:spPr bwMode="auto">
            <a:xfrm rot="10800000" flipH="1">
              <a:off x="1980" y="3600"/>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56" name="Line 98"/>
            <p:cNvSpPr>
              <a:spLocks noChangeShapeType="1"/>
            </p:cNvSpPr>
            <p:nvPr/>
          </p:nvSpPr>
          <p:spPr bwMode="auto">
            <a:xfrm>
              <a:off x="2004" y="3552"/>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22" name="Group 99"/>
          <p:cNvGrpSpPr>
            <a:grpSpLocks/>
          </p:cNvGrpSpPr>
          <p:nvPr/>
        </p:nvGrpSpPr>
        <p:grpSpPr bwMode="auto">
          <a:xfrm>
            <a:off x="4972050" y="5347320"/>
            <a:ext cx="76200" cy="228600"/>
            <a:chOff x="3132" y="3504"/>
            <a:chExt cx="48" cy="144"/>
          </a:xfrm>
        </p:grpSpPr>
        <p:sp>
          <p:nvSpPr>
            <p:cNvPr id="358" name="AutoShape 100"/>
            <p:cNvSpPr>
              <a:spLocks noChangeArrowheads="1"/>
            </p:cNvSpPr>
            <p:nvPr/>
          </p:nvSpPr>
          <p:spPr bwMode="auto">
            <a:xfrm>
              <a:off x="3132" y="3504"/>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59" name="AutoShape 101"/>
            <p:cNvSpPr>
              <a:spLocks noChangeArrowheads="1"/>
            </p:cNvSpPr>
            <p:nvPr/>
          </p:nvSpPr>
          <p:spPr bwMode="auto">
            <a:xfrm rot="10800000" flipH="1">
              <a:off x="3132" y="3600"/>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60" name="Line 102"/>
            <p:cNvSpPr>
              <a:spLocks noChangeShapeType="1"/>
            </p:cNvSpPr>
            <p:nvPr/>
          </p:nvSpPr>
          <p:spPr bwMode="auto">
            <a:xfrm>
              <a:off x="3156" y="3552"/>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23" name="Group 103"/>
          <p:cNvGrpSpPr>
            <a:grpSpLocks/>
          </p:cNvGrpSpPr>
          <p:nvPr/>
        </p:nvGrpSpPr>
        <p:grpSpPr bwMode="auto">
          <a:xfrm>
            <a:off x="7334250" y="5347320"/>
            <a:ext cx="76200" cy="228600"/>
            <a:chOff x="4620" y="3504"/>
            <a:chExt cx="48" cy="144"/>
          </a:xfrm>
        </p:grpSpPr>
        <p:sp>
          <p:nvSpPr>
            <p:cNvPr id="362" name="AutoShape 104"/>
            <p:cNvSpPr>
              <a:spLocks noChangeArrowheads="1"/>
            </p:cNvSpPr>
            <p:nvPr/>
          </p:nvSpPr>
          <p:spPr bwMode="auto">
            <a:xfrm>
              <a:off x="4620" y="3504"/>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63" name="AutoShape 105"/>
            <p:cNvSpPr>
              <a:spLocks noChangeArrowheads="1"/>
            </p:cNvSpPr>
            <p:nvPr/>
          </p:nvSpPr>
          <p:spPr bwMode="auto">
            <a:xfrm rot="10800000" flipH="1">
              <a:off x="4620" y="3600"/>
              <a:ext cx="48" cy="48"/>
            </a:xfrm>
            <a:prstGeom prst="triangle">
              <a:avLst>
                <a:gd name="adj" fmla="val 49995"/>
              </a:avLst>
            </a:prstGeom>
            <a:solidFill>
              <a:srgbClr val="000000"/>
            </a:solidFill>
            <a:ln w="12700">
              <a:noFill/>
              <a:miter lim="800000"/>
              <a:headEnd/>
              <a:tailEnd/>
            </a:ln>
          </p:spPr>
          <p:txBody>
            <a:bodyPr wrap="none" anchor="ct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sp>
          <p:nvSpPr>
            <p:cNvPr id="364" name="Line 106"/>
            <p:cNvSpPr>
              <a:spLocks noChangeShapeType="1"/>
            </p:cNvSpPr>
            <p:nvPr/>
          </p:nvSpPr>
          <p:spPr bwMode="auto">
            <a:xfrm>
              <a:off x="4644" y="3552"/>
              <a:ext cx="0" cy="48"/>
            </a:xfrm>
            <a:prstGeom prst="line">
              <a:avLst/>
            </a:prstGeom>
            <a:noFill/>
            <a:ln w="12700">
              <a:solidFill>
                <a:srgbClr val="000000"/>
              </a:solidFill>
              <a:round/>
              <a:headEnd/>
              <a:tailEnd/>
            </a:ln>
          </p:spPr>
          <p:txBody>
            <a:bodyPr/>
            <a:lstStyle/>
            <a:p>
              <a:pPr eaLnBrk="1" fontAlgn="auto" hangingPunct="1">
                <a:spcBef>
                  <a:spcPts val="0"/>
                </a:spcBef>
                <a:spcAft>
                  <a:spcPts val="0"/>
                </a:spcAft>
                <a:defRPr/>
              </a:pPr>
              <a:endParaRPr lang="pt-BR" sz="1800" b="0" kern="0" dirty="0">
                <a:solidFill>
                  <a:sysClr val="windowText" lastClr="000000"/>
                </a:solidFill>
                <a:latin typeface="Calibri" pitchFamily="34" charset="0"/>
              </a:endParaRPr>
            </a:p>
          </p:txBody>
        </p:sp>
      </p:grpSp>
      <p:grpSp>
        <p:nvGrpSpPr>
          <p:cNvPr id="24" name="Group 71"/>
          <p:cNvGrpSpPr>
            <a:grpSpLocks/>
          </p:cNvGrpSpPr>
          <p:nvPr/>
        </p:nvGrpSpPr>
        <p:grpSpPr bwMode="auto">
          <a:xfrm>
            <a:off x="8172400" y="6216476"/>
            <a:ext cx="533400" cy="596900"/>
            <a:chOff x="3143" y="1994"/>
            <a:chExt cx="336" cy="376"/>
          </a:xfrm>
          <a:solidFill>
            <a:srgbClr val="CCFF99"/>
          </a:solidFill>
        </p:grpSpPr>
        <p:sp>
          <p:nvSpPr>
            <p:cNvPr id="366" name="Oval 72"/>
            <p:cNvSpPr>
              <a:spLocks noChangeArrowheads="1"/>
            </p:cNvSpPr>
            <p:nvPr/>
          </p:nvSpPr>
          <p:spPr bwMode="auto">
            <a:xfrm>
              <a:off x="3147" y="2294"/>
              <a:ext cx="328" cy="76"/>
            </a:xfrm>
            <a:prstGeom prst="ellipse">
              <a:avLst/>
            </a:prstGeom>
            <a:grp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sp>
          <p:nvSpPr>
            <p:cNvPr id="367" name="Rectangle 73"/>
            <p:cNvSpPr>
              <a:spLocks noChangeArrowheads="1"/>
            </p:cNvSpPr>
            <p:nvPr/>
          </p:nvSpPr>
          <p:spPr bwMode="auto">
            <a:xfrm>
              <a:off x="3143" y="2023"/>
              <a:ext cx="336" cy="318"/>
            </a:xfrm>
            <a:prstGeom prst="rect">
              <a:avLst/>
            </a:prstGeom>
            <a:grpFill/>
            <a:ln w="12700">
              <a:noFill/>
              <a:miter lim="800000"/>
              <a:headEnd/>
              <a:tailEnd/>
            </a:ln>
          </p:spPr>
          <p:txBody>
            <a:bodyPr wrap="none" anchor="ctr"/>
            <a:lstStyle/>
            <a:p>
              <a:pPr algn="ctr" eaLnBrk="1" fontAlgn="auto" hangingPunct="1">
                <a:spcBef>
                  <a:spcPts val="0"/>
                </a:spcBef>
                <a:spcAft>
                  <a:spcPts val="0"/>
                </a:spcAft>
                <a:defRPr/>
              </a:pPr>
              <a:r>
                <a:rPr lang="en-US" sz="2000" b="0" kern="0" dirty="0">
                  <a:solidFill>
                    <a:srgbClr val="000000"/>
                  </a:solidFill>
                  <a:latin typeface="Calibri" pitchFamily="34" charset="0"/>
                </a:rPr>
                <a:t>Load Control</a:t>
              </a:r>
            </a:p>
          </p:txBody>
        </p:sp>
        <p:sp>
          <p:nvSpPr>
            <p:cNvPr id="368" name="Oval 74"/>
            <p:cNvSpPr>
              <a:spLocks noChangeArrowheads="1"/>
            </p:cNvSpPr>
            <p:nvPr/>
          </p:nvSpPr>
          <p:spPr bwMode="auto">
            <a:xfrm>
              <a:off x="3147" y="1994"/>
              <a:ext cx="328" cy="76"/>
            </a:xfrm>
            <a:prstGeom prst="ellipse">
              <a:avLst/>
            </a:prstGeom>
            <a:grpFill/>
            <a:ln w="12700">
              <a:solidFill>
                <a:srgbClr val="CECECE"/>
              </a:solidFill>
              <a:round/>
              <a:headEnd/>
              <a:tailEnd/>
            </a:ln>
          </p:spPr>
          <p:txBody>
            <a:bodyPr wrap="none" anchor="ctr"/>
            <a:lstStyle/>
            <a:p>
              <a:pPr eaLnBrk="1" fontAlgn="auto" hangingPunct="1">
                <a:spcBef>
                  <a:spcPts val="0"/>
                </a:spcBef>
                <a:spcAft>
                  <a:spcPts val="0"/>
                </a:spcAft>
                <a:defRPr/>
              </a:pPr>
              <a:endParaRPr lang="pt-BR" sz="2800" b="0" kern="0" dirty="0">
                <a:solidFill>
                  <a:srgbClr val="000000"/>
                </a:solidFill>
                <a:latin typeface="Calibri" pitchFamily="34" charset="0"/>
              </a:endParaRPr>
            </a:p>
          </p:txBody>
        </p:sp>
      </p:grpSp>
      <p:cxnSp>
        <p:nvCxnSpPr>
          <p:cNvPr id="107569" name="Conector de seta reta 133"/>
          <p:cNvCxnSpPr>
            <a:cxnSpLocks noChangeShapeType="1"/>
          </p:cNvCxnSpPr>
          <p:nvPr/>
        </p:nvCxnSpPr>
        <p:spPr bwMode="auto">
          <a:xfrm>
            <a:off x="7308850" y="6288708"/>
            <a:ext cx="863600" cy="227012"/>
          </a:xfrm>
          <a:prstGeom prst="straightConnector1">
            <a:avLst/>
          </a:prstGeom>
          <a:noFill/>
          <a:ln w="9525" algn="ctr">
            <a:solidFill>
              <a:srgbClr val="000000"/>
            </a:solidFill>
            <a:round/>
            <a:headEnd/>
            <a:tailEnd type="arrow" w="med" len="med"/>
          </a:ln>
        </p:spPr>
      </p:cxnSp>
    </p:spTree>
    <p:extLst>
      <p:ext uri="{BB962C8B-B14F-4D97-AF65-F5344CB8AC3E}">
        <p14:creationId xmlns:p14="http://schemas.microsoft.com/office/powerpoint/2010/main" val="27029612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 to="" calcmode="lin" valueType="num">
                                      <p:cBhvr>
                                        <p:cTn id="7" dur="1" fill="hold"/>
                                        <p:tgtEl>
                                          <p:spTgt spid="252"/>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 to="" calcmode="lin" valueType="num">
                                      <p:cBhvr>
                                        <p:cTn id="10" dur="1" fill="hold"/>
                                        <p:tgtEl>
                                          <p:spTgt spid="254"/>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255"/>
                                        </p:tgtEl>
                                        <p:attrNameLst>
                                          <p:attrName>style.visibility</p:attrName>
                                        </p:attrNameLst>
                                      </p:cBhvr>
                                      <p:to>
                                        <p:strVal val="visible"/>
                                      </p:to>
                                    </p:set>
                                    <p:anim to="" calcmode="lin" valueType="num">
                                      <p:cBhvr>
                                        <p:cTn id="13" dur="1" fill="hold"/>
                                        <p:tgtEl>
                                          <p:spTgt spid="255"/>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256"/>
                                        </p:tgtEl>
                                        <p:attrNameLst>
                                          <p:attrName>style.visibility</p:attrName>
                                        </p:attrNameLst>
                                      </p:cBhvr>
                                      <p:to>
                                        <p:strVal val="visible"/>
                                      </p:to>
                                    </p:set>
                                    <p:anim to="" calcmode="lin" valueType="num">
                                      <p:cBhvr>
                                        <p:cTn id="16" dur="1" fill="hold"/>
                                        <p:tgtEl>
                                          <p:spTgt spid="256"/>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to="" calcmode="lin" valueType="num">
                                      <p:cBhvr>
                                        <p:cTn id="19" dur="1" fill="hold"/>
                                        <p:tgtEl>
                                          <p:spTgt spid="2"/>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to="" calcmode="lin" valueType="num">
                                      <p:cBhvr>
                                        <p:cTn id="22" dur="1" fill="hold"/>
                                        <p:tgtEl>
                                          <p:spTgt spid="3"/>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to="" calcmode="lin" valueType="num">
                                      <p:cBhvr>
                                        <p:cTn id="25" dur="1" fill="hold"/>
                                        <p:tgtEl>
                                          <p:spTgt spid="4"/>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to="" calcmode="lin" valueType="num">
                                      <p:cBhvr>
                                        <p:cTn id="28" dur="1" fill="hold"/>
                                        <p:tgtEl>
                                          <p:spTgt spid="5"/>
                                        </p:tgtEl>
                                        <p:attrNameLst>
                                          <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to="" calcmode="lin" valueType="num">
                                      <p:cBhvr>
                                        <p:cTn id="31" dur="1" fill="hold"/>
                                        <p:tgtEl>
                                          <p:spTgt spid="6"/>
                                        </p:tgtEl>
                                        <p:attrNameLst>
                                          <p:attrName/>
                                        </p:attrNameLst>
                                      </p:cBhvr>
                                    </p:anim>
                                  </p:childTnLst>
                                </p:cTn>
                              </p:par>
                              <p:par>
                                <p:cTn id="32" presetID="24" presetClass="entr" presetSubtype="0" fill="hold" grpId="0" nodeType="withEffect">
                                  <p:stCondLst>
                                    <p:cond delay="0"/>
                                  </p:stCondLst>
                                  <p:childTnLst>
                                    <p:set>
                                      <p:cBhvr>
                                        <p:cTn id="33" dur="1" fill="hold">
                                          <p:stCondLst>
                                            <p:cond delay="0"/>
                                          </p:stCondLst>
                                        </p:cTn>
                                        <p:tgtEl>
                                          <p:spTgt spid="278"/>
                                        </p:tgtEl>
                                        <p:attrNameLst>
                                          <p:attrName>style.visibility</p:attrName>
                                        </p:attrNameLst>
                                      </p:cBhvr>
                                      <p:to>
                                        <p:strVal val="visible"/>
                                      </p:to>
                                    </p:set>
                                    <p:anim to="" calcmode="lin" valueType="num">
                                      <p:cBhvr>
                                        <p:cTn id="34" dur="1" fill="hold"/>
                                        <p:tgtEl>
                                          <p:spTgt spid="278"/>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287"/>
                                        </p:tgtEl>
                                        <p:attrNameLst>
                                          <p:attrName>style.visibility</p:attrName>
                                        </p:attrNameLst>
                                      </p:cBhvr>
                                      <p:to>
                                        <p:strVal val="visible"/>
                                      </p:to>
                                    </p:set>
                                    <p:anim to="" calcmode="lin" valueType="num">
                                      <p:cBhvr>
                                        <p:cTn id="37" dur="1" fill="hold"/>
                                        <p:tgtEl>
                                          <p:spTgt spid="287"/>
                                        </p:tgtEl>
                                        <p:attrNameLst>
                                          <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292"/>
                                        </p:tgtEl>
                                        <p:attrNameLst>
                                          <p:attrName>style.visibility</p:attrName>
                                        </p:attrNameLst>
                                      </p:cBhvr>
                                      <p:to>
                                        <p:strVal val="visible"/>
                                      </p:to>
                                    </p:set>
                                    <p:anim to="" calcmode="lin" valueType="num">
                                      <p:cBhvr>
                                        <p:cTn id="40" dur="1" fill="hold"/>
                                        <p:tgtEl>
                                          <p:spTgt spid="292"/>
                                        </p:tgtEl>
                                        <p:attrNameLst>
                                          <p:attrName/>
                                        </p:attrNameLst>
                                      </p:cBhvr>
                                    </p:anim>
                                  </p:childTnLst>
                                </p:cTn>
                              </p:par>
                              <p:par>
                                <p:cTn id="41" presetID="24" presetClass="entr" presetSubtype="0" fill="hold" grpId="0" nodeType="withEffect">
                                  <p:stCondLst>
                                    <p:cond delay="0"/>
                                  </p:stCondLst>
                                  <p:childTnLst>
                                    <p:set>
                                      <p:cBhvr>
                                        <p:cTn id="42" dur="1" fill="hold">
                                          <p:stCondLst>
                                            <p:cond delay="0"/>
                                          </p:stCondLst>
                                        </p:cTn>
                                        <p:tgtEl>
                                          <p:spTgt spid="296"/>
                                        </p:tgtEl>
                                        <p:attrNameLst>
                                          <p:attrName>style.visibility</p:attrName>
                                        </p:attrNameLst>
                                      </p:cBhvr>
                                      <p:to>
                                        <p:strVal val="visible"/>
                                      </p:to>
                                    </p:set>
                                    <p:anim to="" calcmode="lin" valueType="num">
                                      <p:cBhvr>
                                        <p:cTn id="43" dur="1" fill="hold"/>
                                        <p:tgtEl>
                                          <p:spTgt spid="296"/>
                                        </p:tgtEl>
                                        <p:attrNameLst>
                                          <p:attrName/>
                                        </p:attrNameLst>
                                      </p:cBhvr>
                                    </p:anim>
                                  </p:childTnLst>
                                </p:cTn>
                              </p:par>
                              <p:par>
                                <p:cTn id="44" presetID="24"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to="" calcmode="lin" valueType="num">
                                      <p:cBhvr>
                                        <p:cTn id="46" dur="1" fill="hold"/>
                                        <p:tgtEl>
                                          <p:spTgt spid="9"/>
                                        </p:tgtEl>
                                        <p:attrNameLst>
                                          <p:attrName/>
                                        </p:attrNameLst>
                                      </p:cBhvr>
                                    </p:anim>
                                  </p:childTnLst>
                                </p:cTn>
                              </p:par>
                              <p:par>
                                <p:cTn id="47" presetID="24"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 to="" calcmode="lin" valueType="num">
                                      <p:cBhvr>
                                        <p:cTn id="49" dur="1" fill="hold"/>
                                        <p:tgtEl>
                                          <p:spTgt spid="10"/>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to="" calcmode="lin" valueType="num">
                                      <p:cBhvr>
                                        <p:cTn id="52" dur="1" fill="hold"/>
                                        <p:tgtEl>
                                          <p:spTgt spid="11"/>
                                        </p:tgtEl>
                                        <p:attrNameLst>
                                          <p:attrName/>
                                        </p:attrNameLst>
                                      </p:cBhvr>
                                    </p:anim>
                                  </p:childTnLst>
                                </p:cTn>
                              </p:par>
                              <p:par>
                                <p:cTn id="53" presetID="24" presetClass="entr" presetSubtype="0" fill="hold" nodeType="withEffect">
                                  <p:stCondLst>
                                    <p:cond delay="0"/>
                                  </p:stCondLst>
                                  <p:childTnLst>
                                    <p:set>
                                      <p:cBhvr>
                                        <p:cTn id="54" dur="1" fill="hold">
                                          <p:stCondLst>
                                            <p:cond delay="0"/>
                                          </p:stCondLst>
                                        </p:cTn>
                                        <p:tgtEl>
                                          <p:spTgt spid="309"/>
                                        </p:tgtEl>
                                        <p:attrNameLst>
                                          <p:attrName>style.visibility</p:attrName>
                                        </p:attrNameLst>
                                      </p:cBhvr>
                                      <p:to>
                                        <p:strVal val="visible"/>
                                      </p:to>
                                    </p:set>
                                    <p:anim to="" calcmode="lin" valueType="num">
                                      <p:cBhvr>
                                        <p:cTn id="55" dur="1" fill="hold"/>
                                        <p:tgtEl>
                                          <p:spTgt spid="309"/>
                                        </p:tgtEl>
                                        <p:attrNameLst>
                                          <p:attrName/>
                                        </p:attrNameLst>
                                      </p:cBhvr>
                                    </p:anim>
                                  </p:childTnLst>
                                </p:cTn>
                              </p:par>
                              <p:par>
                                <p:cTn id="56" presetID="24" presetClass="entr" presetSubtype="0" fill="hold" nodeType="withEffect">
                                  <p:stCondLst>
                                    <p:cond delay="0"/>
                                  </p:stCondLst>
                                  <p:childTnLst>
                                    <p:set>
                                      <p:cBhvr>
                                        <p:cTn id="57" dur="1" fill="hold">
                                          <p:stCondLst>
                                            <p:cond delay="0"/>
                                          </p:stCondLst>
                                        </p:cTn>
                                        <p:tgtEl>
                                          <p:spTgt spid="310"/>
                                        </p:tgtEl>
                                        <p:attrNameLst>
                                          <p:attrName>style.visibility</p:attrName>
                                        </p:attrNameLst>
                                      </p:cBhvr>
                                      <p:to>
                                        <p:strVal val="visible"/>
                                      </p:to>
                                    </p:set>
                                    <p:anim to="" calcmode="lin" valueType="num">
                                      <p:cBhvr>
                                        <p:cTn id="58" dur="1" fill="hold"/>
                                        <p:tgtEl>
                                          <p:spTgt spid="310"/>
                                        </p:tgtEl>
                                        <p:attrNameLst>
                                          <p:attrName/>
                                        </p:attrNameLst>
                                      </p:cBhvr>
                                    </p:anim>
                                  </p:childTnLst>
                                </p:cTn>
                              </p:par>
                              <p:par>
                                <p:cTn id="59" presetID="24" presetClass="entr" presetSubtype="0" fill="hold" nodeType="withEffect">
                                  <p:stCondLst>
                                    <p:cond delay="0"/>
                                  </p:stCondLst>
                                  <p:childTnLst>
                                    <p:set>
                                      <p:cBhvr>
                                        <p:cTn id="60" dur="1" fill="hold">
                                          <p:stCondLst>
                                            <p:cond delay="0"/>
                                          </p:stCondLst>
                                        </p:cTn>
                                        <p:tgtEl>
                                          <p:spTgt spid="311"/>
                                        </p:tgtEl>
                                        <p:attrNameLst>
                                          <p:attrName>style.visibility</p:attrName>
                                        </p:attrNameLst>
                                      </p:cBhvr>
                                      <p:to>
                                        <p:strVal val="visible"/>
                                      </p:to>
                                    </p:set>
                                    <p:anim to="" calcmode="lin" valueType="num">
                                      <p:cBhvr>
                                        <p:cTn id="61" dur="1" fill="hold"/>
                                        <p:tgtEl>
                                          <p:spTgt spid="311"/>
                                        </p:tgtEl>
                                        <p:attrNameLst>
                                          <p:attrName/>
                                        </p:attrNameLst>
                                      </p:cBhvr>
                                    </p:anim>
                                  </p:childTnLst>
                                </p:cTn>
                              </p:par>
                              <p:par>
                                <p:cTn id="62" presetID="24" presetClass="entr" presetSubtype="0" fill="hold" nodeType="withEffect">
                                  <p:stCondLst>
                                    <p:cond delay="0"/>
                                  </p:stCondLst>
                                  <p:childTnLst>
                                    <p:set>
                                      <p:cBhvr>
                                        <p:cTn id="63" dur="1" fill="hold">
                                          <p:stCondLst>
                                            <p:cond delay="0"/>
                                          </p:stCondLst>
                                        </p:cTn>
                                        <p:tgtEl>
                                          <p:spTgt spid="12"/>
                                        </p:tgtEl>
                                        <p:attrNameLst>
                                          <p:attrName>style.visibility</p:attrName>
                                        </p:attrNameLst>
                                      </p:cBhvr>
                                      <p:to>
                                        <p:strVal val="visible"/>
                                      </p:to>
                                    </p:set>
                                    <p:anim to="" calcmode="lin" valueType="num">
                                      <p:cBhvr>
                                        <p:cTn id="64" dur="1" fill="hold"/>
                                        <p:tgtEl>
                                          <p:spTgt spid="12"/>
                                        </p:tgtEl>
                                        <p:attrNameLst>
                                          <p:attrName/>
                                        </p:attrNameLst>
                                      </p:cBhvr>
                                    </p:anim>
                                  </p:childTnLst>
                                </p:cTn>
                              </p:par>
                              <p:par>
                                <p:cTn id="65" presetID="24" presetClass="entr" presetSubtype="0" fill="hold" grpId="0" nodeType="withEffect">
                                  <p:stCondLst>
                                    <p:cond delay="0"/>
                                  </p:stCondLst>
                                  <p:childTnLst>
                                    <p:set>
                                      <p:cBhvr>
                                        <p:cTn id="66" dur="1" fill="hold">
                                          <p:stCondLst>
                                            <p:cond delay="0"/>
                                          </p:stCondLst>
                                        </p:cTn>
                                        <p:tgtEl>
                                          <p:spTgt spid="317"/>
                                        </p:tgtEl>
                                        <p:attrNameLst>
                                          <p:attrName>style.visibility</p:attrName>
                                        </p:attrNameLst>
                                      </p:cBhvr>
                                      <p:to>
                                        <p:strVal val="visible"/>
                                      </p:to>
                                    </p:set>
                                    <p:anim to="" calcmode="lin" valueType="num">
                                      <p:cBhvr>
                                        <p:cTn id="67" dur="1" fill="hold"/>
                                        <p:tgtEl>
                                          <p:spTgt spid="317"/>
                                        </p:tgtEl>
                                        <p:attrNameLst>
                                          <p:attrName/>
                                        </p:attrNameLst>
                                      </p:cBhvr>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4"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 to="" calcmode="lin" valueType="num">
                                      <p:cBhvr>
                                        <p:cTn id="72" dur="1" fill="hold"/>
                                        <p:tgtEl>
                                          <p:spTgt spid="2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96" grpId="0"/>
      <p:bldP spid="3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m 1"/>
          <p:cNvPicPr>
            <a:picLocks noChangeAspect="1"/>
          </p:cNvPicPr>
          <p:nvPr/>
        </p:nvPicPr>
        <p:blipFill>
          <a:blip r:embed="rId2" cstate="print"/>
          <a:srcRect/>
          <a:stretch>
            <a:fillRect/>
          </a:stretch>
        </p:blipFill>
        <p:spPr bwMode="auto">
          <a:xfrm>
            <a:off x="0" y="0"/>
            <a:ext cx="9126538" cy="6864350"/>
          </a:xfrm>
          <a:prstGeom prst="rect">
            <a:avLst/>
          </a:prstGeom>
          <a:noFill/>
          <a:ln w="9525">
            <a:noFill/>
            <a:miter lim="800000"/>
            <a:headEnd/>
            <a:tailEnd/>
          </a:ln>
        </p:spPr>
      </p:pic>
      <p:sp>
        <p:nvSpPr>
          <p:cNvPr id="52227" name="Retângulo 2"/>
          <p:cNvSpPr>
            <a:spLocks noChangeArrowheads="1"/>
          </p:cNvSpPr>
          <p:nvPr/>
        </p:nvSpPr>
        <p:spPr bwMode="auto">
          <a:xfrm>
            <a:off x="6876256" y="6237312"/>
            <a:ext cx="1925207" cy="461665"/>
          </a:xfrm>
          <a:prstGeom prst="rect">
            <a:avLst/>
          </a:prstGeom>
          <a:noFill/>
          <a:ln w="9525">
            <a:noFill/>
            <a:miter lim="800000"/>
            <a:headEnd/>
            <a:tailEnd/>
          </a:ln>
        </p:spPr>
        <p:txBody>
          <a:bodyPr wrap="none">
            <a:spAutoFit/>
          </a:bodyPr>
          <a:lstStyle/>
          <a:p>
            <a:r>
              <a:rPr lang="en-US" altLang="pt-BR" dirty="0">
                <a:solidFill>
                  <a:srgbClr val="000000"/>
                </a:solidFill>
                <a:latin typeface="Calibri" pitchFamily="34" charset="0"/>
              </a:rPr>
              <a:t>Self Service BI</a:t>
            </a:r>
            <a:endParaRPr lang="pt-BR" altLang="pt-BR" dirty="0"/>
          </a:p>
        </p:txBody>
      </p:sp>
    </p:spTree>
    <p:extLst>
      <p:ext uri="{BB962C8B-B14F-4D97-AF65-F5344CB8AC3E}">
        <p14:creationId xmlns:p14="http://schemas.microsoft.com/office/powerpoint/2010/main" val="27666397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Self Service BI</a:t>
            </a:r>
          </a:p>
        </p:txBody>
      </p:sp>
      <p:sp>
        <p:nvSpPr>
          <p:cNvPr id="27651" name="Rectangle 3"/>
          <p:cNvSpPr>
            <a:spLocks noGrp="1" noChangeArrowheads="1"/>
          </p:cNvSpPr>
          <p:nvPr>
            <p:ph type="body" idx="4294967295"/>
          </p:nvPr>
        </p:nvSpPr>
        <p:spPr>
          <a:xfrm>
            <a:off x="0" y="981075"/>
            <a:ext cx="8610600" cy="4724400"/>
          </a:xfrm>
          <a:prstGeom prst="rect">
            <a:avLst/>
          </a:prstGeom>
        </p:spPr>
        <p:txBody>
          <a:bodyPr>
            <a:normAutofit/>
          </a:bodyPr>
          <a:lstStyle/>
          <a:p>
            <a:pPr marL="0" indent="0">
              <a:buNone/>
            </a:pPr>
            <a:r>
              <a:rPr lang="pt-BR" altLang="pt-BR" sz="2000" dirty="0"/>
              <a:t>O </a:t>
            </a:r>
            <a:r>
              <a:rPr lang="pt-BR" altLang="pt-BR" sz="2000" dirty="0" err="1"/>
              <a:t>Gartner</a:t>
            </a:r>
            <a:r>
              <a:rPr lang="pt-BR" altLang="pt-BR" sz="2000" dirty="0"/>
              <a:t> </a:t>
            </a:r>
            <a:r>
              <a:rPr lang="pt-BR" altLang="pt-BR" sz="2000" dirty="0" err="1"/>
              <a:t>Group</a:t>
            </a:r>
            <a:r>
              <a:rPr lang="pt-BR" altLang="pt-BR" sz="2000" dirty="0"/>
              <a:t> apresenta, desde 2006, o Quadrante Mágico para Plataformas Analíticas e de Business </a:t>
            </a:r>
            <a:r>
              <a:rPr lang="pt-BR" altLang="pt-BR" sz="2000" dirty="0" err="1"/>
              <a:t>Intelligence</a:t>
            </a:r>
            <a:r>
              <a:rPr lang="pt-BR" altLang="pt-BR" sz="2000" dirty="0"/>
              <a:t>. </a:t>
            </a:r>
          </a:p>
          <a:p>
            <a:pPr marL="0" indent="0">
              <a:buNone/>
            </a:pPr>
            <a:r>
              <a:rPr lang="pt-BR" altLang="pt-BR" sz="2000" dirty="0"/>
              <a:t>Na versão 2015 deste Quadrante Mágico aparecem como líderes as fabricantes Tableau, </a:t>
            </a:r>
            <a:r>
              <a:rPr lang="pt-BR" altLang="pt-BR" sz="2000" dirty="0" err="1"/>
              <a:t>Qlik</a:t>
            </a:r>
            <a:r>
              <a:rPr lang="pt-BR" altLang="pt-BR" sz="2000" dirty="0"/>
              <a:t> e Microsoft. </a:t>
            </a:r>
          </a:p>
          <a:p>
            <a:pPr marL="0" indent="0">
              <a:buNone/>
            </a:pPr>
            <a:r>
              <a:rPr lang="pt-BR" altLang="pt-BR" sz="2000" dirty="0"/>
              <a:t>Ora, nenhuma dessas empresas faz parte do BI tradicional, mas de um novo segmento...</a:t>
            </a:r>
          </a:p>
          <a:p>
            <a:pPr marL="0" indent="0">
              <a:buNone/>
            </a:pPr>
            <a:r>
              <a:rPr lang="pt-BR" altLang="pt-BR" sz="2000" dirty="0"/>
              <a:t>De fato, a partir de 2015 o </a:t>
            </a:r>
            <a:r>
              <a:rPr lang="pt-BR" altLang="pt-BR" sz="2000" dirty="0" err="1"/>
              <a:t>Gartner</a:t>
            </a:r>
            <a:r>
              <a:rPr lang="pt-BR" altLang="pt-BR" sz="2000" dirty="0"/>
              <a:t> </a:t>
            </a:r>
            <a:r>
              <a:rPr lang="pt-BR" altLang="pt-BR" sz="2000" dirty="0" err="1"/>
              <a:t>Group</a:t>
            </a:r>
            <a:r>
              <a:rPr lang="pt-BR" altLang="pt-BR" sz="2000" dirty="0"/>
              <a:t> destaca, em outro relatório, uma nova tendência em ferramentas analíticas: as soluções do tipo Self-Service BI. </a:t>
            </a:r>
          </a:p>
          <a:p>
            <a:pPr marL="0" indent="0">
              <a:buNone/>
            </a:pPr>
            <a:r>
              <a:rPr lang="pt-BR" altLang="pt-BR" sz="2000" dirty="0"/>
              <a:t>As ferramentas para Self-</a:t>
            </a:r>
            <a:r>
              <a:rPr lang="pt-BR" altLang="pt-BR" sz="2000" dirty="0" err="1"/>
              <a:t>service</a:t>
            </a:r>
            <a:r>
              <a:rPr lang="pt-BR" altLang="pt-BR" sz="2000" dirty="0"/>
              <a:t> Business </a:t>
            </a:r>
            <a:r>
              <a:rPr lang="pt-BR" altLang="pt-BR" sz="2000" dirty="0" err="1"/>
              <a:t>Intelligence</a:t>
            </a:r>
            <a:r>
              <a:rPr lang="pt-BR" altLang="pt-BR" sz="2000" dirty="0"/>
              <a:t> (SSBI) visam permitir que os profissionais da área de negócios possam criar suas próprias análises sem a necessidade de buscar apoio do Setor de Tecnologia da Informação presente nas organizações.</a:t>
            </a:r>
          </a:p>
          <a:p>
            <a:pPr marL="0" indent="0">
              <a:buNone/>
            </a:pPr>
            <a:endParaRPr lang="pt-BR" altLang="pt-BR" sz="2000" dirty="0"/>
          </a:p>
        </p:txBody>
      </p:sp>
      <p:pic>
        <p:nvPicPr>
          <p:cNvPr id="10242" name="Picture 2" descr="http://www.jenunderwood.com/wp-content/uploads/2014/02/SSBIGovernanceWorkflow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5085184"/>
            <a:ext cx="3274194" cy="151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309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title" idx="4294967295"/>
            <p:custDataLst>
              <p:tags r:id="rId2"/>
            </p:custDataLst>
          </p:nvPr>
        </p:nvSpPr>
        <p:spPr>
          <a:xfrm>
            <a:off x="0" y="0"/>
            <a:ext cx="6472238" cy="725488"/>
          </a:xfrm>
          <a:prstGeom prst="rect">
            <a:avLst/>
          </a:prstGeom>
        </p:spPr>
        <p:txBody>
          <a:bodyPr>
            <a:normAutofit/>
          </a:bodyPr>
          <a:lstStyle/>
          <a:p>
            <a:pPr algn="l" eaLnBrk="1" hangingPunct="1"/>
            <a:r>
              <a:rPr lang="en-US" altLang="pt-BR" sz="2800" b="1" dirty="0"/>
              <a:t>BI – </a:t>
            </a:r>
            <a:r>
              <a:rPr lang="en-US" altLang="pt-BR" sz="2800" b="1" dirty="0" err="1"/>
              <a:t>Histórico</a:t>
            </a:r>
            <a:r>
              <a:rPr lang="en-US" altLang="pt-BR" sz="2800" b="1" dirty="0"/>
              <a:t> </a:t>
            </a:r>
            <a:endParaRPr lang="pt-BR" altLang="pt-BR" sz="2800" b="1" dirty="0"/>
          </a:p>
        </p:txBody>
      </p:sp>
      <p:grpSp>
        <p:nvGrpSpPr>
          <p:cNvPr id="2" name="Grupo 6"/>
          <p:cNvGrpSpPr>
            <a:grpSpLocks/>
          </p:cNvGrpSpPr>
          <p:nvPr/>
        </p:nvGrpSpPr>
        <p:grpSpPr bwMode="auto">
          <a:xfrm>
            <a:off x="576263" y="866775"/>
            <a:ext cx="7956550" cy="5370513"/>
            <a:chOff x="576263" y="866775"/>
            <a:chExt cx="7956177" cy="5370513"/>
          </a:xfrm>
        </p:grpSpPr>
        <p:pic>
          <p:nvPicPr>
            <p:cNvPr id="57348" name="Picture 2" descr="C:\Users\Dursun\Research\BI Book - 2nd Ed\Permissions\Textbook2.jpg"/>
            <p:cNvPicPr>
              <a:picLocks noChangeAspect="1" noChangeArrowheads="1"/>
            </p:cNvPicPr>
            <p:nvPr/>
          </p:nvPicPr>
          <p:blipFill>
            <a:blip r:embed="rId5" cstate="print"/>
            <a:srcRect/>
            <a:stretch>
              <a:fillRect/>
            </a:stretch>
          </p:blipFill>
          <p:spPr bwMode="auto">
            <a:xfrm>
              <a:off x="576263" y="866775"/>
              <a:ext cx="7524750" cy="5370513"/>
            </a:xfrm>
            <a:prstGeom prst="rect">
              <a:avLst/>
            </a:prstGeom>
            <a:noFill/>
            <a:ln w="9525">
              <a:noFill/>
              <a:miter lim="800000"/>
              <a:headEnd/>
              <a:tailEnd/>
            </a:ln>
          </p:spPr>
        </p:pic>
        <p:sp>
          <p:nvSpPr>
            <p:cNvPr id="57349" name="Retângulo 4"/>
            <p:cNvSpPr>
              <a:spLocks noChangeArrowheads="1"/>
            </p:cNvSpPr>
            <p:nvPr/>
          </p:nvSpPr>
          <p:spPr bwMode="auto">
            <a:xfrm>
              <a:off x="2051720" y="908720"/>
              <a:ext cx="4104456" cy="432048"/>
            </a:xfrm>
            <a:prstGeom prst="rect">
              <a:avLst/>
            </a:prstGeom>
            <a:solidFill>
              <a:schemeClr val="tx2"/>
            </a:solidFill>
            <a:ln w="19050" algn="ctr">
              <a:solidFill>
                <a:schemeClr val="tx2"/>
              </a:solidFill>
              <a:round/>
              <a:headEnd/>
              <a:tailEnd/>
            </a:ln>
          </p:spPr>
          <p:txBody>
            <a:bodyPr wrap="none" bIns="0" anchor="ctr"/>
            <a:lstStyle/>
            <a:p>
              <a:pPr algn="ctr"/>
              <a:endParaRPr lang="pt-BR" altLang="pt-BR" sz="1800" i="1">
                <a:solidFill>
                  <a:schemeClr val="bg2"/>
                </a:solidFill>
                <a:latin typeface="Square721 BT" pitchFamily="34" charset="0"/>
              </a:endParaRPr>
            </a:p>
          </p:txBody>
        </p:sp>
        <p:sp>
          <p:nvSpPr>
            <p:cNvPr id="57350" name="Retângulo 5"/>
            <p:cNvSpPr>
              <a:spLocks noChangeArrowheads="1"/>
            </p:cNvSpPr>
            <p:nvPr/>
          </p:nvSpPr>
          <p:spPr bwMode="auto">
            <a:xfrm>
              <a:off x="4427984" y="980728"/>
              <a:ext cx="4104456" cy="135632"/>
            </a:xfrm>
            <a:prstGeom prst="rect">
              <a:avLst/>
            </a:prstGeom>
            <a:solidFill>
              <a:schemeClr val="tx2"/>
            </a:solidFill>
            <a:ln w="19050" algn="ctr">
              <a:solidFill>
                <a:schemeClr val="tx2"/>
              </a:solidFill>
              <a:round/>
              <a:headEnd/>
              <a:tailEnd/>
            </a:ln>
          </p:spPr>
          <p:txBody>
            <a:bodyPr wrap="none" bIns="0" anchor="ctr"/>
            <a:lstStyle/>
            <a:p>
              <a:pPr algn="ctr"/>
              <a:endParaRPr lang="pt-BR" altLang="pt-BR" sz="1800" i="1">
                <a:solidFill>
                  <a:schemeClr val="bg2"/>
                </a:solidFill>
                <a:latin typeface="Square721 BT" pitchFamily="34" charset="0"/>
              </a:endParaRPr>
            </a:p>
          </p:txBody>
        </p:sp>
      </p:grpSp>
    </p:spTree>
    <p:custDataLst>
      <p:tags r:id="rId1"/>
    </p:custDataLst>
    <p:extLst>
      <p:ext uri="{BB962C8B-B14F-4D97-AF65-F5344CB8AC3E}">
        <p14:creationId xmlns:p14="http://schemas.microsoft.com/office/powerpoint/2010/main" val="9931608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Self Service BI</a:t>
            </a:r>
          </a:p>
        </p:txBody>
      </p:sp>
      <p:sp>
        <p:nvSpPr>
          <p:cNvPr id="27651" name="Rectangle 3"/>
          <p:cNvSpPr>
            <a:spLocks noGrp="1" noChangeArrowheads="1"/>
          </p:cNvSpPr>
          <p:nvPr>
            <p:ph type="body" idx="4294967295"/>
          </p:nvPr>
        </p:nvSpPr>
        <p:spPr>
          <a:xfrm>
            <a:off x="0" y="760413"/>
            <a:ext cx="8610600" cy="4724400"/>
          </a:xfrm>
          <a:prstGeom prst="rect">
            <a:avLst/>
          </a:prstGeom>
        </p:spPr>
        <p:txBody>
          <a:bodyPr>
            <a:noAutofit/>
          </a:bodyPr>
          <a:lstStyle/>
          <a:p>
            <a:pPr marL="0" indent="0">
              <a:buNone/>
            </a:pPr>
            <a:r>
              <a:rPr lang="pt-BR" altLang="pt-BR" sz="2400" dirty="0"/>
              <a:t>O que leva a melhor </a:t>
            </a:r>
            <a:r>
              <a:rPr lang="pt-BR" altLang="pt-BR" sz="2400" dirty="0" err="1"/>
              <a:t>comprender</a:t>
            </a:r>
            <a:r>
              <a:rPr lang="pt-BR" altLang="pt-BR" sz="2400" dirty="0"/>
              <a:t> essa tendência é quando separamos em dois, os principais tipos de usuários de sistemas de Business </a:t>
            </a:r>
            <a:r>
              <a:rPr lang="pt-BR" altLang="pt-BR" sz="2400" dirty="0" err="1"/>
              <a:t>Intelligence</a:t>
            </a:r>
            <a:r>
              <a:rPr lang="pt-BR" altLang="pt-BR" sz="2400" dirty="0"/>
              <a:t>: Power </a:t>
            </a:r>
            <a:r>
              <a:rPr lang="pt-BR" altLang="pt-BR" sz="2400" dirty="0" err="1"/>
              <a:t>Users</a:t>
            </a:r>
            <a:r>
              <a:rPr lang="pt-BR" altLang="pt-BR" sz="2400" dirty="0"/>
              <a:t> (Produtores de Informação ou </a:t>
            </a:r>
            <a:r>
              <a:rPr lang="pt-BR" altLang="pt-BR" sz="2400" dirty="0" err="1"/>
              <a:t>Information</a:t>
            </a:r>
            <a:r>
              <a:rPr lang="pt-BR" altLang="pt-BR" sz="2400" dirty="0"/>
              <a:t> </a:t>
            </a:r>
            <a:r>
              <a:rPr lang="pt-BR" altLang="pt-BR" sz="2400" dirty="0" err="1"/>
              <a:t>Producers</a:t>
            </a:r>
            <a:r>
              <a:rPr lang="pt-BR" altLang="pt-BR" sz="2400" dirty="0"/>
              <a:t>) - neste caso, refere-se aos profissionais de Tecnologia da Informação, responsáveis pelo pré-processamento dos dados (integração, modelagem dimensional, etc.) e sua disponibilização para os usuários de negócio, e os Business </a:t>
            </a:r>
            <a:r>
              <a:rPr lang="pt-BR" altLang="pt-BR" sz="2400" dirty="0" err="1"/>
              <a:t>Users</a:t>
            </a:r>
            <a:r>
              <a:rPr lang="pt-BR" altLang="pt-BR" sz="2400" dirty="0"/>
              <a:t> (Usuários de Negócio ou Consumidores de informação) - Compreende analistas de negócio, gerentes, executivos, entre outros. Sua principal fonte de informações é proveniente dos dados fornecidos pelos Power </a:t>
            </a:r>
            <a:r>
              <a:rPr lang="pt-BR" altLang="pt-BR" sz="2400" dirty="0" err="1"/>
              <a:t>Users</a:t>
            </a:r>
            <a:r>
              <a:rPr lang="pt-BR" altLang="pt-BR" sz="2400" dirty="0"/>
              <a:t>.</a:t>
            </a:r>
          </a:p>
          <a:p>
            <a:pPr marL="0" indent="0">
              <a:buNone/>
            </a:pPr>
            <a:endParaRPr lang="pt-BR" altLang="pt-BR" sz="2400" dirty="0"/>
          </a:p>
        </p:txBody>
      </p:sp>
      <p:pic>
        <p:nvPicPr>
          <p:cNvPr id="4" name="Picture 2" descr="http://www.jenunderwood.com/wp-content/uploads/2014/02/SSBIGovernanceWorkflow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5085184"/>
            <a:ext cx="3274194" cy="151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237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Self Service BI</a:t>
            </a:r>
          </a:p>
        </p:txBody>
      </p:sp>
      <p:sp>
        <p:nvSpPr>
          <p:cNvPr id="27651" name="Rectangle 3"/>
          <p:cNvSpPr>
            <a:spLocks noGrp="1" noChangeArrowheads="1"/>
          </p:cNvSpPr>
          <p:nvPr>
            <p:ph type="body" idx="4294967295"/>
          </p:nvPr>
        </p:nvSpPr>
        <p:spPr>
          <a:xfrm>
            <a:off x="30516" y="908720"/>
            <a:ext cx="9005980" cy="4724400"/>
          </a:xfrm>
          <a:prstGeom prst="rect">
            <a:avLst/>
          </a:prstGeom>
        </p:spPr>
        <p:txBody>
          <a:bodyPr>
            <a:noAutofit/>
          </a:bodyPr>
          <a:lstStyle/>
          <a:p>
            <a:pPr marL="0" indent="0">
              <a:buNone/>
            </a:pPr>
            <a:r>
              <a:rPr lang="pt-BR" altLang="pt-BR" sz="2400" dirty="0"/>
              <a:t>O SSBI visa eliminar, sempre que possível essa dependência, o que pressupõe a existência de ferramentas de visualização que sejam capazes de acessar dados que não estejam modelados da forma como as tradicionais ferramentas de visualização assim o exigem.</a:t>
            </a:r>
          </a:p>
          <a:p>
            <a:pPr marL="0" indent="0">
              <a:buNone/>
            </a:pPr>
            <a:endParaRPr lang="pt-BR" altLang="pt-BR" sz="2400" dirty="0"/>
          </a:p>
          <a:p>
            <a:pPr marL="0" indent="0">
              <a:buNone/>
            </a:pPr>
            <a:r>
              <a:rPr lang="pt-BR" altLang="pt-BR" sz="2400" dirty="0"/>
              <a:t>De fato, </a:t>
            </a:r>
            <a:r>
              <a:rPr lang="pt-BR" altLang="pt-BR" sz="2400" dirty="0" err="1"/>
              <a:t>possuimos</a:t>
            </a:r>
            <a:r>
              <a:rPr lang="pt-BR" altLang="pt-BR" sz="2400" dirty="0"/>
              <a:t> alguns critérios para fazer essa separação. </a:t>
            </a:r>
            <a:r>
              <a:rPr lang="pt-BR" altLang="pt-BR" sz="2400" dirty="0" err="1"/>
              <a:t>Imhoff</a:t>
            </a:r>
            <a:r>
              <a:rPr lang="pt-BR" altLang="pt-BR" sz="2400" dirty="0"/>
              <a:t> e White ( http://www.sas.com/resources/asset/TDWI_BestPractices.pdf ) criaram uma útil maneira de classificar essas soluções, numa divisão em 4 etapas:</a:t>
            </a:r>
          </a:p>
          <a:p>
            <a:pPr marL="0" indent="0">
              <a:buNone/>
            </a:pPr>
            <a:endParaRPr lang="pt-BR" altLang="pt-BR" sz="2400" dirty="0"/>
          </a:p>
        </p:txBody>
      </p:sp>
      <p:pic>
        <p:nvPicPr>
          <p:cNvPr id="4" name="Picture 2" descr="http://www.jenunderwood.com/wp-content/uploads/2014/02/SSBIGovernanceWorkflow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5085184"/>
            <a:ext cx="3274194" cy="151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29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Self Service BI</a:t>
            </a:r>
          </a:p>
        </p:txBody>
      </p:sp>
      <p:sp>
        <p:nvSpPr>
          <p:cNvPr id="27651" name="Rectangle 3"/>
          <p:cNvSpPr>
            <a:spLocks noGrp="1" noChangeArrowheads="1"/>
          </p:cNvSpPr>
          <p:nvPr>
            <p:ph type="body" idx="4294967295"/>
          </p:nvPr>
        </p:nvSpPr>
        <p:spPr>
          <a:xfrm>
            <a:off x="11192" y="760412"/>
            <a:ext cx="9132807" cy="5764931"/>
          </a:xfrm>
          <a:prstGeom prst="rect">
            <a:avLst/>
          </a:prstGeom>
        </p:spPr>
        <p:txBody>
          <a:bodyPr>
            <a:noAutofit/>
          </a:bodyPr>
          <a:lstStyle/>
          <a:p>
            <a:pPr marL="0" indent="0">
              <a:buNone/>
            </a:pPr>
            <a:r>
              <a:rPr lang="pt-BR" altLang="pt-BR" sz="2400" dirty="0"/>
              <a:t>A 4 etapas:</a:t>
            </a:r>
          </a:p>
          <a:p>
            <a:pPr marL="0" indent="0">
              <a:buNone/>
            </a:pPr>
            <a:endParaRPr lang="pt-BR" altLang="pt-BR" sz="2400" dirty="0"/>
          </a:p>
          <a:p>
            <a:pPr marL="0" indent="0">
              <a:buNone/>
            </a:pPr>
            <a:r>
              <a:rPr lang="pt-BR" altLang="pt-BR" sz="2400" dirty="0"/>
              <a:t>a) Facilitar o acesso a fontes de dados: a ferramenta deverá oferecer fácil acesso a dados estruturados e não estruturados, provenientes de fontes internas e externas a organização. </a:t>
            </a:r>
          </a:p>
          <a:p>
            <a:pPr marL="0" indent="0">
              <a:buNone/>
            </a:pPr>
            <a:r>
              <a:rPr lang="pt-BR" altLang="pt-BR" sz="2400" dirty="0"/>
              <a:t>b) Tornar as ferramentas de BI fáceis de usar: por meio da disponibilização de relatórios com modelos pré-definidos, mineração de dados de forma simples, emissão de alertas e recomendações de uso. </a:t>
            </a:r>
          </a:p>
          <a:p>
            <a:pPr marL="0" indent="0">
              <a:buNone/>
            </a:pPr>
            <a:r>
              <a:rPr lang="pt-BR" altLang="pt-BR" sz="2400" dirty="0"/>
              <a:t>c) Permitir fácil implantação e gerenciamento: oferecendo soluções baseadas na nuvem. </a:t>
            </a:r>
          </a:p>
          <a:p>
            <a:pPr marL="0" indent="0">
              <a:buNone/>
            </a:pPr>
            <a:r>
              <a:rPr lang="pt-BR" altLang="pt-BR" sz="2400" dirty="0"/>
              <a:t>d) Facilitar o consumo dos resultados: por meio da integração com ferramentas de escritório, de portais de acesso compartilhado, de ferramentas de busca, da visualização de dados avançada, de ambientes colaborativos e do acesso através de dispositivos móveis.</a:t>
            </a:r>
          </a:p>
          <a:p>
            <a:pPr marL="0" indent="0">
              <a:buNone/>
            </a:pPr>
            <a:endParaRPr lang="pt-BR" altLang="pt-BR" sz="2400" dirty="0"/>
          </a:p>
        </p:txBody>
      </p:sp>
    </p:spTree>
    <p:extLst>
      <p:ext uri="{BB962C8B-B14F-4D97-AF65-F5344CB8AC3E}">
        <p14:creationId xmlns:p14="http://schemas.microsoft.com/office/powerpoint/2010/main" val="2210674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Self Service BI</a:t>
            </a:r>
          </a:p>
        </p:txBody>
      </p:sp>
      <p:pic>
        <p:nvPicPr>
          <p:cNvPr id="2" name="Imagem 1"/>
          <p:cNvPicPr>
            <a:picLocks noChangeAspect="1"/>
          </p:cNvPicPr>
          <p:nvPr/>
        </p:nvPicPr>
        <p:blipFill>
          <a:blip r:embed="rId2"/>
          <a:stretch>
            <a:fillRect/>
          </a:stretch>
        </p:blipFill>
        <p:spPr>
          <a:xfrm>
            <a:off x="15244" y="1772816"/>
            <a:ext cx="8725278" cy="4104456"/>
          </a:xfrm>
          <a:prstGeom prst="rect">
            <a:avLst/>
          </a:prstGeom>
        </p:spPr>
      </p:pic>
      <p:sp>
        <p:nvSpPr>
          <p:cNvPr id="4" name="CaixaDeTexto 3"/>
          <p:cNvSpPr txBox="1"/>
          <p:nvPr/>
        </p:nvSpPr>
        <p:spPr>
          <a:xfrm>
            <a:off x="251520" y="620688"/>
            <a:ext cx="8489002" cy="1323439"/>
          </a:xfrm>
          <a:prstGeom prst="rect">
            <a:avLst/>
          </a:prstGeom>
          <a:noFill/>
        </p:spPr>
        <p:txBody>
          <a:bodyPr wrap="square" rtlCol="0">
            <a:spAutoFit/>
          </a:bodyPr>
          <a:lstStyle/>
          <a:p>
            <a:endParaRPr lang="pt-BR" altLang="pt-BR" sz="2000" dirty="0"/>
          </a:p>
          <a:p>
            <a:r>
              <a:rPr lang="pt-BR" altLang="pt-BR" sz="2000" dirty="0"/>
              <a:t>Compilada pela então estudante Estela Domingues Nunes em seu TCC realizado em 2015, a tabela adiante compara essas ferramentas:</a:t>
            </a:r>
          </a:p>
          <a:p>
            <a:endParaRPr lang="pt-BR" sz="2000" dirty="0"/>
          </a:p>
        </p:txBody>
      </p:sp>
    </p:spTree>
    <p:extLst>
      <p:ext uri="{BB962C8B-B14F-4D97-AF65-F5344CB8AC3E}">
        <p14:creationId xmlns:p14="http://schemas.microsoft.com/office/powerpoint/2010/main" val="1336562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Self Service BI</a:t>
            </a:r>
          </a:p>
        </p:txBody>
      </p:sp>
      <p:sp>
        <p:nvSpPr>
          <p:cNvPr id="27651" name="Rectangle 3"/>
          <p:cNvSpPr>
            <a:spLocks noGrp="1" noChangeArrowheads="1"/>
          </p:cNvSpPr>
          <p:nvPr>
            <p:ph type="body" idx="4294967295"/>
          </p:nvPr>
        </p:nvSpPr>
        <p:spPr>
          <a:xfrm>
            <a:off x="0" y="784538"/>
            <a:ext cx="8964488" cy="4724400"/>
          </a:xfrm>
          <a:prstGeom prst="rect">
            <a:avLst/>
          </a:prstGeom>
        </p:spPr>
        <p:txBody>
          <a:bodyPr>
            <a:noAutofit/>
          </a:bodyPr>
          <a:lstStyle/>
          <a:p>
            <a:pPr marL="0" indent="0">
              <a:buNone/>
            </a:pPr>
            <a:r>
              <a:rPr lang="pt-BR" altLang="pt-BR" sz="2400" dirty="0"/>
              <a:t>Percebe-se claramente estarmos diante de uma nova tendência, que não pode ser desconsiderada.</a:t>
            </a:r>
          </a:p>
          <a:p>
            <a:pPr marL="0" indent="0">
              <a:buNone/>
            </a:pPr>
            <a:r>
              <a:rPr lang="pt-BR" altLang="pt-BR" sz="2400" dirty="0"/>
              <a:t>Considerando, exclusivamente, os aspectos arquiteturais, nos interessa diretamente a questão do acesso as fontes de dados, quesito no qual as três ferramentas empatam.</a:t>
            </a:r>
          </a:p>
          <a:p>
            <a:pPr marL="0" indent="0">
              <a:buNone/>
            </a:pPr>
            <a:endParaRPr lang="pt-BR" altLang="pt-BR" sz="2400" dirty="0"/>
          </a:p>
          <a:p>
            <a:pPr marL="0" indent="0">
              <a:buNone/>
            </a:pPr>
            <a:r>
              <a:rPr lang="pt-BR" altLang="pt-BR" sz="2400" dirty="0"/>
              <a:t>Relativamente a esse critério temos a necessidade das ferramentas para SSBI satisfazerem as necessidades dos Business </a:t>
            </a:r>
            <a:r>
              <a:rPr lang="pt-BR" altLang="pt-BR" sz="2400" dirty="0" err="1"/>
              <a:t>Users</a:t>
            </a:r>
            <a:r>
              <a:rPr lang="pt-BR" altLang="pt-BR" sz="2400" dirty="0"/>
              <a:t> de acessar e analisar dados provenientes de fontes variadas, mesmo antes de serem integrados ao Data </a:t>
            </a:r>
            <a:r>
              <a:rPr lang="pt-BR" altLang="pt-BR" sz="2400" dirty="0" err="1"/>
              <a:t>warehouse</a:t>
            </a:r>
            <a:r>
              <a:rPr lang="pt-BR" altLang="pt-BR" sz="2400" dirty="0"/>
              <a:t> da organização, reduzindo, dessa forma, sua dependência em relação ao Power </a:t>
            </a:r>
            <a:r>
              <a:rPr lang="pt-BR" altLang="pt-BR" sz="2400" dirty="0" err="1"/>
              <a:t>Users</a:t>
            </a:r>
            <a:r>
              <a:rPr lang="pt-BR" altLang="pt-BR" sz="2400" dirty="0"/>
              <a:t>. </a:t>
            </a:r>
          </a:p>
          <a:p>
            <a:pPr marL="0" indent="0">
              <a:buNone/>
            </a:pPr>
            <a:endParaRPr lang="pt-BR" altLang="pt-BR" sz="2400" dirty="0"/>
          </a:p>
          <a:p>
            <a:pPr marL="0" indent="0">
              <a:buNone/>
            </a:pPr>
            <a:r>
              <a:rPr lang="pt-BR" altLang="pt-BR" sz="2400" dirty="0"/>
              <a:t>Com relação a esta característica, as três ferramentas empatam. </a:t>
            </a:r>
            <a:endParaRPr lang="pt-BR" altLang="pt-BR" sz="2400" b="0" dirty="0"/>
          </a:p>
        </p:txBody>
      </p:sp>
    </p:spTree>
    <p:extLst>
      <p:ext uri="{BB962C8B-B14F-4D97-AF65-F5344CB8AC3E}">
        <p14:creationId xmlns:p14="http://schemas.microsoft.com/office/powerpoint/2010/main" val="25426619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Self Service BI</a:t>
            </a:r>
          </a:p>
        </p:txBody>
      </p:sp>
      <p:sp>
        <p:nvSpPr>
          <p:cNvPr id="27651" name="Rectangle 3"/>
          <p:cNvSpPr>
            <a:spLocks noGrp="1" noChangeArrowheads="1"/>
          </p:cNvSpPr>
          <p:nvPr>
            <p:ph type="body" idx="4294967295"/>
          </p:nvPr>
        </p:nvSpPr>
        <p:spPr>
          <a:xfrm>
            <a:off x="0" y="784538"/>
            <a:ext cx="8610600" cy="4724400"/>
          </a:xfrm>
          <a:prstGeom prst="rect">
            <a:avLst/>
          </a:prstGeom>
        </p:spPr>
        <p:txBody>
          <a:bodyPr>
            <a:normAutofit/>
          </a:bodyPr>
          <a:lstStyle/>
          <a:p>
            <a:pPr marL="0" indent="0">
              <a:buNone/>
            </a:pPr>
            <a:r>
              <a:rPr lang="pt-BR" altLang="pt-BR" sz="2400" dirty="0"/>
              <a:t>O Tableau, por exemplo, possui mais de trinta conectores nativos. O </a:t>
            </a:r>
            <a:r>
              <a:rPr lang="pt-BR" altLang="pt-BR" sz="2400" dirty="0" err="1"/>
              <a:t>Qlik</a:t>
            </a:r>
            <a:r>
              <a:rPr lang="pt-BR" altLang="pt-BR" sz="2400" dirty="0"/>
              <a:t> </a:t>
            </a:r>
            <a:r>
              <a:rPr lang="pt-BR" altLang="pt-BR" sz="2400" dirty="0" err="1"/>
              <a:t>Sense</a:t>
            </a:r>
            <a:r>
              <a:rPr lang="pt-BR" altLang="pt-BR" sz="2400" dirty="0"/>
              <a:t>, por sua vez, além das conexões tradicionais, como banco de dados relacionais e arquivos Excel, também conta com o </a:t>
            </a:r>
            <a:r>
              <a:rPr lang="pt-BR" altLang="pt-BR" sz="2400" dirty="0" err="1"/>
              <a:t>Qlik</a:t>
            </a:r>
            <a:r>
              <a:rPr lang="pt-BR" altLang="pt-BR" sz="2400" dirty="0"/>
              <a:t> Data Market que permite carregar dados estruturados provenientes de fontes externas, tanto por meio da aquisição de bases pagas, quanto de forma gratuita. Já o Power BI conta grande número de conexões nativas, dentre elas, conexões com o Google </a:t>
            </a:r>
            <a:r>
              <a:rPr lang="pt-BR" altLang="pt-BR" sz="2400" dirty="0" err="1"/>
              <a:t>Analytics</a:t>
            </a:r>
            <a:r>
              <a:rPr lang="pt-BR" altLang="pt-BR" sz="2400" dirty="0"/>
              <a:t>, Apache </a:t>
            </a:r>
            <a:r>
              <a:rPr lang="pt-BR" altLang="pt-BR" sz="2400" dirty="0" err="1"/>
              <a:t>Spark</a:t>
            </a:r>
            <a:r>
              <a:rPr lang="pt-BR" altLang="pt-BR" sz="2400" dirty="0"/>
              <a:t> e GitHub. </a:t>
            </a:r>
          </a:p>
          <a:p>
            <a:pPr marL="0" indent="0">
              <a:buNone/>
            </a:pPr>
            <a:endParaRPr lang="pt-BR" altLang="pt-BR" sz="2400" dirty="0"/>
          </a:p>
        </p:txBody>
      </p:sp>
      <p:pic>
        <p:nvPicPr>
          <p:cNvPr id="4" name="Picture 2" descr="http://www.jenunderwood.com/wp-content/uploads/2014/02/SSBIGovernanceWorkflow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5085184"/>
            <a:ext cx="3274194" cy="151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94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Self Service BI</a:t>
            </a:r>
          </a:p>
        </p:txBody>
      </p:sp>
      <p:sp>
        <p:nvSpPr>
          <p:cNvPr id="27651" name="Rectangle 3"/>
          <p:cNvSpPr>
            <a:spLocks noGrp="1" noChangeArrowheads="1"/>
          </p:cNvSpPr>
          <p:nvPr>
            <p:ph type="body" idx="4294967295"/>
          </p:nvPr>
        </p:nvSpPr>
        <p:spPr>
          <a:xfrm>
            <a:off x="0" y="784538"/>
            <a:ext cx="8610600" cy="4724400"/>
          </a:xfrm>
          <a:prstGeom prst="rect">
            <a:avLst/>
          </a:prstGeom>
        </p:spPr>
        <p:txBody>
          <a:bodyPr>
            <a:noAutofit/>
          </a:bodyPr>
          <a:lstStyle/>
          <a:p>
            <a:pPr marL="0" indent="0">
              <a:buNone/>
            </a:pPr>
            <a:r>
              <a:rPr lang="pt-BR" altLang="pt-BR" sz="2400" dirty="0"/>
              <a:t>O fato dessas ferramentas poderem acessar dados em qualquer formato, inclusive aqueles que estão no modelo relacional clássico, não significa que terão performance idêntica, quando comparados aos acessos a bases de dados dimensionais.</a:t>
            </a:r>
          </a:p>
          <a:p>
            <a:pPr marL="0" indent="0">
              <a:buNone/>
            </a:pPr>
            <a:r>
              <a:rPr lang="pt-BR" altLang="pt-BR" sz="2400" dirty="0"/>
              <a:t>Vários aspectos precisam ser avaliados, mas é desnecessário dizer que os usuários de negócio anseiam por "passar por cima" das necessidades da TI transformar os dados, pois o "caninho" do ETL sempre incomoda.</a:t>
            </a:r>
          </a:p>
          <a:p>
            <a:pPr marL="0" indent="0">
              <a:buNone/>
            </a:pPr>
            <a:endParaRPr lang="pt-BR" altLang="pt-BR" sz="2400" dirty="0"/>
          </a:p>
          <a:p>
            <a:pPr marL="0" indent="0">
              <a:buNone/>
            </a:pPr>
            <a:r>
              <a:rPr lang="pt-BR" altLang="pt-BR" sz="2400" dirty="0"/>
              <a:t>A questão que deve ser discutida é o quanto de "água suja" iremos permitir que seja juntada a base de análise.</a:t>
            </a:r>
          </a:p>
          <a:p>
            <a:pPr marL="0" indent="0">
              <a:buNone/>
            </a:pPr>
            <a:endParaRPr lang="pt-BR" altLang="pt-BR" sz="2400" dirty="0"/>
          </a:p>
          <a:p>
            <a:pPr marL="0" indent="0">
              <a:buNone/>
            </a:pPr>
            <a:r>
              <a:rPr lang="pt-BR" altLang="pt-BR" sz="2400" dirty="0"/>
              <a:t>Esse é um aspecto que os modeladores jamais poderão omitir.</a:t>
            </a:r>
            <a:endParaRPr lang="pt-BR" altLang="pt-BR" sz="2400" b="0" dirty="0"/>
          </a:p>
        </p:txBody>
      </p:sp>
    </p:spTree>
    <p:extLst>
      <p:ext uri="{BB962C8B-B14F-4D97-AF65-F5344CB8AC3E}">
        <p14:creationId xmlns:p14="http://schemas.microsoft.com/office/powerpoint/2010/main" val="782551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Self Service BI</a:t>
            </a:r>
          </a:p>
        </p:txBody>
      </p:sp>
      <p:pic>
        <p:nvPicPr>
          <p:cNvPr id="4" name="Picture 2" descr="http://www.jenunderwood.com/wp-content/uploads/2014/02/SSBIGovernanceWorkflow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8865622"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823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m 1"/>
          <p:cNvPicPr>
            <a:picLocks noChangeAspect="1"/>
          </p:cNvPicPr>
          <p:nvPr/>
        </p:nvPicPr>
        <p:blipFill>
          <a:blip r:embed="rId2" cstate="print"/>
          <a:srcRect/>
          <a:stretch>
            <a:fillRect/>
          </a:stretch>
        </p:blipFill>
        <p:spPr bwMode="auto">
          <a:xfrm>
            <a:off x="0" y="0"/>
            <a:ext cx="9126538" cy="6864350"/>
          </a:xfrm>
          <a:prstGeom prst="rect">
            <a:avLst/>
          </a:prstGeom>
          <a:noFill/>
          <a:ln w="9525">
            <a:noFill/>
            <a:miter lim="800000"/>
            <a:headEnd/>
            <a:tailEnd/>
          </a:ln>
        </p:spPr>
      </p:pic>
      <p:sp>
        <p:nvSpPr>
          <p:cNvPr id="52227" name="Retângulo 2"/>
          <p:cNvSpPr>
            <a:spLocks noChangeArrowheads="1"/>
          </p:cNvSpPr>
          <p:nvPr/>
        </p:nvSpPr>
        <p:spPr bwMode="auto">
          <a:xfrm>
            <a:off x="6876256" y="6237312"/>
            <a:ext cx="1825436" cy="369332"/>
          </a:xfrm>
          <a:prstGeom prst="rect">
            <a:avLst/>
          </a:prstGeom>
          <a:noFill/>
          <a:ln w="9525">
            <a:noFill/>
            <a:miter lim="800000"/>
            <a:headEnd/>
            <a:tailEnd/>
          </a:ln>
        </p:spPr>
        <p:txBody>
          <a:bodyPr wrap="none">
            <a:spAutoFit/>
          </a:bodyPr>
          <a:lstStyle/>
          <a:p>
            <a:r>
              <a:rPr lang="en-US" altLang="pt-BR" dirty="0" err="1">
                <a:solidFill>
                  <a:srgbClr val="000000"/>
                </a:solidFill>
                <a:latin typeface="Calibri" pitchFamily="34" charset="0"/>
              </a:rPr>
              <a:t>Arquitetura</a:t>
            </a:r>
            <a:r>
              <a:rPr lang="en-US" altLang="pt-BR" dirty="0">
                <a:solidFill>
                  <a:srgbClr val="000000"/>
                </a:solidFill>
                <a:latin typeface="Calibri" pitchFamily="34" charset="0"/>
              </a:rPr>
              <a:t> </a:t>
            </a:r>
            <a:r>
              <a:rPr lang="en-US" altLang="pt-BR" dirty="0" err="1">
                <a:solidFill>
                  <a:srgbClr val="000000"/>
                </a:solidFill>
                <a:latin typeface="Calibri" pitchFamily="34" charset="0"/>
              </a:rPr>
              <a:t>Física</a:t>
            </a:r>
            <a:endParaRPr lang="pt-BR" altLang="pt-BR" dirty="0"/>
          </a:p>
        </p:txBody>
      </p:sp>
    </p:spTree>
    <p:extLst>
      <p:ext uri="{BB962C8B-B14F-4D97-AF65-F5344CB8AC3E}">
        <p14:creationId xmlns:p14="http://schemas.microsoft.com/office/powerpoint/2010/main" val="601180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Arquitetura física - Topologias</a:t>
            </a:r>
          </a:p>
        </p:txBody>
      </p:sp>
      <p:sp>
        <p:nvSpPr>
          <p:cNvPr id="27651" name="Rectangle 3"/>
          <p:cNvSpPr>
            <a:spLocks noGrp="1" noChangeArrowheads="1"/>
          </p:cNvSpPr>
          <p:nvPr>
            <p:ph type="body" idx="4294967295"/>
          </p:nvPr>
        </p:nvSpPr>
        <p:spPr>
          <a:xfrm>
            <a:off x="0" y="981075"/>
            <a:ext cx="8610600" cy="4724400"/>
          </a:xfrm>
          <a:prstGeom prst="rect">
            <a:avLst/>
          </a:prstGeom>
        </p:spPr>
        <p:txBody>
          <a:bodyPr>
            <a:normAutofit lnSpcReduction="10000"/>
          </a:bodyPr>
          <a:lstStyle/>
          <a:p>
            <a:r>
              <a:rPr lang="pt-BR" altLang="pt-BR" sz="2000" dirty="0"/>
              <a:t>Centralizada</a:t>
            </a:r>
          </a:p>
          <a:p>
            <a:pPr lvl="1">
              <a:spcBef>
                <a:spcPts val="500"/>
              </a:spcBef>
              <a:spcAft>
                <a:spcPts val="500"/>
              </a:spcAft>
            </a:pPr>
            <a:r>
              <a:rPr lang="pt-BR" altLang="pt-BR" sz="2000" b="0" dirty="0"/>
              <a:t>Único Banco de Dados Físico</a:t>
            </a:r>
          </a:p>
          <a:p>
            <a:pPr lvl="1">
              <a:spcBef>
                <a:spcPts val="500"/>
              </a:spcBef>
              <a:spcAft>
                <a:spcPts val="500"/>
              </a:spcAft>
            </a:pPr>
            <a:r>
              <a:rPr lang="pt-BR" altLang="pt-BR" sz="2000" b="0" dirty="0"/>
              <a:t>usados onde existe uma necessidade comum de informações.</a:t>
            </a:r>
          </a:p>
          <a:p>
            <a:pPr lvl="1">
              <a:spcBef>
                <a:spcPts val="500"/>
              </a:spcBef>
              <a:spcAft>
                <a:spcPts val="500"/>
              </a:spcAft>
            </a:pPr>
            <a:endParaRPr lang="pt-BR" altLang="pt-BR" sz="2000" b="0" dirty="0"/>
          </a:p>
          <a:p>
            <a:pPr>
              <a:spcBef>
                <a:spcPts val="500"/>
              </a:spcBef>
              <a:spcAft>
                <a:spcPts val="500"/>
              </a:spcAft>
            </a:pPr>
            <a:r>
              <a:rPr lang="pt-BR" altLang="pt-BR" sz="2000" dirty="0"/>
              <a:t>Data Warehouse e Data </a:t>
            </a:r>
            <a:r>
              <a:rPr lang="pt-BR" altLang="pt-BR" sz="2000" dirty="0" err="1"/>
              <a:t>Marts</a:t>
            </a:r>
            <a:endParaRPr lang="pt-BR" altLang="pt-BR" sz="2000" dirty="0"/>
          </a:p>
          <a:p>
            <a:pPr lvl="1">
              <a:spcBef>
                <a:spcPts val="500"/>
              </a:spcBef>
              <a:spcAft>
                <a:spcPts val="500"/>
              </a:spcAft>
            </a:pPr>
            <a:r>
              <a:rPr lang="pt-BR" altLang="pt-BR" sz="2000" b="0" dirty="0"/>
              <a:t>ligação de vários DM a um DW</a:t>
            </a:r>
          </a:p>
          <a:p>
            <a:pPr lvl="1">
              <a:spcBef>
                <a:spcPts val="500"/>
              </a:spcBef>
              <a:spcAft>
                <a:spcPts val="500"/>
              </a:spcAft>
            </a:pPr>
            <a:r>
              <a:rPr lang="pt-BR" altLang="pt-BR" sz="2000" b="0" dirty="0"/>
              <a:t>Usuário pode </a:t>
            </a:r>
            <a:r>
              <a:rPr lang="pt-BR" altLang="pt-BR" sz="2000" b="0" dirty="0" err="1"/>
              <a:t>pode</a:t>
            </a:r>
            <a:r>
              <a:rPr lang="pt-BR" altLang="pt-BR" sz="2000" b="0" dirty="0"/>
              <a:t> acessar os DM (gerente de departamento) ou acessar o DW para obter informações globais da organização</a:t>
            </a:r>
          </a:p>
          <a:p>
            <a:r>
              <a:rPr lang="pt-BR" altLang="pt-BR" sz="2000" dirty="0"/>
              <a:t>Distribuída</a:t>
            </a:r>
          </a:p>
          <a:p>
            <a:pPr lvl="1"/>
            <a:r>
              <a:rPr lang="pt-BR" altLang="pt-BR" sz="2000" b="0" dirty="0"/>
              <a:t>Vários DW interligados através de uma rede com forte suporte a processamento distribuído</a:t>
            </a:r>
          </a:p>
          <a:p>
            <a:pPr lvl="1"/>
            <a:r>
              <a:rPr lang="pt-BR" altLang="pt-BR" sz="2000" b="0" dirty="0"/>
              <a:t>Usuário pode conectar-se a qualquer DW </a:t>
            </a:r>
          </a:p>
          <a:p>
            <a:pPr lvl="1"/>
            <a:r>
              <a:rPr lang="pt-BR" altLang="pt-BR" sz="2000" b="0" dirty="0"/>
              <a:t>Pode apresentar problemas de desempenho </a:t>
            </a:r>
          </a:p>
          <a:p>
            <a:pPr lvl="1">
              <a:spcBef>
                <a:spcPts val="500"/>
              </a:spcBef>
              <a:spcAft>
                <a:spcPts val="500"/>
              </a:spcAft>
            </a:pPr>
            <a:endParaRPr lang="pt-BR" altLang="pt-BR" sz="2000" b="0" dirty="0"/>
          </a:p>
        </p:txBody>
      </p:sp>
    </p:spTree>
    <p:extLst>
      <p:ext uri="{BB962C8B-B14F-4D97-AF65-F5344CB8AC3E}">
        <p14:creationId xmlns:p14="http://schemas.microsoft.com/office/powerpoint/2010/main" val="372375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custDataLst>
              <p:tags r:id="rId2"/>
            </p:custDataLst>
          </p:nvPr>
        </p:nvSpPr>
        <p:spPr>
          <a:xfrm>
            <a:off x="0" y="0"/>
            <a:ext cx="8229600" cy="1143000"/>
          </a:xfrm>
          <a:prstGeom prst="rect">
            <a:avLst/>
          </a:prstGeom>
        </p:spPr>
        <p:txBody>
          <a:bodyPr/>
          <a:lstStyle/>
          <a:p>
            <a:pPr algn="l" eaLnBrk="1" hangingPunct="1">
              <a:defRPr/>
            </a:pPr>
            <a:r>
              <a:rPr lang="en-US" sz="2800" b="1" i="0" kern="1200" dirty="0" err="1"/>
              <a:t>Tipos</a:t>
            </a:r>
            <a:r>
              <a:rPr lang="en-US" sz="2800" b="1" i="0" kern="1200" dirty="0"/>
              <a:t> de BI</a:t>
            </a:r>
            <a:endParaRPr lang="pt-BR" sz="2800" b="1" i="0" kern="1200" dirty="0"/>
          </a:p>
        </p:txBody>
      </p:sp>
      <p:pic>
        <p:nvPicPr>
          <p:cNvPr id="61443" name="Picture 2"/>
          <p:cNvPicPr>
            <a:picLocks noChangeAspect="1" noChangeArrowheads="1"/>
          </p:cNvPicPr>
          <p:nvPr>
            <p:custDataLst>
              <p:tags r:id="rId3"/>
            </p:custDataLst>
          </p:nvPr>
        </p:nvPicPr>
        <p:blipFill>
          <a:blip r:embed="rId6" cstate="print"/>
          <a:srcRect/>
          <a:stretch>
            <a:fillRect/>
          </a:stretch>
        </p:blipFill>
        <p:spPr bwMode="auto">
          <a:xfrm>
            <a:off x="1043608" y="1484784"/>
            <a:ext cx="6975475" cy="4895850"/>
          </a:xfrm>
          <a:prstGeom prst="rect">
            <a:avLst/>
          </a:prstGeom>
          <a:noFill/>
          <a:ln w="19050" algn="ctr">
            <a:noFill/>
            <a:miter lim="800000"/>
            <a:headEnd/>
            <a:tailEnd/>
          </a:ln>
        </p:spPr>
      </p:pic>
    </p:spTree>
    <p:custDataLst>
      <p:tags r:id="rId1"/>
    </p:custDataLst>
    <p:extLst>
      <p:ext uri="{BB962C8B-B14F-4D97-AF65-F5344CB8AC3E}">
        <p14:creationId xmlns:p14="http://schemas.microsoft.com/office/powerpoint/2010/main" val="531144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idx="4294967295"/>
          </p:nvPr>
        </p:nvSpPr>
        <p:spPr>
          <a:xfrm>
            <a:off x="0" y="25400"/>
            <a:ext cx="7859713" cy="725488"/>
          </a:xfrm>
          <a:prstGeom prst="rect">
            <a:avLst/>
          </a:prstGeom>
        </p:spPr>
        <p:txBody>
          <a:bodyPr>
            <a:noAutofit/>
          </a:bodyPr>
          <a:lstStyle/>
          <a:p>
            <a:pPr algn="l"/>
            <a:r>
              <a:rPr lang="pt-BR" altLang="pt-BR" sz="2800" dirty="0"/>
              <a:t>Arquitetura física – Conexão com os servidores</a:t>
            </a:r>
          </a:p>
        </p:txBody>
      </p:sp>
      <p:sp>
        <p:nvSpPr>
          <p:cNvPr id="28676" name="Rectangle 3"/>
          <p:cNvSpPr>
            <a:spLocks noGrp="1" noChangeArrowheads="1"/>
          </p:cNvSpPr>
          <p:nvPr>
            <p:ph type="body" idx="4294967295"/>
          </p:nvPr>
        </p:nvSpPr>
        <p:spPr>
          <a:xfrm>
            <a:off x="0" y="1052513"/>
            <a:ext cx="8229600" cy="4516437"/>
          </a:xfrm>
          <a:prstGeom prst="rect">
            <a:avLst/>
          </a:prstGeom>
        </p:spPr>
        <p:txBody>
          <a:bodyPr>
            <a:normAutofit fontScale="92500" lnSpcReduction="10000"/>
          </a:bodyPr>
          <a:lstStyle/>
          <a:p>
            <a:r>
              <a:rPr lang="pt-BR" altLang="pt-BR" dirty="0"/>
              <a:t>Arquitetura de Dados</a:t>
            </a:r>
          </a:p>
          <a:p>
            <a:pPr lvl="1"/>
            <a:endParaRPr lang="pt-BR" altLang="pt-BR" b="0" dirty="0"/>
          </a:p>
          <a:p>
            <a:pPr lvl="1"/>
            <a:r>
              <a:rPr lang="pt-BR" altLang="pt-BR" b="0" dirty="0"/>
              <a:t>Uma camada (</a:t>
            </a:r>
            <a:r>
              <a:rPr lang="pt-BR" altLang="pt-BR" b="0" dirty="0" err="1"/>
              <a:t>one</a:t>
            </a:r>
            <a:r>
              <a:rPr lang="pt-BR" altLang="pt-BR" b="0" dirty="0"/>
              <a:t> </a:t>
            </a:r>
            <a:r>
              <a:rPr lang="pt-BR" altLang="pt-BR" b="0" dirty="0" err="1"/>
              <a:t>tier</a:t>
            </a:r>
            <a:r>
              <a:rPr lang="pt-BR" altLang="pt-BR" b="0" dirty="0"/>
              <a:t>)</a:t>
            </a:r>
          </a:p>
          <a:p>
            <a:pPr lvl="2"/>
            <a:r>
              <a:rPr lang="pt-BR" altLang="pt-BR" b="0" dirty="0"/>
              <a:t>Dados armazenados uma única vez</a:t>
            </a:r>
          </a:p>
          <a:p>
            <a:pPr lvl="2"/>
            <a:endParaRPr lang="pt-BR" altLang="pt-BR" b="0" dirty="0"/>
          </a:p>
          <a:p>
            <a:pPr lvl="1"/>
            <a:r>
              <a:rPr lang="pt-BR" altLang="pt-BR" b="0" dirty="0"/>
              <a:t>Duas camadas (</a:t>
            </a:r>
            <a:r>
              <a:rPr lang="pt-BR" altLang="pt-BR" b="0" dirty="0" err="1"/>
              <a:t>two</a:t>
            </a:r>
            <a:r>
              <a:rPr lang="pt-BR" altLang="pt-BR" b="0" dirty="0"/>
              <a:t> </a:t>
            </a:r>
            <a:r>
              <a:rPr lang="pt-BR" altLang="pt-BR" b="0" dirty="0" err="1"/>
              <a:t>tier</a:t>
            </a:r>
            <a:r>
              <a:rPr lang="pt-BR" altLang="pt-BR" b="0" dirty="0"/>
              <a:t>)</a:t>
            </a:r>
          </a:p>
          <a:p>
            <a:pPr lvl="2"/>
            <a:r>
              <a:rPr lang="pt-BR" altLang="pt-BR" b="0" dirty="0"/>
              <a:t>Dados operacionais e analíticos separados em camadas distintas</a:t>
            </a:r>
          </a:p>
          <a:p>
            <a:pPr lvl="2"/>
            <a:endParaRPr lang="pt-BR" altLang="pt-BR" b="0" dirty="0"/>
          </a:p>
          <a:p>
            <a:pPr lvl="1"/>
            <a:r>
              <a:rPr lang="pt-BR" altLang="pt-BR" b="0" dirty="0"/>
              <a:t>Três camadas (</a:t>
            </a:r>
            <a:r>
              <a:rPr lang="pt-BR" altLang="pt-BR" b="0" dirty="0" err="1"/>
              <a:t>three</a:t>
            </a:r>
            <a:r>
              <a:rPr lang="pt-BR" altLang="pt-BR" b="0" dirty="0"/>
              <a:t> </a:t>
            </a:r>
            <a:r>
              <a:rPr lang="pt-BR" altLang="pt-BR" b="0" dirty="0" err="1"/>
              <a:t>tier</a:t>
            </a:r>
            <a:r>
              <a:rPr lang="pt-BR" altLang="pt-BR" b="0" dirty="0"/>
              <a:t>)</a:t>
            </a:r>
          </a:p>
          <a:p>
            <a:pPr lvl="2"/>
            <a:r>
              <a:rPr lang="pt-BR" altLang="pt-BR" b="0" dirty="0"/>
              <a:t>Transformação de dados não é executada em um único passo</a:t>
            </a:r>
          </a:p>
        </p:txBody>
      </p:sp>
    </p:spTree>
    <p:extLst>
      <p:ext uri="{BB962C8B-B14F-4D97-AF65-F5344CB8AC3E}">
        <p14:creationId xmlns:p14="http://schemas.microsoft.com/office/powerpoint/2010/main" val="26785424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ítulo 5"/>
          <p:cNvSpPr>
            <a:spLocks noGrp="1"/>
          </p:cNvSpPr>
          <p:nvPr>
            <p:ph type="title" idx="4294967295"/>
          </p:nvPr>
        </p:nvSpPr>
        <p:spPr>
          <a:xfrm>
            <a:off x="0" y="26988"/>
            <a:ext cx="6472238" cy="725487"/>
          </a:xfrm>
          <a:prstGeom prst="rect">
            <a:avLst/>
          </a:prstGeom>
        </p:spPr>
        <p:txBody>
          <a:bodyPr>
            <a:normAutofit/>
          </a:bodyPr>
          <a:lstStyle/>
          <a:p>
            <a:pPr algn="l"/>
            <a:r>
              <a:rPr lang="en-US" altLang="pt-BR" sz="2800" dirty="0" err="1">
                <a:solidFill>
                  <a:srgbClr val="000000"/>
                </a:solidFill>
              </a:rPr>
              <a:t>Arquitetura</a:t>
            </a:r>
            <a:r>
              <a:rPr lang="en-US" altLang="pt-BR" sz="2800" dirty="0">
                <a:solidFill>
                  <a:srgbClr val="000000"/>
                </a:solidFill>
              </a:rPr>
              <a:t> </a:t>
            </a:r>
            <a:r>
              <a:rPr lang="en-US" altLang="pt-BR" sz="2800" dirty="0" err="1">
                <a:solidFill>
                  <a:srgbClr val="000000"/>
                </a:solidFill>
              </a:rPr>
              <a:t>física</a:t>
            </a:r>
            <a:r>
              <a:rPr lang="en-US" altLang="pt-BR" sz="2800" dirty="0">
                <a:solidFill>
                  <a:srgbClr val="000000"/>
                </a:solidFill>
              </a:rPr>
              <a:t> - </a:t>
            </a:r>
            <a:r>
              <a:rPr lang="en-US" altLang="pt-BR" sz="2800" dirty="0" err="1">
                <a:solidFill>
                  <a:srgbClr val="000000"/>
                </a:solidFill>
              </a:rPr>
              <a:t>Uma</a:t>
            </a:r>
            <a:r>
              <a:rPr lang="en-US" altLang="pt-BR" sz="2800" dirty="0">
                <a:solidFill>
                  <a:srgbClr val="000000"/>
                </a:solidFill>
              </a:rPr>
              <a:t> </a:t>
            </a:r>
            <a:r>
              <a:rPr lang="en-US" altLang="pt-BR" sz="2800" dirty="0" err="1">
                <a:solidFill>
                  <a:srgbClr val="000000"/>
                </a:solidFill>
              </a:rPr>
              <a:t>camada</a:t>
            </a:r>
            <a:endParaRPr lang="pt-BR" altLang="pt-BR" sz="2800" dirty="0"/>
          </a:p>
        </p:txBody>
      </p:sp>
      <p:grpSp>
        <p:nvGrpSpPr>
          <p:cNvPr id="2" name="Grupo 3"/>
          <p:cNvGrpSpPr>
            <a:grpSpLocks/>
          </p:cNvGrpSpPr>
          <p:nvPr/>
        </p:nvGrpSpPr>
        <p:grpSpPr bwMode="auto">
          <a:xfrm>
            <a:off x="179512" y="1628800"/>
            <a:ext cx="2520280" cy="3456384"/>
            <a:chOff x="-11627822" y="-510539"/>
            <a:chExt cx="5520580" cy="5364597"/>
          </a:xfrm>
        </p:grpSpPr>
        <p:pic>
          <p:nvPicPr>
            <p:cNvPr id="29701" name="Imagem 1"/>
            <p:cNvPicPr>
              <a:picLocks noChangeAspect="1"/>
            </p:cNvPicPr>
            <p:nvPr/>
          </p:nvPicPr>
          <p:blipFill>
            <a:blip r:embed="rId2" cstate="print"/>
            <a:srcRect/>
            <a:stretch>
              <a:fillRect/>
            </a:stretch>
          </p:blipFill>
          <p:spPr bwMode="auto">
            <a:xfrm>
              <a:off x="-10915426" y="-33723"/>
              <a:ext cx="4610620" cy="4656362"/>
            </a:xfrm>
            <a:prstGeom prst="rect">
              <a:avLst/>
            </a:prstGeom>
            <a:solidFill>
              <a:schemeClr val="bg2"/>
            </a:solidFill>
            <a:ln w="9525">
              <a:noFill/>
              <a:miter lim="800000"/>
              <a:headEnd/>
              <a:tailEnd/>
            </a:ln>
          </p:spPr>
        </p:pic>
        <p:sp>
          <p:nvSpPr>
            <p:cNvPr id="29702" name="Elipse 2"/>
            <p:cNvSpPr>
              <a:spLocks noChangeArrowheads="1"/>
            </p:cNvSpPr>
            <p:nvPr/>
          </p:nvSpPr>
          <p:spPr bwMode="auto">
            <a:xfrm>
              <a:off x="-11627822" y="-510539"/>
              <a:ext cx="5520580" cy="5364597"/>
            </a:xfrm>
            <a:prstGeom prst="ellipse">
              <a:avLst/>
            </a:prstGeom>
            <a:noFill/>
            <a:ln w="25400" algn="ctr">
              <a:solidFill>
                <a:schemeClr val="tx1"/>
              </a:solidFill>
              <a:round/>
              <a:headEnd/>
              <a:tailEnd/>
            </a:ln>
          </p:spPr>
          <p:txBody>
            <a:bodyPr wrap="none" bIns="0" anchor="ctr"/>
            <a:lstStyle/>
            <a:p>
              <a:pPr algn="ctr"/>
              <a:endParaRPr lang="en-US" sz="1800" i="1">
                <a:solidFill>
                  <a:schemeClr val="bg2"/>
                </a:solidFill>
                <a:latin typeface="Square721 BT" pitchFamily="34" charset="0"/>
              </a:endParaRPr>
            </a:p>
          </p:txBody>
        </p:sp>
      </p:grpSp>
      <p:sp>
        <p:nvSpPr>
          <p:cNvPr id="29700" name="Retângulo 4"/>
          <p:cNvSpPr>
            <a:spLocks noChangeArrowheads="1"/>
          </p:cNvSpPr>
          <p:nvPr/>
        </p:nvSpPr>
        <p:spPr bwMode="auto">
          <a:xfrm>
            <a:off x="2871688" y="1844824"/>
            <a:ext cx="6020792" cy="3046988"/>
          </a:xfrm>
          <a:prstGeom prst="rect">
            <a:avLst/>
          </a:prstGeom>
          <a:noFill/>
          <a:ln w="9525">
            <a:noFill/>
            <a:miter lim="800000"/>
            <a:headEnd/>
            <a:tailEnd/>
          </a:ln>
        </p:spPr>
        <p:txBody>
          <a:bodyPr wrap="square">
            <a:spAutoFit/>
          </a:bodyPr>
          <a:lstStyle/>
          <a:p>
            <a:pPr algn="just"/>
            <a:r>
              <a:rPr lang="pt-BR" sz="1600" b="0" dirty="0">
                <a:solidFill>
                  <a:schemeClr val="tx1">
                    <a:lumMod val="85000"/>
                    <a:lumOff val="15000"/>
                  </a:schemeClr>
                </a:solidFill>
                <a:latin typeface="Verdana" pitchFamily="34" charset="0"/>
              </a:rPr>
              <a:t>Fontes e bancos de dados são armazenados  no mesmo local</a:t>
            </a:r>
          </a:p>
          <a:p>
            <a:pPr algn="just"/>
            <a:endParaRPr lang="en-US" sz="1600" b="0" dirty="0">
              <a:solidFill>
                <a:srgbClr val="C00000"/>
              </a:solidFill>
              <a:latin typeface="Verdana" pitchFamily="34" charset="0"/>
            </a:endParaRPr>
          </a:p>
          <a:p>
            <a:pPr algn="just"/>
            <a:r>
              <a:rPr lang="pt-BR" sz="1600" b="0" dirty="0">
                <a:solidFill>
                  <a:srgbClr val="C00000"/>
                </a:solidFill>
                <a:latin typeface="Verdana" pitchFamily="34" charset="0"/>
              </a:rPr>
              <a:t>Mais simples e mais barato</a:t>
            </a:r>
          </a:p>
          <a:p>
            <a:pPr algn="just"/>
            <a:endParaRPr lang="en-US" sz="1600" b="0" dirty="0">
              <a:solidFill>
                <a:schemeClr val="tx1">
                  <a:lumMod val="85000"/>
                  <a:lumOff val="15000"/>
                </a:schemeClr>
              </a:solidFill>
              <a:latin typeface="Verdana" pitchFamily="34" charset="0"/>
            </a:endParaRPr>
          </a:p>
          <a:p>
            <a:pPr algn="just"/>
            <a:r>
              <a:rPr lang="pt-BR" sz="1600" b="0" dirty="0">
                <a:solidFill>
                  <a:schemeClr val="tx1">
                    <a:lumMod val="85000"/>
                    <a:lumOff val="15000"/>
                  </a:schemeClr>
                </a:solidFill>
                <a:latin typeface="Verdana" pitchFamily="34" charset="0"/>
              </a:rPr>
              <a:t>Risco de mover, modificar, ou pior ainda, excluir arquivos por acidente ou de propósito</a:t>
            </a:r>
          </a:p>
          <a:p>
            <a:pPr algn="just"/>
            <a:endParaRPr lang="en-US" sz="1600" b="0" dirty="0">
              <a:solidFill>
                <a:schemeClr val="tx1">
                  <a:lumMod val="85000"/>
                  <a:lumOff val="15000"/>
                </a:schemeClr>
              </a:solidFill>
              <a:latin typeface="Verdana" pitchFamily="34" charset="0"/>
            </a:endParaRPr>
          </a:p>
          <a:p>
            <a:pPr algn="just"/>
            <a:r>
              <a:rPr lang="pt-BR" sz="1600" b="0" dirty="0">
                <a:solidFill>
                  <a:schemeClr val="tx1">
                    <a:lumMod val="85000"/>
                    <a:lumOff val="15000"/>
                  </a:schemeClr>
                </a:solidFill>
                <a:latin typeface="Verdana" pitchFamily="34" charset="0"/>
              </a:rPr>
              <a:t>Problema quando vários usuários acessar o mesmo arquivo ao mesmo tempo</a:t>
            </a:r>
          </a:p>
          <a:p>
            <a:pPr algn="just"/>
            <a:endParaRPr lang="en-US" sz="1600" b="0" dirty="0">
              <a:solidFill>
                <a:schemeClr val="tx1">
                  <a:lumMod val="85000"/>
                  <a:lumOff val="15000"/>
                </a:schemeClr>
              </a:solidFill>
              <a:latin typeface="Verdana" pitchFamily="34" charset="0"/>
            </a:endParaRPr>
          </a:p>
          <a:p>
            <a:pPr algn="just"/>
            <a:r>
              <a:rPr lang="pt-BR" sz="1600" b="0" dirty="0">
                <a:solidFill>
                  <a:schemeClr val="tx1">
                    <a:lumMod val="85000"/>
                    <a:lumOff val="15000"/>
                  </a:schemeClr>
                </a:solidFill>
                <a:latin typeface="Verdana" pitchFamily="34" charset="0"/>
              </a:rPr>
              <a:t>Menor </a:t>
            </a:r>
            <a:r>
              <a:rPr lang="pt-BR" sz="1600" b="0" dirty="0" err="1">
                <a:solidFill>
                  <a:schemeClr val="tx1">
                    <a:lumMod val="85000"/>
                    <a:lumOff val="15000"/>
                  </a:schemeClr>
                </a:solidFill>
                <a:latin typeface="Verdana" pitchFamily="34" charset="0"/>
              </a:rPr>
              <a:t>Escalabilidade</a:t>
            </a:r>
            <a:r>
              <a:rPr lang="pt-BR" sz="1600" b="0" dirty="0">
                <a:solidFill>
                  <a:schemeClr val="tx1">
                    <a:lumMod val="85000"/>
                    <a:lumOff val="15000"/>
                  </a:schemeClr>
                </a:solidFill>
                <a:latin typeface="Verdana" pitchFamily="34" charset="0"/>
              </a:rPr>
              <a:t> quanto a quantidade de dados</a:t>
            </a:r>
          </a:p>
        </p:txBody>
      </p:sp>
    </p:spTree>
    <p:extLst>
      <p:ext uri="{BB962C8B-B14F-4D97-AF65-F5344CB8AC3E}">
        <p14:creationId xmlns:p14="http://schemas.microsoft.com/office/powerpoint/2010/main" val="21088482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ítulo 5"/>
          <p:cNvSpPr>
            <a:spLocks noGrp="1"/>
          </p:cNvSpPr>
          <p:nvPr>
            <p:ph type="title" idx="4294967295"/>
          </p:nvPr>
        </p:nvSpPr>
        <p:spPr>
          <a:xfrm>
            <a:off x="0" y="0"/>
            <a:ext cx="6707188" cy="725488"/>
          </a:xfrm>
          <a:prstGeom prst="rect">
            <a:avLst/>
          </a:prstGeom>
        </p:spPr>
        <p:txBody>
          <a:bodyPr>
            <a:normAutofit/>
          </a:bodyPr>
          <a:lstStyle/>
          <a:p>
            <a:pPr algn="l"/>
            <a:r>
              <a:rPr lang="en-US" altLang="pt-BR" sz="2800" dirty="0" err="1">
                <a:solidFill>
                  <a:srgbClr val="000000"/>
                </a:solidFill>
              </a:rPr>
              <a:t>Arquitetura</a:t>
            </a:r>
            <a:r>
              <a:rPr lang="en-US" altLang="pt-BR" sz="2800" dirty="0">
                <a:solidFill>
                  <a:srgbClr val="000000"/>
                </a:solidFill>
              </a:rPr>
              <a:t> </a:t>
            </a:r>
            <a:r>
              <a:rPr lang="en-US" altLang="pt-BR" sz="2800" dirty="0" err="1">
                <a:solidFill>
                  <a:srgbClr val="000000"/>
                </a:solidFill>
              </a:rPr>
              <a:t>física</a:t>
            </a:r>
            <a:r>
              <a:rPr lang="en-US" altLang="pt-BR" sz="2800" dirty="0">
                <a:solidFill>
                  <a:srgbClr val="000000"/>
                </a:solidFill>
              </a:rPr>
              <a:t> - </a:t>
            </a:r>
            <a:r>
              <a:rPr lang="en-US" altLang="pt-BR" sz="2800" dirty="0" err="1">
                <a:solidFill>
                  <a:srgbClr val="000000"/>
                </a:solidFill>
              </a:rPr>
              <a:t>Duas</a:t>
            </a:r>
            <a:r>
              <a:rPr lang="en-US" altLang="pt-BR" sz="2800" dirty="0">
                <a:solidFill>
                  <a:srgbClr val="000000"/>
                </a:solidFill>
              </a:rPr>
              <a:t> </a:t>
            </a:r>
            <a:r>
              <a:rPr lang="en-US" altLang="pt-BR" sz="2800" dirty="0" err="1">
                <a:solidFill>
                  <a:srgbClr val="000000"/>
                </a:solidFill>
              </a:rPr>
              <a:t>camadas</a:t>
            </a:r>
            <a:endParaRPr lang="pt-BR" altLang="pt-BR" sz="2800" dirty="0"/>
          </a:p>
        </p:txBody>
      </p:sp>
      <p:pic>
        <p:nvPicPr>
          <p:cNvPr id="30723" name="Imagem 1"/>
          <p:cNvPicPr>
            <a:picLocks noChangeAspect="1"/>
          </p:cNvPicPr>
          <p:nvPr/>
        </p:nvPicPr>
        <p:blipFill>
          <a:blip r:embed="rId2" cstate="print"/>
          <a:srcRect/>
          <a:stretch>
            <a:fillRect/>
          </a:stretch>
        </p:blipFill>
        <p:spPr bwMode="auto">
          <a:xfrm>
            <a:off x="1187624" y="4149080"/>
            <a:ext cx="6769100" cy="2409825"/>
          </a:xfrm>
          <a:prstGeom prst="rect">
            <a:avLst/>
          </a:prstGeom>
          <a:noFill/>
          <a:ln w="9525">
            <a:noFill/>
            <a:miter lim="800000"/>
            <a:headEnd/>
            <a:tailEnd/>
          </a:ln>
        </p:spPr>
      </p:pic>
      <p:sp>
        <p:nvSpPr>
          <p:cNvPr id="30724" name="Retângulo 4"/>
          <p:cNvSpPr>
            <a:spLocks noChangeArrowheads="1"/>
          </p:cNvSpPr>
          <p:nvPr/>
        </p:nvSpPr>
        <p:spPr bwMode="auto">
          <a:xfrm>
            <a:off x="467544" y="1124744"/>
            <a:ext cx="8397056" cy="2800350"/>
          </a:xfrm>
          <a:prstGeom prst="rect">
            <a:avLst/>
          </a:prstGeom>
          <a:noFill/>
          <a:ln w="9525">
            <a:noFill/>
            <a:miter lim="800000"/>
            <a:headEnd/>
            <a:tailEnd/>
          </a:ln>
        </p:spPr>
        <p:txBody>
          <a:bodyPr wrap="square">
            <a:spAutoFit/>
          </a:bodyPr>
          <a:lstStyle/>
          <a:p>
            <a:pPr algn="just"/>
            <a:r>
              <a:rPr lang="pt-BR" sz="1600" b="0" dirty="0">
                <a:solidFill>
                  <a:schemeClr val="tx1">
                    <a:lumMod val="85000"/>
                    <a:lumOff val="15000"/>
                  </a:schemeClr>
                </a:solidFill>
                <a:latin typeface="Verdana" pitchFamily="34" charset="0"/>
              </a:rPr>
              <a:t>Componentes: Cliente / Servidor</a:t>
            </a:r>
          </a:p>
          <a:p>
            <a:pPr algn="just"/>
            <a:endParaRPr lang="en-US" sz="1600" b="0" dirty="0">
              <a:solidFill>
                <a:schemeClr val="tx1">
                  <a:lumMod val="85000"/>
                  <a:lumOff val="15000"/>
                </a:schemeClr>
              </a:solidFill>
              <a:latin typeface="Verdana" pitchFamily="34" charset="0"/>
            </a:endParaRPr>
          </a:p>
          <a:p>
            <a:pPr algn="just"/>
            <a:r>
              <a:rPr lang="pt-BR" sz="1600" b="0" dirty="0">
                <a:solidFill>
                  <a:schemeClr val="tx1">
                    <a:lumMod val="85000"/>
                    <a:lumOff val="15000"/>
                  </a:schemeClr>
                </a:solidFill>
                <a:latin typeface="Verdana" pitchFamily="34" charset="0"/>
              </a:rPr>
              <a:t>O cliente tem como principal objetivo esconder a complexidade dos sistemas e bancos de dados.</a:t>
            </a:r>
          </a:p>
          <a:p>
            <a:pPr algn="just"/>
            <a:endParaRPr lang="en-US" sz="1600" b="0" dirty="0">
              <a:solidFill>
                <a:schemeClr val="tx1">
                  <a:lumMod val="85000"/>
                  <a:lumOff val="15000"/>
                </a:schemeClr>
              </a:solidFill>
              <a:latin typeface="Verdana" pitchFamily="34" charset="0"/>
            </a:endParaRPr>
          </a:p>
          <a:p>
            <a:pPr algn="just"/>
            <a:r>
              <a:rPr lang="pt-BR" sz="1600" b="0" dirty="0">
                <a:solidFill>
                  <a:schemeClr val="tx1">
                    <a:lumMod val="85000"/>
                    <a:lumOff val="15000"/>
                  </a:schemeClr>
                </a:solidFill>
                <a:latin typeface="Verdana" pitchFamily="34" charset="0"/>
              </a:rPr>
              <a:t>Abordagem é atrativa porque utiliza sistemas existentes legados como servidores de banco de dados e requer o mínimo de investimentos adicionais em hardware e software</a:t>
            </a:r>
          </a:p>
          <a:p>
            <a:pPr algn="just"/>
            <a:endParaRPr lang="en-US" sz="1600" b="0" dirty="0">
              <a:solidFill>
                <a:schemeClr val="tx1">
                  <a:lumMod val="85000"/>
                  <a:lumOff val="15000"/>
                </a:schemeClr>
              </a:solidFill>
              <a:latin typeface="Verdana" pitchFamily="34" charset="0"/>
            </a:endParaRPr>
          </a:p>
          <a:p>
            <a:pPr algn="just"/>
            <a:r>
              <a:rPr lang="pt-BR" sz="1600" b="0" dirty="0">
                <a:solidFill>
                  <a:srgbClr val="C00000"/>
                </a:solidFill>
              </a:rPr>
              <a:t>Pode apresentar problemas de desempenho, caso haja Data Warehouses grandes que trabalhem com aplicações de uso intenso de dados no suporte à decisão</a:t>
            </a:r>
            <a:endParaRPr lang="pt-BR" sz="1600" b="0" dirty="0">
              <a:solidFill>
                <a:srgbClr val="C00000"/>
              </a:solidFill>
              <a:latin typeface="Verdana" pitchFamily="34" charset="0"/>
            </a:endParaRPr>
          </a:p>
        </p:txBody>
      </p:sp>
    </p:spTree>
    <p:extLst>
      <p:ext uri="{BB962C8B-B14F-4D97-AF65-F5344CB8AC3E}">
        <p14:creationId xmlns:p14="http://schemas.microsoft.com/office/powerpoint/2010/main" val="31876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ítulo 5"/>
          <p:cNvSpPr>
            <a:spLocks noGrp="1"/>
          </p:cNvSpPr>
          <p:nvPr>
            <p:ph type="title" idx="4294967295"/>
          </p:nvPr>
        </p:nvSpPr>
        <p:spPr>
          <a:xfrm>
            <a:off x="0" y="0"/>
            <a:ext cx="6851650" cy="725488"/>
          </a:xfrm>
          <a:prstGeom prst="rect">
            <a:avLst/>
          </a:prstGeom>
        </p:spPr>
        <p:txBody>
          <a:bodyPr>
            <a:normAutofit/>
          </a:bodyPr>
          <a:lstStyle/>
          <a:p>
            <a:pPr algn="l"/>
            <a:r>
              <a:rPr lang="en-US" altLang="pt-BR" sz="2800" dirty="0" err="1">
                <a:solidFill>
                  <a:srgbClr val="000000"/>
                </a:solidFill>
              </a:rPr>
              <a:t>Arquitetura</a:t>
            </a:r>
            <a:r>
              <a:rPr lang="en-US" altLang="pt-BR" sz="2800" dirty="0">
                <a:solidFill>
                  <a:srgbClr val="000000"/>
                </a:solidFill>
              </a:rPr>
              <a:t> </a:t>
            </a:r>
            <a:r>
              <a:rPr lang="en-US" altLang="pt-BR" sz="2800" dirty="0" err="1">
                <a:solidFill>
                  <a:srgbClr val="000000"/>
                </a:solidFill>
              </a:rPr>
              <a:t>física</a:t>
            </a:r>
            <a:r>
              <a:rPr lang="en-US" altLang="pt-BR" sz="2800" dirty="0">
                <a:solidFill>
                  <a:srgbClr val="000000"/>
                </a:solidFill>
              </a:rPr>
              <a:t> - </a:t>
            </a:r>
            <a:r>
              <a:rPr lang="en-US" altLang="pt-BR" sz="2800" dirty="0" err="1">
                <a:solidFill>
                  <a:srgbClr val="000000"/>
                </a:solidFill>
              </a:rPr>
              <a:t>Três</a:t>
            </a:r>
            <a:r>
              <a:rPr lang="en-US" altLang="pt-BR" sz="2800" dirty="0">
                <a:solidFill>
                  <a:srgbClr val="000000"/>
                </a:solidFill>
              </a:rPr>
              <a:t> </a:t>
            </a:r>
            <a:r>
              <a:rPr lang="en-US" altLang="pt-BR" sz="2800" dirty="0" err="1">
                <a:solidFill>
                  <a:srgbClr val="000000"/>
                </a:solidFill>
              </a:rPr>
              <a:t>camadas</a:t>
            </a:r>
            <a:endParaRPr lang="pt-BR" altLang="pt-BR" sz="2800" dirty="0"/>
          </a:p>
        </p:txBody>
      </p:sp>
      <p:pic>
        <p:nvPicPr>
          <p:cNvPr id="31747" name="Imagem 1"/>
          <p:cNvPicPr>
            <a:picLocks noChangeAspect="1"/>
          </p:cNvPicPr>
          <p:nvPr/>
        </p:nvPicPr>
        <p:blipFill>
          <a:blip r:embed="rId2" cstate="print"/>
          <a:srcRect/>
          <a:stretch>
            <a:fillRect/>
          </a:stretch>
        </p:blipFill>
        <p:spPr bwMode="auto">
          <a:xfrm>
            <a:off x="0" y="1196752"/>
            <a:ext cx="6367697" cy="4392488"/>
          </a:xfrm>
          <a:prstGeom prst="rect">
            <a:avLst/>
          </a:prstGeom>
          <a:noFill/>
          <a:ln w="9525">
            <a:noFill/>
            <a:miter lim="800000"/>
            <a:headEnd/>
            <a:tailEnd/>
          </a:ln>
        </p:spPr>
      </p:pic>
      <p:sp>
        <p:nvSpPr>
          <p:cNvPr id="31748" name="Retângulo 4"/>
          <p:cNvSpPr>
            <a:spLocks noChangeArrowheads="1"/>
          </p:cNvSpPr>
          <p:nvPr/>
        </p:nvSpPr>
        <p:spPr bwMode="auto">
          <a:xfrm>
            <a:off x="3131840" y="3068960"/>
            <a:ext cx="5760640" cy="3539430"/>
          </a:xfrm>
          <a:prstGeom prst="rect">
            <a:avLst/>
          </a:prstGeom>
          <a:solidFill>
            <a:schemeClr val="bg1"/>
          </a:solidFill>
          <a:ln w="9525">
            <a:noFill/>
            <a:miter lim="800000"/>
            <a:headEnd/>
            <a:tailEnd/>
          </a:ln>
        </p:spPr>
        <p:txBody>
          <a:bodyPr wrap="square">
            <a:spAutoFit/>
          </a:bodyPr>
          <a:lstStyle/>
          <a:p>
            <a:pPr algn="just"/>
            <a:r>
              <a:rPr lang="pt-BR" sz="1400" b="0" dirty="0">
                <a:solidFill>
                  <a:schemeClr val="tx1">
                    <a:lumMod val="85000"/>
                    <a:lumOff val="15000"/>
                  </a:schemeClr>
                </a:solidFill>
                <a:latin typeface="Verdana" pitchFamily="34" charset="0"/>
              </a:rPr>
              <a:t>Consiste em uma arquitetura que define três distintos níveis - interface gráfica do usuário ou apresentação, lógica do negócio ou aplicação, e dados - e coloca cada um destes níveis sobre seu próprio processador. </a:t>
            </a:r>
          </a:p>
          <a:p>
            <a:pPr algn="just"/>
            <a:endParaRPr lang="pt-BR" sz="1400" b="0" dirty="0">
              <a:solidFill>
                <a:schemeClr val="tx1">
                  <a:lumMod val="85000"/>
                  <a:lumOff val="15000"/>
                </a:schemeClr>
              </a:solidFill>
            </a:endParaRPr>
          </a:p>
          <a:p>
            <a:pPr algn="just"/>
            <a:r>
              <a:rPr lang="pt-BR" sz="1400" b="0" dirty="0">
                <a:solidFill>
                  <a:schemeClr val="tx1">
                    <a:lumMod val="85000"/>
                    <a:lumOff val="15000"/>
                  </a:schemeClr>
                </a:solidFill>
                <a:latin typeface="Verdana" pitchFamily="34" charset="0"/>
              </a:rPr>
              <a:t>Separação das funções do Data Warehouse, elimina as limitações de recursos e possibilita a fácil criação de Data </a:t>
            </a:r>
            <a:r>
              <a:rPr lang="pt-BR" sz="1400" b="0" dirty="0" err="1">
                <a:solidFill>
                  <a:schemeClr val="tx1">
                    <a:lumMod val="85000"/>
                    <a:lumOff val="15000"/>
                  </a:schemeClr>
                </a:solidFill>
                <a:latin typeface="Verdana" pitchFamily="34" charset="0"/>
              </a:rPr>
              <a:t>Marts</a:t>
            </a:r>
            <a:endParaRPr lang="pt-BR" sz="1400" b="0" dirty="0">
              <a:solidFill>
                <a:schemeClr val="tx1">
                  <a:lumMod val="85000"/>
                  <a:lumOff val="15000"/>
                </a:schemeClr>
              </a:solidFill>
              <a:latin typeface="Verdana" pitchFamily="34" charset="0"/>
            </a:endParaRPr>
          </a:p>
          <a:p>
            <a:pPr algn="just"/>
            <a:endParaRPr lang="pt-BR" sz="1400" b="0" dirty="0">
              <a:solidFill>
                <a:schemeClr val="tx1">
                  <a:lumMod val="85000"/>
                  <a:lumOff val="15000"/>
                </a:schemeClr>
              </a:solidFill>
              <a:latin typeface="Verdana" pitchFamily="34" charset="0"/>
            </a:endParaRPr>
          </a:p>
          <a:p>
            <a:pPr algn="just"/>
            <a:r>
              <a:rPr lang="pt-BR" sz="1400" b="0" dirty="0">
                <a:solidFill>
                  <a:schemeClr val="tx1">
                    <a:lumMod val="85000"/>
                    <a:lumOff val="15000"/>
                  </a:schemeClr>
                </a:solidFill>
                <a:latin typeface="Verdana" pitchFamily="34" charset="0"/>
              </a:rPr>
              <a:t>Não sobrecarrega a estação de trabalho cliente, permitindo o uso de pouca capacidade de memória e poder de processamento. </a:t>
            </a:r>
          </a:p>
          <a:p>
            <a:pPr algn="just"/>
            <a:endParaRPr lang="pt-BR" sz="1400" b="0" dirty="0">
              <a:solidFill>
                <a:schemeClr val="tx1">
                  <a:lumMod val="85000"/>
                  <a:lumOff val="15000"/>
                </a:schemeClr>
              </a:solidFill>
              <a:latin typeface="Verdana" pitchFamily="34" charset="0"/>
            </a:endParaRPr>
          </a:p>
          <a:p>
            <a:pPr algn="just"/>
            <a:r>
              <a:rPr lang="pt-BR" sz="1400" b="0" dirty="0">
                <a:solidFill>
                  <a:schemeClr val="tx1">
                    <a:lumMod val="85000"/>
                    <a:lumOff val="15000"/>
                  </a:schemeClr>
                </a:solidFill>
                <a:latin typeface="Verdana" pitchFamily="34" charset="0"/>
              </a:rPr>
              <a:t>Obtém-se claramente uma melhora em termos de </a:t>
            </a:r>
            <a:r>
              <a:rPr lang="pt-BR" sz="1400" b="0" dirty="0" err="1">
                <a:solidFill>
                  <a:schemeClr val="tx1">
                    <a:lumMod val="85000"/>
                    <a:lumOff val="15000"/>
                  </a:schemeClr>
                </a:solidFill>
                <a:latin typeface="Verdana" pitchFamily="34" charset="0"/>
              </a:rPr>
              <a:t>escalabilidade</a:t>
            </a:r>
            <a:r>
              <a:rPr lang="pt-BR" sz="1400" b="0" dirty="0">
                <a:solidFill>
                  <a:schemeClr val="tx1">
                    <a:lumMod val="85000"/>
                    <a:lumOff val="15000"/>
                  </a:schemeClr>
                </a:solidFill>
                <a:latin typeface="Verdana" pitchFamily="34" charset="0"/>
              </a:rPr>
              <a:t>, porém em oposição tem-se um aumento no custo e na complexidade da solução</a:t>
            </a:r>
          </a:p>
        </p:txBody>
      </p:sp>
    </p:spTree>
    <p:extLst>
      <p:ext uri="{BB962C8B-B14F-4D97-AF65-F5344CB8AC3E}">
        <p14:creationId xmlns:p14="http://schemas.microsoft.com/office/powerpoint/2010/main" val="2074920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Imagem 3"/>
          <p:cNvPicPr>
            <a:picLocks noChangeAspect="1"/>
          </p:cNvPicPr>
          <p:nvPr/>
        </p:nvPicPr>
        <p:blipFill>
          <a:blip r:embed="rId2" cstate="print"/>
          <a:srcRect/>
          <a:stretch>
            <a:fillRect/>
          </a:stretch>
        </p:blipFill>
        <p:spPr bwMode="auto">
          <a:xfrm>
            <a:off x="-1" y="1340768"/>
            <a:ext cx="7959885" cy="5517232"/>
          </a:xfrm>
          <a:prstGeom prst="rect">
            <a:avLst/>
          </a:prstGeom>
          <a:noFill/>
          <a:ln w="9525">
            <a:noFill/>
            <a:miter lim="800000"/>
            <a:headEnd/>
            <a:tailEnd/>
          </a:ln>
        </p:spPr>
      </p:pic>
      <p:sp>
        <p:nvSpPr>
          <p:cNvPr id="32771" name="Título 5"/>
          <p:cNvSpPr>
            <a:spLocks noGrp="1"/>
          </p:cNvSpPr>
          <p:nvPr>
            <p:ph type="title" idx="4294967295"/>
          </p:nvPr>
        </p:nvSpPr>
        <p:spPr>
          <a:xfrm>
            <a:off x="0" y="-26988"/>
            <a:ext cx="6472238" cy="725488"/>
          </a:xfrm>
          <a:prstGeom prst="rect">
            <a:avLst/>
          </a:prstGeom>
        </p:spPr>
        <p:txBody>
          <a:bodyPr>
            <a:normAutofit/>
          </a:bodyPr>
          <a:lstStyle/>
          <a:p>
            <a:pPr algn="l"/>
            <a:r>
              <a:rPr lang="en-US" altLang="pt-BR" sz="2800" dirty="0" err="1">
                <a:solidFill>
                  <a:srgbClr val="000000"/>
                </a:solidFill>
              </a:rPr>
              <a:t>Arquitetura</a:t>
            </a:r>
            <a:r>
              <a:rPr lang="en-US" altLang="pt-BR" sz="2800" dirty="0">
                <a:solidFill>
                  <a:srgbClr val="000000"/>
                </a:solidFill>
              </a:rPr>
              <a:t> </a:t>
            </a:r>
            <a:r>
              <a:rPr lang="en-US" altLang="pt-BR" sz="2800" dirty="0" err="1">
                <a:solidFill>
                  <a:srgbClr val="000000"/>
                </a:solidFill>
              </a:rPr>
              <a:t>física</a:t>
            </a:r>
            <a:r>
              <a:rPr lang="en-US" altLang="pt-BR" sz="2800" dirty="0">
                <a:solidFill>
                  <a:srgbClr val="000000"/>
                </a:solidFill>
              </a:rPr>
              <a:t> –</a:t>
            </a:r>
            <a:r>
              <a:rPr lang="en-US" altLang="pt-BR" sz="2800" dirty="0" err="1">
                <a:solidFill>
                  <a:srgbClr val="000000"/>
                </a:solidFill>
              </a:rPr>
              <a:t>Alternativas</a:t>
            </a:r>
            <a:endParaRPr lang="pt-BR" altLang="pt-BR" sz="2800" dirty="0"/>
          </a:p>
        </p:txBody>
      </p:sp>
      <p:sp>
        <p:nvSpPr>
          <p:cNvPr id="32772" name="Retângulo 4"/>
          <p:cNvSpPr>
            <a:spLocks noChangeArrowheads="1"/>
          </p:cNvSpPr>
          <p:nvPr/>
        </p:nvSpPr>
        <p:spPr bwMode="auto">
          <a:xfrm>
            <a:off x="4788024" y="1124744"/>
            <a:ext cx="4355976" cy="2893100"/>
          </a:xfrm>
          <a:prstGeom prst="rect">
            <a:avLst/>
          </a:prstGeom>
          <a:solidFill>
            <a:schemeClr val="bg1"/>
          </a:solidFill>
          <a:ln w="9525">
            <a:noFill/>
            <a:miter lim="800000"/>
            <a:headEnd/>
            <a:tailEnd/>
          </a:ln>
        </p:spPr>
        <p:txBody>
          <a:bodyPr wrap="square">
            <a:spAutoFit/>
          </a:bodyPr>
          <a:lstStyle/>
          <a:p>
            <a:pPr algn="just"/>
            <a:r>
              <a:rPr lang="pt-BR" sz="1400" b="0" dirty="0">
                <a:solidFill>
                  <a:schemeClr val="tx1">
                    <a:lumMod val="85000"/>
                    <a:lumOff val="15000"/>
                  </a:schemeClr>
                </a:solidFill>
                <a:latin typeface="Verdana" pitchFamily="34" charset="0"/>
              </a:rPr>
              <a:t>Facilidade de acesso</a:t>
            </a:r>
          </a:p>
          <a:p>
            <a:pPr algn="just"/>
            <a:endParaRPr lang="pt-BR" sz="1400" b="0" dirty="0">
              <a:solidFill>
                <a:schemeClr val="tx1">
                  <a:lumMod val="85000"/>
                  <a:lumOff val="15000"/>
                </a:schemeClr>
              </a:solidFill>
              <a:latin typeface="Verdana" pitchFamily="34" charset="0"/>
            </a:endParaRPr>
          </a:p>
          <a:p>
            <a:pPr algn="just"/>
            <a:r>
              <a:rPr lang="pt-BR" sz="1400" b="0" dirty="0">
                <a:solidFill>
                  <a:schemeClr val="tx1">
                    <a:lumMod val="85000"/>
                    <a:lumOff val="15000"/>
                  </a:schemeClr>
                </a:solidFill>
                <a:latin typeface="Verdana" pitchFamily="34" charset="0"/>
              </a:rPr>
              <a:t>Independência de plataforma </a:t>
            </a:r>
          </a:p>
          <a:p>
            <a:pPr algn="just"/>
            <a:endParaRPr lang="pt-BR" sz="1400" b="0" dirty="0">
              <a:solidFill>
                <a:schemeClr val="tx1">
                  <a:lumMod val="85000"/>
                  <a:lumOff val="15000"/>
                </a:schemeClr>
              </a:solidFill>
              <a:latin typeface="Verdana" pitchFamily="34" charset="0"/>
            </a:endParaRPr>
          </a:p>
          <a:p>
            <a:pPr algn="just"/>
            <a:r>
              <a:rPr lang="pt-BR" sz="1400" b="0" dirty="0">
                <a:solidFill>
                  <a:schemeClr val="tx1">
                    <a:lumMod val="85000"/>
                    <a:lumOff val="15000"/>
                  </a:schemeClr>
                </a:solidFill>
                <a:latin typeface="Verdana" pitchFamily="34" charset="0"/>
              </a:rPr>
              <a:t>Custo mais baixo</a:t>
            </a:r>
          </a:p>
          <a:p>
            <a:pPr algn="just"/>
            <a:endParaRPr lang="pt-BR" sz="1400" b="0" dirty="0">
              <a:solidFill>
                <a:schemeClr val="tx1">
                  <a:lumMod val="85000"/>
                  <a:lumOff val="15000"/>
                </a:schemeClr>
              </a:solidFill>
              <a:latin typeface="Verdana" pitchFamily="34" charset="0"/>
            </a:endParaRPr>
          </a:p>
          <a:p>
            <a:pPr algn="just"/>
            <a:r>
              <a:rPr lang="pt-BR" sz="1400" b="0" dirty="0">
                <a:solidFill>
                  <a:schemeClr val="tx1">
                    <a:lumMod val="85000"/>
                    <a:lumOff val="15000"/>
                  </a:schemeClr>
                </a:solidFill>
                <a:latin typeface="Verdana" pitchFamily="34" charset="0"/>
              </a:rPr>
              <a:t>Velocidade de carregamento das páginas é uma consideração importante ao se projetar aplicações baseadas na Web</a:t>
            </a:r>
          </a:p>
          <a:p>
            <a:pPr algn="just"/>
            <a:endParaRPr lang="pt-BR" sz="1400" b="0" dirty="0">
              <a:solidFill>
                <a:schemeClr val="tx1">
                  <a:lumMod val="85000"/>
                  <a:lumOff val="15000"/>
                </a:schemeClr>
              </a:solidFill>
              <a:latin typeface="Verdana" pitchFamily="34" charset="0"/>
            </a:endParaRPr>
          </a:p>
          <a:p>
            <a:pPr algn="just"/>
            <a:r>
              <a:rPr lang="pt-BR" sz="1400" b="0" dirty="0">
                <a:solidFill>
                  <a:schemeClr val="tx1">
                    <a:lumMod val="85000"/>
                    <a:lumOff val="15000"/>
                  </a:schemeClr>
                </a:solidFill>
                <a:latin typeface="Verdana" pitchFamily="34" charset="0"/>
              </a:rPr>
              <a:t>Paradigma de hospedar o Warehouse na Web</a:t>
            </a:r>
          </a:p>
          <a:p>
            <a:pPr algn="just"/>
            <a:endParaRPr lang="pt-BR" sz="1400" b="0" dirty="0">
              <a:solidFill>
                <a:schemeClr val="tx1">
                  <a:lumMod val="85000"/>
                  <a:lumOff val="15000"/>
                </a:schemeClr>
              </a:solidFill>
              <a:latin typeface="Verdana" pitchFamily="34" charset="0"/>
            </a:endParaRPr>
          </a:p>
          <a:p>
            <a:pPr algn="just"/>
            <a:r>
              <a:rPr lang="pt-BR" sz="1400" b="0" dirty="0">
                <a:solidFill>
                  <a:schemeClr val="tx1">
                    <a:lumMod val="85000"/>
                    <a:lumOff val="15000"/>
                  </a:schemeClr>
                </a:solidFill>
                <a:latin typeface="Verdana" pitchFamily="34" charset="0"/>
              </a:rPr>
              <a:t>Planejamento da capacidade do servidor</a:t>
            </a:r>
          </a:p>
        </p:txBody>
      </p:sp>
      <p:sp>
        <p:nvSpPr>
          <p:cNvPr id="32773" name="Retângulo 2"/>
          <p:cNvSpPr>
            <a:spLocks noChangeArrowheads="1"/>
          </p:cNvSpPr>
          <p:nvPr/>
        </p:nvSpPr>
        <p:spPr bwMode="auto">
          <a:xfrm>
            <a:off x="1619672" y="5229200"/>
            <a:ext cx="2376487" cy="769938"/>
          </a:xfrm>
          <a:prstGeom prst="rect">
            <a:avLst/>
          </a:prstGeom>
          <a:noFill/>
          <a:ln w="9525">
            <a:noFill/>
            <a:miter lim="800000"/>
            <a:headEnd/>
            <a:tailEnd/>
          </a:ln>
        </p:spPr>
        <p:txBody>
          <a:bodyPr>
            <a:spAutoFit/>
          </a:bodyPr>
          <a:lstStyle/>
          <a:p>
            <a:r>
              <a:rPr lang="pt-BR" sz="1100" b="0" dirty="0">
                <a:solidFill>
                  <a:schemeClr val="tx1">
                    <a:lumMod val="85000"/>
                    <a:lumOff val="15000"/>
                  </a:schemeClr>
                </a:solidFill>
                <a:latin typeface="Verdana" pitchFamily="34" charset="0"/>
              </a:rPr>
              <a:t>Administra os fluxos de entrada e saída de informações entre cliente e servidor</a:t>
            </a:r>
            <a:endParaRPr lang="pt-BR" sz="1100" dirty="0">
              <a:solidFill>
                <a:schemeClr val="tx1">
                  <a:lumMod val="85000"/>
                  <a:lumOff val="15000"/>
                </a:schemeClr>
              </a:solidFill>
            </a:endParaRPr>
          </a:p>
        </p:txBody>
      </p:sp>
      <p:sp>
        <p:nvSpPr>
          <p:cNvPr id="32774" name="Retângulo 5"/>
          <p:cNvSpPr>
            <a:spLocks noChangeArrowheads="1"/>
          </p:cNvSpPr>
          <p:nvPr/>
        </p:nvSpPr>
        <p:spPr bwMode="auto">
          <a:xfrm>
            <a:off x="323528" y="1556792"/>
            <a:ext cx="1709738" cy="430213"/>
          </a:xfrm>
          <a:prstGeom prst="rect">
            <a:avLst/>
          </a:prstGeom>
          <a:noFill/>
          <a:ln w="9525">
            <a:noFill/>
            <a:miter lim="800000"/>
            <a:headEnd/>
            <a:tailEnd/>
          </a:ln>
        </p:spPr>
        <p:txBody>
          <a:bodyPr>
            <a:spAutoFit/>
          </a:bodyPr>
          <a:lstStyle/>
          <a:p>
            <a:r>
              <a:rPr lang="pt-BR" sz="1100" b="0" dirty="0">
                <a:solidFill>
                  <a:schemeClr val="tx1">
                    <a:lumMod val="85000"/>
                    <a:lumOff val="15000"/>
                  </a:schemeClr>
                </a:solidFill>
                <a:latin typeface="Verdana" pitchFamily="34" charset="0"/>
              </a:rPr>
              <a:t>Comunicação entre cliente e servidor </a:t>
            </a:r>
            <a:endParaRPr lang="pt-BR" sz="1100" dirty="0">
              <a:solidFill>
                <a:schemeClr val="tx1">
                  <a:lumMod val="85000"/>
                  <a:lumOff val="15000"/>
                </a:schemeClr>
              </a:solidFill>
            </a:endParaRPr>
          </a:p>
        </p:txBody>
      </p:sp>
    </p:spTree>
    <p:extLst>
      <p:ext uri="{BB962C8B-B14F-4D97-AF65-F5344CB8AC3E}">
        <p14:creationId xmlns:p14="http://schemas.microsoft.com/office/powerpoint/2010/main" val="3211178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0" y="20638"/>
            <a:ext cx="6472238" cy="725487"/>
          </a:xfrm>
          <a:prstGeom prst="rect">
            <a:avLst/>
          </a:prstGeom>
        </p:spPr>
        <p:txBody>
          <a:bodyPr>
            <a:normAutofit/>
          </a:bodyPr>
          <a:lstStyle/>
          <a:p>
            <a:pPr algn="l"/>
            <a:r>
              <a:rPr lang="pt-BR" altLang="pt-BR" sz="2800" dirty="0"/>
              <a:t>Arquitetura física – Acesso aos Dados</a:t>
            </a:r>
          </a:p>
        </p:txBody>
      </p:sp>
      <p:sp>
        <p:nvSpPr>
          <p:cNvPr id="33795" name="Rectangle 3"/>
          <p:cNvSpPr>
            <a:spLocks noGrp="1" noChangeArrowheads="1"/>
          </p:cNvSpPr>
          <p:nvPr>
            <p:ph type="body" idx="4294967295"/>
          </p:nvPr>
        </p:nvSpPr>
        <p:spPr>
          <a:xfrm>
            <a:off x="0" y="1196975"/>
            <a:ext cx="8291513" cy="4568825"/>
          </a:xfrm>
          <a:prstGeom prst="rect">
            <a:avLst/>
          </a:prstGeom>
        </p:spPr>
        <p:txBody>
          <a:bodyPr/>
          <a:lstStyle/>
          <a:p>
            <a:r>
              <a:rPr lang="en-US" altLang="pt-BR" dirty="0" err="1"/>
              <a:t>Arquitetura</a:t>
            </a:r>
            <a:r>
              <a:rPr lang="en-US" altLang="pt-BR" dirty="0"/>
              <a:t> de </a:t>
            </a:r>
            <a:r>
              <a:rPr lang="en-US" altLang="pt-BR" dirty="0" err="1"/>
              <a:t>Acesso</a:t>
            </a:r>
            <a:r>
              <a:rPr lang="en-US" altLang="pt-BR" dirty="0"/>
              <a:t> </a:t>
            </a:r>
            <a:r>
              <a:rPr lang="en-US" altLang="pt-BR" dirty="0" err="1"/>
              <a:t>aos</a:t>
            </a:r>
            <a:r>
              <a:rPr lang="en-US" altLang="pt-BR" dirty="0"/>
              <a:t> Dados</a:t>
            </a:r>
          </a:p>
          <a:p>
            <a:pPr lvl="1"/>
            <a:r>
              <a:rPr lang="pt-BR" altLang="pt-BR" dirty="0"/>
              <a:t>Duas camadas</a:t>
            </a:r>
          </a:p>
          <a:p>
            <a:pPr lvl="2"/>
            <a:r>
              <a:rPr lang="pt-BR" altLang="pt-BR" dirty="0"/>
              <a:t>Acesso direto ao DW e Metadados</a:t>
            </a:r>
          </a:p>
          <a:p>
            <a:pPr lvl="1"/>
            <a:r>
              <a:rPr lang="pt-BR" altLang="pt-BR" dirty="0"/>
              <a:t>Três camadas (ROLAP)</a:t>
            </a:r>
          </a:p>
          <a:p>
            <a:pPr lvl="2"/>
            <a:r>
              <a:rPr lang="pt-BR" altLang="pt-BR" dirty="0"/>
              <a:t>Servidor de aplicações</a:t>
            </a:r>
          </a:p>
          <a:p>
            <a:pPr lvl="1"/>
            <a:r>
              <a:rPr lang="pt-BR" altLang="pt-BR" dirty="0"/>
              <a:t>Três camadas + (MOLAP)</a:t>
            </a:r>
          </a:p>
          <a:p>
            <a:pPr lvl="2"/>
            <a:r>
              <a:rPr lang="pt-BR" altLang="pt-BR" dirty="0"/>
              <a:t>Servidor de aplicações + Cubo OLAP</a:t>
            </a:r>
          </a:p>
        </p:txBody>
      </p:sp>
    </p:spTree>
    <p:extLst>
      <p:ext uri="{BB962C8B-B14F-4D97-AF65-F5344CB8AC3E}">
        <p14:creationId xmlns:p14="http://schemas.microsoft.com/office/powerpoint/2010/main" val="27587584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0" y="17463"/>
            <a:ext cx="6472238" cy="725487"/>
          </a:xfrm>
          <a:prstGeom prst="rect">
            <a:avLst/>
          </a:prstGeom>
        </p:spPr>
        <p:txBody>
          <a:bodyPr>
            <a:noAutofit/>
          </a:bodyPr>
          <a:lstStyle/>
          <a:p>
            <a:pPr algn="l"/>
            <a:r>
              <a:rPr lang="pt-BR" altLang="pt-BR" sz="2800" dirty="0">
                <a:solidFill>
                  <a:srgbClr val="000000"/>
                </a:solidFill>
              </a:rPr>
              <a:t>Arquitetura física – Acesso aos Dados</a:t>
            </a:r>
            <a:endParaRPr lang="pt-BR" altLang="pt-BR" sz="2800" dirty="0"/>
          </a:p>
        </p:txBody>
      </p:sp>
      <p:sp>
        <p:nvSpPr>
          <p:cNvPr id="34819" name="Rectangle 3"/>
          <p:cNvSpPr>
            <a:spLocks noGrp="1" noChangeArrowheads="1"/>
          </p:cNvSpPr>
          <p:nvPr>
            <p:ph type="body" idx="4294967295"/>
          </p:nvPr>
        </p:nvSpPr>
        <p:spPr>
          <a:xfrm>
            <a:off x="0" y="1125538"/>
            <a:ext cx="7772400" cy="4114800"/>
          </a:xfrm>
          <a:prstGeom prst="rect">
            <a:avLst/>
          </a:prstGeom>
        </p:spPr>
        <p:txBody>
          <a:bodyPr/>
          <a:lstStyle/>
          <a:p>
            <a:r>
              <a:rPr lang="en-US" altLang="pt-BR" dirty="0" err="1"/>
              <a:t>Duas</a:t>
            </a:r>
            <a:r>
              <a:rPr lang="en-US" altLang="pt-BR" dirty="0"/>
              <a:t> </a:t>
            </a:r>
            <a:r>
              <a:rPr lang="en-US" altLang="pt-BR" dirty="0" err="1"/>
              <a:t>camadas</a:t>
            </a:r>
            <a:endParaRPr lang="en-US" altLang="pt-BR" dirty="0"/>
          </a:p>
        </p:txBody>
      </p:sp>
      <p:pic>
        <p:nvPicPr>
          <p:cNvPr id="34820" name="Picture 4"/>
          <p:cNvPicPr>
            <a:picLocks noChangeAspect="1" noChangeArrowheads="1"/>
          </p:cNvPicPr>
          <p:nvPr/>
        </p:nvPicPr>
        <p:blipFill>
          <a:blip r:embed="rId2" cstate="print"/>
          <a:srcRect/>
          <a:stretch>
            <a:fillRect/>
          </a:stretch>
        </p:blipFill>
        <p:spPr bwMode="auto">
          <a:xfrm>
            <a:off x="1907704" y="2348880"/>
            <a:ext cx="4643437" cy="3856038"/>
          </a:xfrm>
          <a:prstGeom prst="rect">
            <a:avLst/>
          </a:prstGeom>
          <a:noFill/>
          <a:ln w="9525">
            <a:noFill/>
            <a:miter lim="800000"/>
            <a:headEnd/>
            <a:tailEnd/>
          </a:ln>
        </p:spPr>
      </p:pic>
    </p:spTree>
    <p:extLst>
      <p:ext uri="{BB962C8B-B14F-4D97-AF65-F5344CB8AC3E}">
        <p14:creationId xmlns:p14="http://schemas.microsoft.com/office/powerpoint/2010/main" val="62081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0" y="-1588"/>
            <a:ext cx="6472238" cy="725488"/>
          </a:xfrm>
          <a:prstGeom prst="rect">
            <a:avLst/>
          </a:prstGeom>
        </p:spPr>
        <p:txBody>
          <a:bodyPr>
            <a:normAutofit/>
          </a:bodyPr>
          <a:lstStyle/>
          <a:p>
            <a:pPr algn="l"/>
            <a:r>
              <a:rPr lang="pt-BR" altLang="pt-BR" sz="2800" dirty="0">
                <a:solidFill>
                  <a:srgbClr val="000000"/>
                </a:solidFill>
              </a:rPr>
              <a:t>Arquitetura física – Acesso aos Dados</a:t>
            </a:r>
            <a:endParaRPr lang="pt-BR" altLang="pt-BR" sz="2800" dirty="0"/>
          </a:p>
        </p:txBody>
      </p:sp>
      <p:sp>
        <p:nvSpPr>
          <p:cNvPr id="35843" name="Rectangle 3"/>
          <p:cNvSpPr>
            <a:spLocks noGrp="1" noChangeArrowheads="1"/>
          </p:cNvSpPr>
          <p:nvPr>
            <p:ph type="body" idx="4294967295"/>
          </p:nvPr>
        </p:nvSpPr>
        <p:spPr>
          <a:xfrm>
            <a:off x="0" y="908050"/>
            <a:ext cx="7772400" cy="4114800"/>
          </a:xfrm>
          <a:prstGeom prst="rect">
            <a:avLst/>
          </a:prstGeom>
        </p:spPr>
        <p:txBody>
          <a:bodyPr/>
          <a:lstStyle/>
          <a:p>
            <a:r>
              <a:rPr lang="en-US" altLang="pt-BR"/>
              <a:t>Três camadas</a:t>
            </a:r>
          </a:p>
        </p:txBody>
      </p:sp>
      <p:pic>
        <p:nvPicPr>
          <p:cNvPr id="35844" name="Picture 4"/>
          <p:cNvPicPr>
            <a:picLocks noChangeAspect="1" noChangeArrowheads="1"/>
          </p:cNvPicPr>
          <p:nvPr/>
        </p:nvPicPr>
        <p:blipFill>
          <a:blip r:embed="rId2" cstate="print"/>
          <a:srcRect/>
          <a:stretch>
            <a:fillRect/>
          </a:stretch>
        </p:blipFill>
        <p:spPr bwMode="auto">
          <a:xfrm>
            <a:off x="1763713" y="2060575"/>
            <a:ext cx="6181725" cy="4114800"/>
          </a:xfrm>
          <a:prstGeom prst="rect">
            <a:avLst/>
          </a:prstGeom>
          <a:noFill/>
          <a:ln w="9525">
            <a:noFill/>
            <a:miter lim="800000"/>
            <a:headEnd/>
            <a:tailEnd/>
          </a:ln>
        </p:spPr>
      </p:pic>
    </p:spTree>
    <p:extLst>
      <p:ext uri="{BB962C8B-B14F-4D97-AF65-F5344CB8AC3E}">
        <p14:creationId xmlns:p14="http://schemas.microsoft.com/office/powerpoint/2010/main" val="18596559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0" y="3175"/>
            <a:ext cx="6472238" cy="725488"/>
          </a:xfrm>
          <a:prstGeom prst="rect">
            <a:avLst/>
          </a:prstGeom>
        </p:spPr>
        <p:txBody>
          <a:bodyPr>
            <a:normAutofit/>
          </a:bodyPr>
          <a:lstStyle/>
          <a:p>
            <a:pPr algn="l"/>
            <a:r>
              <a:rPr lang="pt-BR" altLang="pt-BR" sz="2800" dirty="0">
                <a:solidFill>
                  <a:srgbClr val="000000"/>
                </a:solidFill>
              </a:rPr>
              <a:t>Arquitetura física – Acesso aos Dados</a:t>
            </a:r>
            <a:endParaRPr lang="pt-BR" altLang="pt-BR" sz="2800" dirty="0"/>
          </a:p>
        </p:txBody>
      </p:sp>
      <p:sp>
        <p:nvSpPr>
          <p:cNvPr id="36867" name="Rectangle 3"/>
          <p:cNvSpPr>
            <a:spLocks noGrp="1" noChangeArrowheads="1"/>
          </p:cNvSpPr>
          <p:nvPr>
            <p:ph type="body" idx="4294967295"/>
          </p:nvPr>
        </p:nvSpPr>
        <p:spPr>
          <a:xfrm>
            <a:off x="0" y="1196975"/>
            <a:ext cx="7772400" cy="4114800"/>
          </a:xfrm>
          <a:prstGeom prst="rect">
            <a:avLst/>
          </a:prstGeom>
        </p:spPr>
        <p:txBody>
          <a:bodyPr/>
          <a:lstStyle/>
          <a:p>
            <a:r>
              <a:rPr lang="en-US" altLang="pt-BR" dirty="0" err="1"/>
              <a:t>Três</a:t>
            </a:r>
            <a:r>
              <a:rPr lang="en-US" altLang="pt-BR" dirty="0"/>
              <a:t> </a:t>
            </a:r>
            <a:r>
              <a:rPr lang="en-US" altLang="pt-BR" dirty="0" err="1"/>
              <a:t>camadas</a:t>
            </a:r>
            <a:endParaRPr lang="en-US" altLang="pt-BR" dirty="0"/>
          </a:p>
        </p:txBody>
      </p:sp>
      <p:pic>
        <p:nvPicPr>
          <p:cNvPr id="36868" name="Picture 4"/>
          <p:cNvPicPr>
            <a:picLocks noChangeAspect="1" noChangeArrowheads="1"/>
          </p:cNvPicPr>
          <p:nvPr/>
        </p:nvPicPr>
        <p:blipFill>
          <a:blip r:embed="rId2" cstate="print"/>
          <a:srcRect/>
          <a:stretch>
            <a:fillRect/>
          </a:stretch>
        </p:blipFill>
        <p:spPr bwMode="auto">
          <a:xfrm>
            <a:off x="1403648" y="2132856"/>
            <a:ext cx="6400800" cy="4062413"/>
          </a:xfrm>
          <a:prstGeom prst="rect">
            <a:avLst/>
          </a:prstGeom>
          <a:noFill/>
          <a:ln w="9525">
            <a:noFill/>
            <a:miter lim="800000"/>
            <a:headEnd/>
            <a:tailEnd/>
          </a:ln>
        </p:spPr>
      </p:pic>
    </p:spTree>
    <p:extLst>
      <p:ext uri="{BB962C8B-B14F-4D97-AF65-F5344CB8AC3E}">
        <p14:creationId xmlns:p14="http://schemas.microsoft.com/office/powerpoint/2010/main" val="2050428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
          <p:cNvSpPr txBox="1">
            <a:spLocks noChangeArrowheads="1"/>
          </p:cNvSpPr>
          <p:nvPr/>
        </p:nvSpPr>
        <p:spPr>
          <a:xfrm>
            <a:off x="-180528" y="0"/>
            <a:ext cx="4320480" cy="484187"/>
          </a:xfrm>
          <a:prstGeom prst="rect">
            <a:avLst/>
          </a:prstGeom>
          <a:noFill/>
          <a:ln/>
        </p:spPr>
        <p:txBody>
          <a:bodyPr anchorCtr="1"/>
          <a:lstStyle/>
          <a:p>
            <a:pPr>
              <a:defRPr/>
            </a:pPr>
            <a:r>
              <a:rPr lang="en-US" sz="2800" kern="0" dirty="0">
                <a:solidFill>
                  <a:srgbClr val="000000"/>
                </a:solidFill>
                <a:latin typeface="Calibri" pitchFamily="34" charset="0"/>
              </a:rPr>
              <a:t>Arquitetura </a:t>
            </a:r>
            <a:r>
              <a:rPr lang="en-US" sz="2800" kern="0" dirty="0" err="1">
                <a:solidFill>
                  <a:srgbClr val="000000"/>
                </a:solidFill>
                <a:latin typeface="Calibri" pitchFamily="34" charset="0"/>
              </a:rPr>
              <a:t>física</a:t>
            </a:r>
            <a:r>
              <a:rPr lang="en-US" sz="2800" kern="0" dirty="0">
                <a:solidFill>
                  <a:srgbClr val="000000"/>
                </a:solidFill>
                <a:latin typeface="Calibri" pitchFamily="34" charset="0"/>
              </a:rPr>
              <a:t> - </a:t>
            </a:r>
            <a:r>
              <a:rPr lang="en-US" sz="2800" kern="0" dirty="0" err="1">
                <a:solidFill>
                  <a:srgbClr val="000000"/>
                </a:solidFill>
                <a:latin typeface="Calibri" pitchFamily="34" charset="0"/>
              </a:rPr>
              <a:t>Exemplo</a:t>
            </a:r>
            <a:endParaRPr lang="en-US" sz="2800" kern="0" dirty="0">
              <a:solidFill>
                <a:srgbClr val="000000"/>
              </a:solidFill>
              <a:latin typeface="Calibri" pitchFamily="34" charset="0"/>
            </a:endParaRPr>
          </a:p>
        </p:txBody>
      </p:sp>
      <p:pic>
        <p:nvPicPr>
          <p:cNvPr id="37891" name="Picture 2" descr="http://www.mssqltips.com/tipimages2/2970_img3.jpg">
            <a:hlinkClick r:id="rId3"/>
          </p:cNvPr>
          <p:cNvPicPr>
            <a:picLocks noChangeAspect="1" noChangeArrowheads="1"/>
          </p:cNvPicPr>
          <p:nvPr/>
        </p:nvPicPr>
        <p:blipFill>
          <a:blip r:embed="rId4" cstate="print"/>
          <a:srcRect/>
          <a:stretch>
            <a:fillRect/>
          </a:stretch>
        </p:blipFill>
        <p:spPr bwMode="auto">
          <a:xfrm>
            <a:off x="457200" y="1557338"/>
            <a:ext cx="7880350" cy="3887787"/>
          </a:xfrm>
          <a:prstGeom prst="rect">
            <a:avLst/>
          </a:prstGeom>
          <a:noFill/>
          <a:ln w="9525">
            <a:noFill/>
            <a:miter lim="800000"/>
            <a:headEnd/>
            <a:tailEnd/>
          </a:ln>
        </p:spPr>
      </p:pic>
    </p:spTree>
    <p:extLst>
      <p:ext uri="{BB962C8B-B14F-4D97-AF65-F5344CB8AC3E}">
        <p14:creationId xmlns:p14="http://schemas.microsoft.com/office/powerpoint/2010/main" val="299857539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2"/>
          <p:cNvPicPr>
            <a:picLocks noChangeAspect="1"/>
          </p:cNvPicPr>
          <p:nvPr/>
        </p:nvPicPr>
        <p:blipFill>
          <a:blip r:embed="rId3" cstate="print"/>
          <a:srcRect/>
          <a:stretch>
            <a:fillRect/>
          </a:stretch>
        </p:blipFill>
        <p:spPr bwMode="auto">
          <a:xfrm>
            <a:off x="395536" y="908720"/>
            <a:ext cx="8370888" cy="5221287"/>
          </a:xfrm>
          <a:prstGeom prst="rect">
            <a:avLst/>
          </a:prstGeom>
          <a:noFill/>
          <a:ln w="9525">
            <a:noFill/>
            <a:miter lim="800000"/>
            <a:headEnd/>
            <a:tailEnd/>
          </a:ln>
        </p:spPr>
      </p:pic>
      <p:sp>
        <p:nvSpPr>
          <p:cNvPr id="3" name="Rectangle 7"/>
          <p:cNvSpPr txBox="1">
            <a:spLocks noChangeArrowheads="1"/>
          </p:cNvSpPr>
          <p:nvPr>
            <p:custDataLst>
              <p:tags r:id="rId1"/>
            </p:custDataLst>
          </p:nvPr>
        </p:nvSpPr>
        <p:spPr>
          <a:xfrm>
            <a:off x="0" y="0"/>
            <a:ext cx="6472238" cy="725488"/>
          </a:xfrm>
          <a:prstGeom prst="rect">
            <a:avLst/>
          </a:prstGeom>
        </p:spPr>
        <p:txBody>
          <a:bodyPr>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eaLnBrk="1" hangingPunct="1"/>
            <a:r>
              <a:rPr lang="en-US" altLang="pt-BR" sz="2800" b="1" kern="0" dirty="0"/>
              <a:t>E </a:t>
            </a:r>
            <a:r>
              <a:rPr lang="en-US" altLang="pt-BR" sz="2800" b="1" kern="0" dirty="0" err="1"/>
              <a:t>por</a:t>
            </a:r>
            <a:r>
              <a:rPr lang="en-US" altLang="pt-BR" sz="2800" b="1" kern="0" dirty="0"/>
              <a:t> que </a:t>
            </a:r>
            <a:r>
              <a:rPr lang="en-US" altLang="pt-BR" sz="2800" b="1" kern="0" dirty="0" err="1"/>
              <a:t>usar</a:t>
            </a:r>
            <a:r>
              <a:rPr lang="en-US" altLang="pt-BR" sz="2800" b="1" kern="0" dirty="0"/>
              <a:t>?</a:t>
            </a:r>
            <a:endParaRPr lang="pt-BR" altLang="pt-BR" sz="2800" b="1" kern="0" dirty="0"/>
          </a:p>
        </p:txBody>
      </p:sp>
    </p:spTree>
    <p:extLst>
      <p:ext uri="{BB962C8B-B14F-4D97-AF65-F5344CB8AC3E}">
        <p14:creationId xmlns:p14="http://schemas.microsoft.com/office/powerpoint/2010/main" val="3428173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2" descr="http://practicalanalytics.files.wordpress.com/2012/08/oracle-bi-value-stack.jpg"/>
          <p:cNvPicPr>
            <a:picLocks noChangeAspect="1" noChangeArrowheads="1"/>
          </p:cNvPicPr>
          <p:nvPr/>
        </p:nvPicPr>
        <p:blipFill>
          <a:blip r:embed="rId3" cstate="print"/>
          <a:srcRect/>
          <a:stretch>
            <a:fillRect/>
          </a:stretch>
        </p:blipFill>
        <p:spPr bwMode="auto">
          <a:xfrm>
            <a:off x="684213" y="1052513"/>
            <a:ext cx="7588250" cy="4824412"/>
          </a:xfrm>
          <a:prstGeom prst="rect">
            <a:avLst/>
          </a:prstGeom>
          <a:noFill/>
          <a:ln w="9525">
            <a:noFill/>
            <a:miter lim="800000"/>
            <a:headEnd/>
            <a:tailEnd/>
          </a:ln>
        </p:spPr>
      </p:pic>
      <p:sp>
        <p:nvSpPr>
          <p:cNvPr id="4" name="Rectangle 2">
            <a:extLst>
              <a:ext uri="{FF2B5EF4-FFF2-40B4-BE49-F238E27FC236}">
                <a16:creationId xmlns:a16="http://schemas.microsoft.com/office/drawing/2014/main" id="{75C4E991-DB9A-4D17-B825-A802E1E5DB98}"/>
              </a:ext>
            </a:extLst>
          </p:cNvPr>
          <p:cNvSpPr txBox="1">
            <a:spLocks noChangeArrowheads="1"/>
          </p:cNvSpPr>
          <p:nvPr/>
        </p:nvSpPr>
        <p:spPr>
          <a:xfrm>
            <a:off x="-180528" y="0"/>
            <a:ext cx="4320480" cy="484187"/>
          </a:xfrm>
          <a:prstGeom prst="rect">
            <a:avLst/>
          </a:prstGeom>
          <a:noFill/>
          <a:ln/>
        </p:spPr>
        <p:txBody>
          <a:bodyPr anchorCtr="1"/>
          <a:lstStyle/>
          <a:p>
            <a:pPr>
              <a:defRPr/>
            </a:pPr>
            <a:r>
              <a:rPr lang="en-US" sz="2800" kern="0" dirty="0">
                <a:solidFill>
                  <a:srgbClr val="000000"/>
                </a:solidFill>
                <a:latin typeface="Calibri" pitchFamily="34" charset="0"/>
              </a:rPr>
              <a:t>Arquitetura </a:t>
            </a:r>
            <a:r>
              <a:rPr lang="en-US" sz="2800" kern="0" dirty="0" err="1">
                <a:solidFill>
                  <a:srgbClr val="000000"/>
                </a:solidFill>
                <a:latin typeface="Calibri" pitchFamily="34" charset="0"/>
              </a:rPr>
              <a:t>física</a:t>
            </a:r>
            <a:r>
              <a:rPr lang="en-US" sz="2800" kern="0" dirty="0">
                <a:solidFill>
                  <a:srgbClr val="000000"/>
                </a:solidFill>
                <a:latin typeface="Calibri" pitchFamily="34" charset="0"/>
              </a:rPr>
              <a:t> - </a:t>
            </a:r>
            <a:r>
              <a:rPr lang="en-US" sz="2800" kern="0" dirty="0" err="1">
                <a:solidFill>
                  <a:srgbClr val="000000"/>
                </a:solidFill>
                <a:latin typeface="Calibri" pitchFamily="34" charset="0"/>
              </a:rPr>
              <a:t>Exemplo</a:t>
            </a:r>
            <a:endParaRPr lang="en-US" sz="2800" kern="0" dirty="0">
              <a:solidFill>
                <a:srgbClr val="000000"/>
              </a:solidFill>
              <a:latin typeface="Calibri" pitchFamily="34" charset="0"/>
            </a:endParaRPr>
          </a:p>
        </p:txBody>
      </p:sp>
    </p:spTree>
    <p:extLst>
      <p:ext uri="{BB962C8B-B14F-4D97-AF65-F5344CB8AC3E}">
        <p14:creationId xmlns:p14="http://schemas.microsoft.com/office/powerpoint/2010/main" val="198975991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m 1"/>
          <p:cNvPicPr>
            <a:picLocks noChangeAspect="1"/>
          </p:cNvPicPr>
          <p:nvPr/>
        </p:nvPicPr>
        <p:blipFill>
          <a:blip r:embed="rId2" cstate="print"/>
          <a:srcRect/>
          <a:stretch>
            <a:fillRect/>
          </a:stretch>
        </p:blipFill>
        <p:spPr bwMode="auto">
          <a:xfrm>
            <a:off x="0" y="0"/>
            <a:ext cx="9126538" cy="6864350"/>
          </a:xfrm>
          <a:prstGeom prst="rect">
            <a:avLst/>
          </a:prstGeom>
          <a:noFill/>
          <a:ln w="9525">
            <a:noFill/>
            <a:miter lim="800000"/>
            <a:headEnd/>
            <a:tailEnd/>
          </a:ln>
        </p:spPr>
      </p:pic>
      <p:sp>
        <p:nvSpPr>
          <p:cNvPr id="52227" name="Retângulo 2"/>
          <p:cNvSpPr>
            <a:spLocks noChangeArrowheads="1"/>
          </p:cNvSpPr>
          <p:nvPr/>
        </p:nvSpPr>
        <p:spPr bwMode="auto">
          <a:xfrm>
            <a:off x="7236296" y="5733256"/>
            <a:ext cx="1693605" cy="830997"/>
          </a:xfrm>
          <a:prstGeom prst="rect">
            <a:avLst/>
          </a:prstGeom>
          <a:noFill/>
          <a:ln w="9525">
            <a:noFill/>
            <a:miter lim="800000"/>
            <a:headEnd/>
            <a:tailEnd/>
          </a:ln>
        </p:spPr>
        <p:txBody>
          <a:bodyPr wrap="none">
            <a:spAutoFit/>
          </a:bodyPr>
          <a:lstStyle/>
          <a:p>
            <a:r>
              <a:rPr lang="en-US" altLang="pt-BR" dirty="0" err="1">
                <a:solidFill>
                  <a:srgbClr val="000000"/>
                </a:solidFill>
                <a:latin typeface="Calibri" pitchFamily="34" charset="0"/>
              </a:rPr>
              <a:t>Arquitetura</a:t>
            </a:r>
            <a:r>
              <a:rPr lang="en-US" altLang="pt-BR" dirty="0">
                <a:solidFill>
                  <a:srgbClr val="000000"/>
                </a:solidFill>
                <a:latin typeface="Calibri" pitchFamily="34" charset="0"/>
              </a:rPr>
              <a:t> </a:t>
            </a:r>
          </a:p>
          <a:p>
            <a:r>
              <a:rPr lang="en-US" altLang="pt-BR" dirty="0" err="1">
                <a:solidFill>
                  <a:srgbClr val="000000"/>
                </a:solidFill>
                <a:latin typeface="Calibri" pitchFamily="34" charset="0"/>
              </a:rPr>
              <a:t>Funcional</a:t>
            </a:r>
            <a:endParaRPr lang="pt-BR" altLang="pt-BR" dirty="0"/>
          </a:p>
        </p:txBody>
      </p:sp>
    </p:spTree>
    <p:extLst>
      <p:ext uri="{BB962C8B-B14F-4D97-AF65-F5344CB8AC3E}">
        <p14:creationId xmlns:p14="http://schemas.microsoft.com/office/powerpoint/2010/main" val="1180585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0" y="-4763"/>
            <a:ext cx="6472238" cy="725488"/>
          </a:xfrm>
          <a:prstGeom prst="rect">
            <a:avLst/>
          </a:prstGeom>
        </p:spPr>
        <p:txBody>
          <a:bodyPr>
            <a:normAutofit/>
          </a:bodyPr>
          <a:lstStyle/>
          <a:p>
            <a:pPr algn="l"/>
            <a:r>
              <a:rPr lang="pt-BR" altLang="pt-BR" sz="2800" dirty="0"/>
              <a:t>Arquitetura Funcional</a:t>
            </a:r>
          </a:p>
        </p:txBody>
      </p:sp>
      <p:sp>
        <p:nvSpPr>
          <p:cNvPr id="43011" name="Rectangle 3"/>
          <p:cNvSpPr>
            <a:spLocks noGrp="1" noChangeArrowheads="1"/>
          </p:cNvSpPr>
          <p:nvPr>
            <p:ph type="body" idx="4294967295"/>
          </p:nvPr>
        </p:nvSpPr>
        <p:spPr>
          <a:xfrm>
            <a:off x="0" y="836613"/>
            <a:ext cx="8013700" cy="4765675"/>
          </a:xfrm>
          <a:prstGeom prst="rect">
            <a:avLst/>
          </a:prstGeom>
        </p:spPr>
        <p:txBody>
          <a:bodyPr/>
          <a:lstStyle/>
          <a:p>
            <a:r>
              <a:rPr lang="en-US" altLang="pt-BR" sz="2400" dirty="0" err="1"/>
              <a:t>Arquitetura</a:t>
            </a:r>
            <a:r>
              <a:rPr lang="en-US" altLang="pt-BR" sz="2400" dirty="0"/>
              <a:t> </a:t>
            </a:r>
            <a:r>
              <a:rPr lang="en-US" altLang="pt-BR" sz="2400" dirty="0" err="1"/>
              <a:t>Funcional</a:t>
            </a:r>
            <a:endParaRPr lang="en-US" altLang="pt-BR" sz="2400" dirty="0"/>
          </a:p>
          <a:p>
            <a:pPr lvl="1"/>
            <a:r>
              <a:rPr lang="pt-BR" altLang="pt-BR" sz="2400" dirty="0"/>
              <a:t>Plano geral do Data Warehouse</a:t>
            </a:r>
          </a:p>
          <a:p>
            <a:pPr lvl="1"/>
            <a:r>
              <a:rPr lang="pt-BR" altLang="pt-BR" sz="2400" dirty="0"/>
              <a:t>Descreve as principais necessidades na arquitetura</a:t>
            </a:r>
          </a:p>
        </p:txBody>
      </p:sp>
      <p:pic>
        <p:nvPicPr>
          <p:cNvPr id="43012" name="Imagem 2"/>
          <p:cNvPicPr>
            <a:picLocks noChangeAspect="1"/>
          </p:cNvPicPr>
          <p:nvPr/>
        </p:nvPicPr>
        <p:blipFill>
          <a:blip r:embed="rId2" cstate="print"/>
          <a:srcRect/>
          <a:stretch>
            <a:fillRect/>
          </a:stretch>
        </p:blipFill>
        <p:spPr bwMode="auto">
          <a:xfrm>
            <a:off x="338060" y="3068960"/>
            <a:ext cx="8362950" cy="3362325"/>
          </a:xfrm>
          <a:prstGeom prst="rect">
            <a:avLst/>
          </a:prstGeom>
          <a:noFill/>
          <a:ln w="9525">
            <a:noFill/>
            <a:miter lim="800000"/>
            <a:headEnd/>
            <a:tailEnd/>
          </a:ln>
        </p:spPr>
      </p:pic>
    </p:spTree>
    <p:extLst>
      <p:ext uri="{BB962C8B-B14F-4D97-AF65-F5344CB8AC3E}">
        <p14:creationId xmlns:p14="http://schemas.microsoft.com/office/powerpoint/2010/main" val="41663015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Imagem 2"/>
          <p:cNvPicPr>
            <a:picLocks noChangeAspect="1"/>
          </p:cNvPicPr>
          <p:nvPr/>
        </p:nvPicPr>
        <p:blipFill>
          <a:blip r:embed="rId2" cstate="print"/>
          <a:srcRect/>
          <a:stretch>
            <a:fillRect/>
          </a:stretch>
        </p:blipFill>
        <p:spPr bwMode="auto">
          <a:xfrm>
            <a:off x="4572000" y="5020840"/>
            <a:ext cx="4579888" cy="1837160"/>
          </a:xfrm>
          <a:prstGeom prst="rect">
            <a:avLst/>
          </a:prstGeom>
          <a:noFill/>
          <a:ln w="9525">
            <a:noFill/>
            <a:miter lim="800000"/>
            <a:headEnd/>
            <a:tailEnd/>
          </a:ln>
        </p:spPr>
      </p:pic>
      <p:sp>
        <p:nvSpPr>
          <p:cNvPr id="44036" name="Rectangle 3"/>
          <p:cNvSpPr>
            <a:spLocks noGrp="1" noChangeArrowheads="1"/>
          </p:cNvSpPr>
          <p:nvPr>
            <p:ph type="body" idx="4294967295"/>
          </p:nvPr>
        </p:nvSpPr>
        <p:spPr>
          <a:xfrm>
            <a:off x="0" y="728663"/>
            <a:ext cx="8280400" cy="4495800"/>
          </a:xfrm>
          <a:prstGeom prst="rect">
            <a:avLst/>
          </a:prstGeom>
        </p:spPr>
        <p:txBody>
          <a:bodyPr/>
          <a:lstStyle/>
          <a:p>
            <a:r>
              <a:rPr lang="en-US" altLang="pt-BR" sz="2000" b="0" dirty="0" err="1"/>
              <a:t>Componentes</a:t>
            </a:r>
            <a:r>
              <a:rPr lang="en-US" altLang="pt-BR" sz="2000" b="0" dirty="0"/>
              <a:t> da </a:t>
            </a:r>
            <a:r>
              <a:rPr lang="en-US" altLang="pt-BR" sz="2000" b="0" dirty="0" err="1"/>
              <a:t>Área</a:t>
            </a:r>
            <a:r>
              <a:rPr lang="en-US" altLang="pt-BR" sz="2000" b="0" dirty="0"/>
              <a:t> </a:t>
            </a:r>
            <a:r>
              <a:rPr lang="en-US" altLang="pt-BR" sz="2000" b="0" dirty="0" err="1"/>
              <a:t>Interna</a:t>
            </a:r>
            <a:endParaRPr lang="en-US" altLang="pt-BR" sz="2000" b="0" dirty="0"/>
          </a:p>
          <a:p>
            <a:pPr lvl="1"/>
            <a:r>
              <a:rPr lang="pt-BR" altLang="pt-BR" sz="2000" b="0" dirty="0"/>
              <a:t>Sistemas Fontes</a:t>
            </a:r>
          </a:p>
          <a:p>
            <a:pPr lvl="2"/>
            <a:r>
              <a:rPr lang="pt-BR" altLang="pt-BR" sz="2000" b="0" dirty="0"/>
              <a:t>Sistemas transacionais + fontes externas</a:t>
            </a:r>
          </a:p>
          <a:p>
            <a:pPr lvl="1"/>
            <a:r>
              <a:rPr lang="pt-BR" altLang="pt-BR" sz="2000" b="0" dirty="0"/>
              <a:t>Área de Organização de Dados</a:t>
            </a:r>
          </a:p>
          <a:p>
            <a:pPr lvl="2"/>
            <a:r>
              <a:rPr lang="pt-BR" altLang="pt-BR" sz="2000" b="0" dirty="0"/>
              <a:t>Lugar onde os valores a serem adicionados são tratados (Motor do DW)</a:t>
            </a:r>
          </a:p>
          <a:p>
            <a:pPr lvl="1"/>
            <a:r>
              <a:rPr lang="pt-BR" altLang="pt-BR" sz="2000" b="0" dirty="0"/>
              <a:t>Servidor de Apresentação</a:t>
            </a:r>
          </a:p>
          <a:p>
            <a:pPr lvl="2"/>
            <a:r>
              <a:rPr lang="pt-BR" altLang="pt-BR" sz="2000" b="0" dirty="0"/>
              <a:t>Compartilhado entre as Áreas interna e externa</a:t>
            </a:r>
          </a:p>
          <a:p>
            <a:pPr lvl="2"/>
            <a:r>
              <a:rPr lang="pt-BR" altLang="pt-BR" sz="2000" b="0" dirty="0"/>
              <a:t>Componentes</a:t>
            </a:r>
          </a:p>
          <a:p>
            <a:pPr lvl="3"/>
            <a:r>
              <a:rPr lang="pt-BR" altLang="pt-BR" b="0" dirty="0"/>
              <a:t>Data </a:t>
            </a:r>
            <a:r>
              <a:rPr lang="pt-BR" altLang="pt-BR" b="0" dirty="0" err="1"/>
              <a:t>Marts</a:t>
            </a:r>
            <a:r>
              <a:rPr lang="pt-BR" altLang="pt-BR" b="0" dirty="0"/>
              <a:t> com dados agregados</a:t>
            </a:r>
          </a:p>
          <a:p>
            <a:pPr lvl="3"/>
            <a:r>
              <a:rPr lang="pt-BR" altLang="pt-BR" b="0" dirty="0"/>
              <a:t>Data </a:t>
            </a:r>
            <a:r>
              <a:rPr lang="pt-BR" altLang="pt-BR" b="0" dirty="0" err="1"/>
              <a:t>Marts</a:t>
            </a:r>
            <a:r>
              <a:rPr lang="pt-BR" altLang="pt-BR" b="0" dirty="0"/>
              <a:t> com dados atômicos</a:t>
            </a:r>
          </a:p>
          <a:p>
            <a:pPr lvl="3"/>
            <a:r>
              <a:rPr lang="pt-BR" altLang="pt-BR" b="0" dirty="0"/>
              <a:t>Data </a:t>
            </a:r>
            <a:r>
              <a:rPr lang="pt-BR" altLang="pt-BR" b="0" dirty="0" err="1"/>
              <a:t>Warehouse</a:t>
            </a:r>
            <a:endParaRPr lang="pt-BR" altLang="pt-BR" b="0" dirty="0"/>
          </a:p>
          <a:p>
            <a:pPr lvl="3"/>
            <a:r>
              <a:rPr lang="pt-BR" altLang="pt-BR" b="0" dirty="0"/>
              <a:t>Catálogo de </a:t>
            </a:r>
            <a:r>
              <a:rPr lang="pt-BR" altLang="pt-BR" b="0" dirty="0" err="1"/>
              <a:t>Metadados</a:t>
            </a:r>
            <a:endParaRPr lang="pt-BR" altLang="pt-BR" b="0" dirty="0"/>
          </a:p>
        </p:txBody>
      </p:sp>
      <p:sp>
        <p:nvSpPr>
          <p:cNvPr id="6" name="Rectangle 2"/>
          <p:cNvSpPr>
            <a:spLocks noGrp="1" noChangeArrowheads="1"/>
          </p:cNvSpPr>
          <p:nvPr>
            <p:ph type="title" idx="4294967295"/>
          </p:nvPr>
        </p:nvSpPr>
        <p:spPr>
          <a:xfrm>
            <a:off x="0" y="34925"/>
            <a:ext cx="6472238" cy="725488"/>
          </a:xfrm>
          <a:prstGeom prst="rect">
            <a:avLst/>
          </a:prstGeom>
        </p:spPr>
        <p:txBody>
          <a:bodyPr>
            <a:normAutofit/>
          </a:bodyPr>
          <a:lstStyle/>
          <a:p>
            <a:pPr algn="l"/>
            <a:r>
              <a:rPr lang="pt-BR" altLang="pt-BR" sz="2800" dirty="0"/>
              <a:t>Arquitetura Funcional</a:t>
            </a:r>
          </a:p>
        </p:txBody>
      </p:sp>
    </p:spTree>
    <p:extLst>
      <p:ext uri="{BB962C8B-B14F-4D97-AF65-F5344CB8AC3E}">
        <p14:creationId xmlns:p14="http://schemas.microsoft.com/office/powerpoint/2010/main" val="3654971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0" y="0"/>
            <a:ext cx="6472238" cy="725488"/>
          </a:xfrm>
          <a:prstGeom prst="rect">
            <a:avLst/>
          </a:prstGeom>
        </p:spPr>
        <p:txBody>
          <a:bodyPr>
            <a:normAutofit/>
          </a:bodyPr>
          <a:lstStyle/>
          <a:p>
            <a:pPr algn="l"/>
            <a:r>
              <a:rPr lang="pt-BR" altLang="pt-BR" sz="2800" dirty="0"/>
              <a:t>Arquitetura Funcional </a:t>
            </a:r>
          </a:p>
        </p:txBody>
      </p:sp>
      <p:sp>
        <p:nvSpPr>
          <p:cNvPr id="45059" name="Rectangle 3"/>
          <p:cNvSpPr>
            <a:spLocks noGrp="1" noChangeArrowheads="1"/>
          </p:cNvSpPr>
          <p:nvPr>
            <p:ph type="body" idx="4294967295"/>
          </p:nvPr>
        </p:nvSpPr>
        <p:spPr>
          <a:xfrm>
            <a:off x="0" y="908050"/>
            <a:ext cx="7772400" cy="4114800"/>
          </a:xfrm>
          <a:prstGeom prst="rect">
            <a:avLst/>
          </a:prstGeom>
        </p:spPr>
        <p:txBody>
          <a:bodyPr/>
          <a:lstStyle/>
          <a:p>
            <a:r>
              <a:rPr lang="en-US" altLang="pt-BR" sz="2000" b="0" dirty="0" err="1"/>
              <a:t>Serviços</a:t>
            </a:r>
            <a:r>
              <a:rPr lang="en-US" altLang="pt-BR" sz="2000" b="0" dirty="0"/>
              <a:t> </a:t>
            </a:r>
            <a:r>
              <a:rPr lang="en-US" altLang="pt-BR" sz="2000" b="0" dirty="0" err="1"/>
              <a:t>da</a:t>
            </a:r>
            <a:r>
              <a:rPr lang="en-US" altLang="pt-BR" sz="2000" b="0" dirty="0"/>
              <a:t> </a:t>
            </a:r>
            <a:r>
              <a:rPr lang="en-US" altLang="pt-BR" sz="2000" b="0" dirty="0" err="1"/>
              <a:t>Área</a:t>
            </a:r>
            <a:r>
              <a:rPr lang="en-US" altLang="pt-BR" sz="2000" b="0" dirty="0"/>
              <a:t> </a:t>
            </a:r>
            <a:r>
              <a:rPr lang="en-US" altLang="pt-BR" sz="2000" b="0" dirty="0" err="1"/>
              <a:t>Interna</a:t>
            </a:r>
            <a:endParaRPr lang="en-US" altLang="pt-BR" sz="2000" b="0" dirty="0"/>
          </a:p>
          <a:p>
            <a:pPr lvl="1"/>
            <a:r>
              <a:rPr lang="en-US" altLang="pt-BR" sz="2000" b="0" dirty="0" err="1"/>
              <a:t>Extração</a:t>
            </a:r>
            <a:endParaRPr lang="en-US" altLang="pt-BR" sz="2000" b="0" dirty="0"/>
          </a:p>
          <a:p>
            <a:pPr lvl="2"/>
            <a:r>
              <a:rPr lang="en-US" altLang="pt-BR" sz="2000" b="0" dirty="0" err="1"/>
              <a:t>Carga</a:t>
            </a:r>
            <a:r>
              <a:rPr lang="en-US" altLang="pt-BR" sz="2000" b="0" dirty="0"/>
              <a:t> incremental</a:t>
            </a:r>
          </a:p>
          <a:p>
            <a:pPr lvl="2"/>
            <a:r>
              <a:rPr lang="en-US" altLang="pt-BR" sz="2000" b="0" dirty="0" err="1"/>
              <a:t>Baseado</a:t>
            </a:r>
            <a:r>
              <a:rPr lang="en-US" altLang="pt-BR" sz="2000" b="0" dirty="0"/>
              <a:t> </a:t>
            </a:r>
            <a:r>
              <a:rPr lang="en-US" altLang="pt-BR" sz="2000" b="0" dirty="0" err="1"/>
              <a:t>em</a:t>
            </a:r>
            <a:r>
              <a:rPr lang="en-US" altLang="pt-BR" sz="2000" b="0" dirty="0"/>
              <a:t> </a:t>
            </a:r>
            <a:r>
              <a:rPr lang="en-US" altLang="pt-BR" sz="2000" b="0" dirty="0" err="1"/>
              <a:t>transações</a:t>
            </a:r>
            <a:endParaRPr lang="en-US" altLang="pt-BR" sz="2000" b="0" dirty="0"/>
          </a:p>
          <a:p>
            <a:pPr lvl="2"/>
            <a:r>
              <a:rPr lang="en-US" altLang="pt-BR" sz="2000" b="0" dirty="0" err="1"/>
              <a:t>Carga</a:t>
            </a:r>
            <a:r>
              <a:rPr lang="en-US" altLang="pt-BR" sz="2000" b="0" dirty="0"/>
              <a:t> </a:t>
            </a:r>
            <a:r>
              <a:rPr lang="en-US" altLang="pt-BR" sz="2000" b="0" dirty="0" err="1"/>
              <a:t>Completa</a:t>
            </a:r>
            <a:endParaRPr lang="en-US" altLang="pt-BR" sz="2000" b="0" dirty="0"/>
          </a:p>
          <a:p>
            <a:pPr lvl="1"/>
            <a:r>
              <a:rPr lang="en-US" altLang="pt-BR" sz="2000" b="0" dirty="0" err="1"/>
              <a:t>Transformação</a:t>
            </a:r>
            <a:r>
              <a:rPr lang="en-US" altLang="pt-BR" sz="2000" b="0" dirty="0"/>
              <a:t> de dados</a:t>
            </a:r>
          </a:p>
          <a:p>
            <a:pPr lvl="2"/>
            <a:r>
              <a:rPr lang="en-US" altLang="pt-BR" sz="2000" b="0" dirty="0" err="1"/>
              <a:t>Integração</a:t>
            </a:r>
            <a:endParaRPr lang="en-US" altLang="pt-BR" sz="2000" b="0" dirty="0"/>
          </a:p>
          <a:p>
            <a:pPr lvl="2"/>
            <a:r>
              <a:rPr lang="en-US" altLang="pt-BR" sz="2000" b="0" dirty="0" err="1"/>
              <a:t>Limpeza</a:t>
            </a:r>
            <a:endParaRPr lang="en-US" altLang="pt-BR" sz="2000" b="0" dirty="0"/>
          </a:p>
          <a:p>
            <a:pPr lvl="2"/>
            <a:r>
              <a:rPr lang="en-US" altLang="pt-BR" sz="2000" b="0" dirty="0" err="1"/>
              <a:t>Conversão</a:t>
            </a:r>
            <a:r>
              <a:rPr lang="en-US" altLang="pt-BR" sz="2000" b="0" dirty="0"/>
              <a:t> de </a:t>
            </a:r>
            <a:r>
              <a:rPr lang="en-US" altLang="pt-BR" sz="2000" b="0" dirty="0" err="1"/>
              <a:t>tipos</a:t>
            </a:r>
            <a:endParaRPr lang="en-US" altLang="pt-BR" sz="2000" b="0" dirty="0"/>
          </a:p>
          <a:p>
            <a:pPr lvl="2"/>
            <a:r>
              <a:rPr lang="en-US" altLang="pt-BR" sz="2000" b="0" dirty="0" err="1"/>
              <a:t>Combinação</a:t>
            </a:r>
            <a:r>
              <a:rPr lang="en-US" altLang="pt-BR" sz="2000" b="0" dirty="0"/>
              <a:t> e </a:t>
            </a:r>
            <a:r>
              <a:rPr lang="en-US" altLang="pt-BR" sz="2000" b="0" dirty="0" err="1"/>
              <a:t>Agregação</a:t>
            </a:r>
            <a:endParaRPr lang="en-US" altLang="pt-BR" sz="2000" b="0" dirty="0"/>
          </a:p>
          <a:p>
            <a:pPr lvl="1"/>
            <a:r>
              <a:rPr lang="en-US" altLang="pt-BR" sz="2000" b="0" dirty="0" err="1"/>
              <a:t>Carga</a:t>
            </a:r>
            <a:r>
              <a:rPr lang="en-US" altLang="pt-BR" sz="2000" b="0" dirty="0"/>
              <a:t> de Dados</a:t>
            </a:r>
          </a:p>
          <a:p>
            <a:pPr lvl="2"/>
            <a:r>
              <a:rPr lang="en-US" altLang="pt-BR" sz="2000" b="0" dirty="0" err="1"/>
              <a:t>Suporte</a:t>
            </a:r>
            <a:r>
              <a:rPr lang="en-US" altLang="pt-BR" sz="2000" b="0" dirty="0"/>
              <a:t> </a:t>
            </a:r>
            <a:r>
              <a:rPr lang="en-US" altLang="pt-BR" sz="2000" b="0" dirty="0" err="1"/>
              <a:t>para</a:t>
            </a:r>
            <a:r>
              <a:rPr lang="en-US" altLang="pt-BR" sz="2000" b="0" dirty="0"/>
              <a:t> </a:t>
            </a:r>
            <a:r>
              <a:rPr lang="en-US" altLang="pt-BR" sz="2000" b="0" dirty="0" err="1"/>
              <a:t>múltiplos</a:t>
            </a:r>
            <a:r>
              <a:rPr lang="en-US" altLang="pt-BR" sz="2000" b="0" dirty="0"/>
              <a:t> </a:t>
            </a:r>
            <a:r>
              <a:rPr lang="en-US" altLang="pt-BR" sz="2000" b="0" dirty="0" err="1"/>
              <a:t>destinos</a:t>
            </a:r>
            <a:endParaRPr lang="en-US" altLang="pt-BR" sz="2000" b="0" dirty="0"/>
          </a:p>
          <a:p>
            <a:pPr lvl="2"/>
            <a:r>
              <a:rPr lang="en-US" altLang="pt-BR" sz="2000" b="0" dirty="0" err="1"/>
              <a:t>Otimização</a:t>
            </a:r>
            <a:r>
              <a:rPr lang="en-US" altLang="pt-BR" sz="2000" b="0" dirty="0"/>
              <a:t> do </a:t>
            </a:r>
            <a:r>
              <a:rPr lang="en-US" altLang="pt-BR" sz="2000" b="0" dirty="0" err="1"/>
              <a:t>processo</a:t>
            </a:r>
            <a:r>
              <a:rPr lang="en-US" altLang="pt-BR" sz="2000" b="0" dirty="0"/>
              <a:t> de </a:t>
            </a:r>
            <a:r>
              <a:rPr lang="en-US" altLang="pt-BR" sz="2000" b="0" dirty="0" err="1"/>
              <a:t>carga</a:t>
            </a:r>
            <a:endParaRPr lang="en-US" altLang="pt-BR" sz="2000" b="0" dirty="0"/>
          </a:p>
          <a:p>
            <a:pPr lvl="2"/>
            <a:endParaRPr lang="en-US" altLang="pt-BR" sz="2000" b="0" dirty="0"/>
          </a:p>
        </p:txBody>
      </p:sp>
      <p:pic>
        <p:nvPicPr>
          <p:cNvPr id="45060" name="Imagem 3"/>
          <p:cNvPicPr>
            <a:picLocks noChangeAspect="1"/>
          </p:cNvPicPr>
          <p:nvPr/>
        </p:nvPicPr>
        <p:blipFill>
          <a:blip r:embed="rId2" cstate="print"/>
          <a:srcRect/>
          <a:stretch>
            <a:fillRect/>
          </a:stretch>
        </p:blipFill>
        <p:spPr bwMode="auto">
          <a:xfrm>
            <a:off x="3757466" y="2132856"/>
            <a:ext cx="5270500" cy="2114550"/>
          </a:xfrm>
          <a:prstGeom prst="rect">
            <a:avLst/>
          </a:prstGeom>
          <a:noFill/>
          <a:ln w="9525">
            <a:noFill/>
            <a:miter lim="800000"/>
            <a:headEnd/>
            <a:tailEnd/>
          </a:ln>
        </p:spPr>
      </p:pic>
    </p:spTree>
    <p:extLst>
      <p:ext uri="{BB962C8B-B14F-4D97-AF65-F5344CB8AC3E}">
        <p14:creationId xmlns:p14="http://schemas.microsoft.com/office/powerpoint/2010/main" val="1764014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0" y="4763"/>
            <a:ext cx="6472238" cy="725487"/>
          </a:xfrm>
          <a:prstGeom prst="rect">
            <a:avLst/>
          </a:prstGeom>
        </p:spPr>
        <p:txBody>
          <a:bodyPr>
            <a:normAutofit/>
          </a:bodyPr>
          <a:lstStyle/>
          <a:p>
            <a:pPr algn="l"/>
            <a:r>
              <a:rPr lang="pt-BR" altLang="pt-BR" sz="2800" dirty="0"/>
              <a:t>Arquitetura Funcional </a:t>
            </a:r>
          </a:p>
        </p:txBody>
      </p:sp>
      <p:sp>
        <p:nvSpPr>
          <p:cNvPr id="46083" name="Rectangle 3"/>
          <p:cNvSpPr>
            <a:spLocks noGrp="1" noChangeArrowheads="1"/>
          </p:cNvSpPr>
          <p:nvPr>
            <p:ph type="body" idx="4294967295"/>
          </p:nvPr>
        </p:nvSpPr>
        <p:spPr>
          <a:xfrm>
            <a:off x="0" y="908050"/>
            <a:ext cx="8291513" cy="4497388"/>
          </a:xfrm>
          <a:prstGeom prst="rect">
            <a:avLst/>
          </a:prstGeom>
        </p:spPr>
        <p:txBody>
          <a:bodyPr/>
          <a:lstStyle/>
          <a:p>
            <a:r>
              <a:rPr lang="en-US" altLang="pt-BR" sz="2400" b="0" dirty="0" err="1"/>
              <a:t>Serviços</a:t>
            </a:r>
            <a:r>
              <a:rPr lang="en-US" altLang="pt-BR" sz="2400" b="0" dirty="0"/>
              <a:t> </a:t>
            </a:r>
            <a:r>
              <a:rPr lang="en-US" altLang="pt-BR" sz="2400" b="0" dirty="0" err="1"/>
              <a:t>da</a:t>
            </a:r>
            <a:r>
              <a:rPr lang="en-US" altLang="pt-BR" sz="2400" b="0" dirty="0"/>
              <a:t> </a:t>
            </a:r>
            <a:r>
              <a:rPr lang="en-US" altLang="pt-BR" sz="2400" b="0" dirty="0" err="1"/>
              <a:t>Área</a:t>
            </a:r>
            <a:r>
              <a:rPr lang="en-US" altLang="pt-BR" sz="2400" b="0" dirty="0"/>
              <a:t> </a:t>
            </a:r>
            <a:r>
              <a:rPr lang="en-US" altLang="pt-BR" sz="2400" b="0" dirty="0" err="1"/>
              <a:t>Interna</a:t>
            </a:r>
            <a:r>
              <a:rPr lang="en-US" altLang="pt-BR" sz="2400" b="0" dirty="0"/>
              <a:t> </a:t>
            </a:r>
          </a:p>
          <a:p>
            <a:pPr lvl="1"/>
            <a:r>
              <a:rPr lang="en-US" altLang="pt-BR" sz="2400" b="0" dirty="0" err="1"/>
              <a:t>Controle</a:t>
            </a:r>
            <a:r>
              <a:rPr lang="en-US" altLang="pt-BR" sz="2400" b="0" dirty="0"/>
              <a:t> de Dados </a:t>
            </a:r>
            <a:r>
              <a:rPr lang="en-US" altLang="pt-BR" sz="2400" b="0" dirty="0" err="1"/>
              <a:t>organizados</a:t>
            </a:r>
            <a:endParaRPr lang="en-US" altLang="pt-BR" sz="2400" b="0" dirty="0"/>
          </a:p>
          <a:p>
            <a:pPr lvl="2"/>
            <a:r>
              <a:rPr lang="en-US" altLang="pt-BR" b="0" dirty="0" err="1"/>
              <a:t>Definição</a:t>
            </a:r>
            <a:r>
              <a:rPr lang="en-US" altLang="pt-BR" b="0" dirty="0"/>
              <a:t> e </a:t>
            </a:r>
            <a:r>
              <a:rPr lang="en-US" altLang="pt-BR" b="0" dirty="0" err="1"/>
              <a:t>Agendamento</a:t>
            </a:r>
            <a:r>
              <a:rPr lang="en-US" altLang="pt-BR" b="0" dirty="0"/>
              <a:t> de </a:t>
            </a:r>
            <a:r>
              <a:rPr lang="en-US" altLang="pt-BR" b="0" dirty="0" err="1"/>
              <a:t>trabalhos</a:t>
            </a:r>
            <a:endParaRPr lang="en-US" altLang="pt-BR" b="0" dirty="0"/>
          </a:p>
          <a:p>
            <a:pPr lvl="2"/>
            <a:r>
              <a:rPr lang="en-US" altLang="pt-BR" b="0" dirty="0" err="1"/>
              <a:t>Monitoramento</a:t>
            </a:r>
            <a:endParaRPr lang="en-US" altLang="pt-BR" b="0" dirty="0"/>
          </a:p>
          <a:p>
            <a:pPr lvl="2"/>
            <a:r>
              <a:rPr lang="en-US" altLang="pt-BR" b="0" dirty="0" err="1"/>
              <a:t>Arquivo</a:t>
            </a:r>
            <a:r>
              <a:rPr lang="en-US" altLang="pt-BR" b="0" dirty="0"/>
              <a:t> de logs</a:t>
            </a:r>
          </a:p>
          <a:p>
            <a:pPr lvl="2"/>
            <a:r>
              <a:rPr lang="en-US" altLang="pt-BR" b="0" dirty="0" err="1"/>
              <a:t>Tratamento</a:t>
            </a:r>
            <a:r>
              <a:rPr lang="en-US" altLang="pt-BR" b="0" dirty="0"/>
              <a:t> de </a:t>
            </a:r>
            <a:r>
              <a:rPr lang="en-US" altLang="pt-BR" b="0" dirty="0" err="1"/>
              <a:t>exceções</a:t>
            </a:r>
            <a:r>
              <a:rPr lang="en-US" altLang="pt-BR" b="0" dirty="0"/>
              <a:t> e de </a:t>
            </a:r>
            <a:r>
              <a:rPr lang="en-US" altLang="pt-BR" b="0" dirty="0" err="1"/>
              <a:t>erros</a:t>
            </a:r>
            <a:r>
              <a:rPr lang="en-US" altLang="pt-BR" b="0" dirty="0"/>
              <a:t> </a:t>
            </a:r>
          </a:p>
          <a:p>
            <a:pPr lvl="2"/>
            <a:r>
              <a:rPr lang="en-US" altLang="pt-BR" b="0" dirty="0" err="1"/>
              <a:t>Notificação</a:t>
            </a:r>
            <a:endParaRPr lang="en-US" altLang="pt-BR" b="0" dirty="0"/>
          </a:p>
        </p:txBody>
      </p:sp>
      <p:pic>
        <p:nvPicPr>
          <p:cNvPr id="46084" name="Imagem 3"/>
          <p:cNvPicPr>
            <a:picLocks noChangeAspect="1"/>
          </p:cNvPicPr>
          <p:nvPr/>
        </p:nvPicPr>
        <p:blipFill>
          <a:blip r:embed="rId2" cstate="print"/>
          <a:srcRect/>
          <a:stretch>
            <a:fillRect/>
          </a:stretch>
        </p:blipFill>
        <p:spPr bwMode="auto">
          <a:xfrm>
            <a:off x="3554412" y="4616450"/>
            <a:ext cx="5589588" cy="2241550"/>
          </a:xfrm>
          <a:prstGeom prst="rect">
            <a:avLst/>
          </a:prstGeom>
          <a:noFill/>
          <a:ln w="9525">
            <a:noFill/>
            <a:miter lim="800000"/>
            <a:headEnd/>
            <a:tailEnd/>
          </a:ln>
        </p:spPr>
      </p:pic>
    </p:spTree>
    <p:extLst>
      <p:ext uri="{BB962C8B-B14F-4D97-AF65-F5344CB8AC3E}">
        <p14:creationId xmlns:p14="http://schemas.microsoft.com/office/powerpoint/2010/main" val="25761151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Imagem 3"/>
          <p:cNvPicPr>
            <a:picLocks noChangeAspect="1"/>
          </p:cNvPicPr>
          <p:nvPr/>
        </p:nvPicPr>
        <p:blipFill>
          <a:blip r:embed="rId2" cstate="print"/>
          <a:srcRect/>
          <a:stretch>
            <a:fillRect/>
          </a:stretch>
        </p:blipFill>
        <p:spPr bwMode="auto">
          <a:xfrm>
            <a:off x="4427984" y="1052736"/>
            <a:ext cx="4535487" cy="1817688"/>
          </a:xfrm>
          <a:prstGeom prst="rect">
            <a:avLst/>
          </a:prstGeom>
          <a:noFill/>
          <a:ln w="9525">
            <a:noFill/>
            <a:miter lim="800000"/>
            <a:headEnd/>
            <a:tailEnd/>
          </a:ln>
        </p:spPr>
      </p:pic>
      <p:sp>
        <p:nvSpPr>
          <p:cNvPr id="47106" name="Rectangle 2"/>
          <p:cNvSpPr>
            <a:spLocks noGrp="1" noChangeArrowheads="1"/>
          </p:cNvSpPr>
          <p:nvPr>
            <p:ph type="title" idx="4294967295"/>
          </p:nvPr>
        </p:nvSpPr>
        <p:spPr>
          <a:xfrm>
            <a:off x="0" y="22225"/>
            <a:ext cx="6472238" cy="725488"/>
          </a:xfrm>
          <a:prstGeom prst="rect">
            <a:avLst/>
          </a:prstGeom>
        </p:spPr>
        <p:txBody>
          <a:bodyPr>
            <a:normAutofit/>
          </a:bodyPr>
          <a:lstStyle/>
          <a:p>
            <a:pPr algn="l"/>
            <a:r>
              <a:rPr lang="pt-BR" altLang="pt-BR" sz="2800" dirty="0"/>
              <a:t>Arquitetura Funcional </a:t>
            </a:r>
          </a:p>
        </p:txBody>
      </p:sp>
      <p:sp>
        <p:nvSpPr>
          <p:cNvPr id="47107" name="Rectangle 3"/>
          <p:cNvSpPr>
            <a:spLocks noGrp="1" noChangeArrowheads="1"/>
          </p:cNvSpPr>
          <p:nvPr>
            <p:ph type="body" idx="4294967295"/>
          </p:nvPr>
        </p:nvSpPr>
        <p:spPr>
          <a:xfrm>
            <a:off x="0" y="836613"/>
            <a:ext cx="8229600" cy="5197475"/>
          </a:xfrm>
          <a:prstGeom prst="rect">
            <a:avLst/>
          </a:prstGeom>
        </p:spPr>
        <p:txBody>
          <a:bodyPr/>
          <a:lstStyle/>
          <a:p>
            <a:r>
              <a:rPr lang="en-US" altLang="pt-BR" sz="2000" b="0" dirty="0" err="1"/>
              <a:t>Gerenciamento</a:t>
            </a:r>
            <a:r>
              <a:rPr lang="en-US" altLang="pt-BR" sz="2000" b="0" dirty="0"/>
              <a:t> de </a:t>
            </a:r>
            <a:r>
              <a:rPr lang="en-US" altLang="pt-BR" sz="2000" b="0" dirty="0" err="1"/>
              <a:t>recursos</a:t>
            </a:r>
            <a:r>
              <a:rPr lang="en-US" altLang="pt-BR" sz="2000" b="0" dirty="0"/>
              <a:t> </a:t>
            </a:r>
            <a:r>
              <a:rPr lang="en-US" altLang="pt-BR" sz="2000" b="0" dirty="0" err="1"/>
              <a:t>da</a:t>
            </a:r>
            <a:r>
              <a:rPr lang="en-US" altLang="pt-BR" sz="2000" b="0" dirty="0"/>
              <a:t> </a:t>
            </a:r>
            <a:r>
              <a:rPr lang="en-US" altLang="pt-BR" sz="2000" b="0" dirty="0" err="1"/>
              <a:t>Área</a:t>
            </a:r>
            <a:r>
              <a:rPr lang="en-US" altLang="pt-BR" sz="2000" b="0" dirty="0"/>
              <a:t> </a:t>
            </a:r>
            <a:r>
              <a:rPr lang="en-US" altLang="pt-BR" sz="2000" b="0" dirty="0" err="1"/>
              <a:t>Interna</a:t>
            </a:r>
            <a:endParaRPr lang="en-US" altLang="pt-BR" sz="2000" b="0" dirty="0"/>
          </a:p>
          <a:p>
            <a:pPr lvl="1"/>
            <a:r>
              <a:rPr lang="en-US" altLang="pt-BR" sz="2000" b="0" dirty="0"/>
              <a:t>Backup e Recovery</a:t>
            </a:r>
          </a:p>
          <a:p>
            <a:pPr lvl="1"/>
            <a:r>
              <a:rPr lang="en-US" altLang="pt-BR" sz="2000" b="0" dirty="0"/>
              <a:t>Archive e Retrieval</a:t>
            </a:r>
          </a:p>
          <a:p>
            <a:r>
              <a:rPr lang="en-US" altLang="pt-BR" sz="2000" b="0" dirty="0" err="1"/>
              <a:t>Metadados</a:t>
            </a:r>
            <a:r>
              <a:rPr lang="en-US" altLang="pt-BR" sz="2000" b="0" dirty="0"/>
              <a:t> </a:t>
            </a:r>
            <a:r>
              <a:rPr lang="en-US" altLang="pt-BR" sz="2000" b="0" dirty="0" err="1"/>
              <a:t>da</a:t>
            </a:r>
            <a:r>
              <a:rPr lang="en-US" altLang="pt-BR" sz="2000" b="0" dirty="0"/>
              <a:t> </a:t>
            </a:r>
            <a:r>
              <a:rPr lang="en-US" altLang="pt-BR" sz="2000" b="0" dirty="0" err="1"/>
              <a:t>Área</a:t>
            </a:r>
            <a:r>
              <a:rPr lang="en-US" altLang="pt-BR" sz="2000" b="0" dirty="0"/>
              <a:t> </a:t>
            </a:r>
            <a:r>
              <a:rPr lang="en-US" altLang="pt-BR" sz="2000" b="0" dirty="0" err="1"/>
              <a:t>Interna</a:t>
            </a:r>
            <a:endParaRPr lang="en-US" altLang="pt-BR" sz="2000" b="0" dirty="0"/>
          </a:p>
          <a:p>
            <a:pPr lvl="1"/>
            <a:r>
              <a:rPr lang="en-US" altLang="pt-BR" sz="2000" b="0" dirty="0"/>
              <a:t>Dos </a:t>
            </a:r>
            <a:r>
              <a:rPr lang="en-US" altLang="pt-BR" sz="2000" b="0" dirty="0" err="1"/>
              <a:t>sistemas</a:t>
            </a:r>
            <a:r>
              <a:rPr lang="en-US" altLang="pt-BR" sz="2000" b="0" dirty="0"/>
              <a:t> </a:t>
            </a:r>
            <a:r>
              <a:rPr lang="en-US" altLang="pt-BR" sz="2000" b="0" dirty="0" err="1"/>
              <a:t>fonte</a:t>
            </a:r>
            <a:endParaRPr lang="en-US" altLang="pt-BR" sz="2000" b="0" dirty="0"/>
          </a:p>
          <a:p>
            <a:pPr lvl="2"/>
            <a:r>
              <a:rPr lang="en-US" altLang="pt-BR" sz="2000" b="0" dirty="0"/>
              <a:t>Das </a:t>
            </a:r>
            <a:r>
              <a:rPr lang="en-US" altLang="pt-BR" sz="2000" b="0" dirty="0" err="1"/>
              <a:t>especificações</a:t>
            </a:r>
            <a:r>
              <a:rPr lang="en-US" altLang="pt-BR" sz="2000" b="0" dirty="0"/>
              <a:t> </a:t>
            </a:r>
            <a:r>
              <a:rPr lang="en-US" altLang="pt-BR" sz="2000" b="0" dirty="0" err="1"/>
              <a:t>da</a:t>
            </a:r>
            <a:r>
              <a:rPr lang="en-US" altLang="pt-BR" sz="2000" b="0" dirty="0"/>
              <a:t> </a:t>
            </a:r>
            <a:r>
              <a:rPr lang="en-US" altLang="pt-BR" sz="2000" b="0" dirty="0" err="1"/>
              <a:t>fonte</a:t>
            </a:r>
            <a:endParaRPr lang="en-US" altLang="pt-BR" sz="2000" b="0" dirty="0"/>
          </a:p>
          <a:p>
            <a:pPr lvl="2"/>
            <a:r>
              <a:rPr lang="en-US" altLang="pt-BR" sz="2000" b="0" dirty="0"/>
              <a:t>Das </a:t>
            </a:r>
            <a:r>
              <a:rPr lang="en-US" altLang="pt-BR" sz="2000" b="0" dirty="0" err="1"/>
              <a:t>informações</a:t>
            </a:r>
            <a:r>
              <a:rPr lang="en-US" altLang="pt-BR" sz="2000" b="0" dirty="0"/>
              <a:t> </a:t>
            </a:r>
            <a:r>
              <a:rPr lang="en-US" altLang="pt-BR" sz="2000" b="0" dirty="0" err="1"/>
              <a:t>descritivas</a:t>
            </a:r>
            <a:r>
              <a:rPr lang="en-US" altLang="pt-BR" sz="2000" b="0" dirty="0"/>
              <a:t> </a:t>
            </a:r>
            <a:r>
              <a:rPr lang="en-US" altLang="pt-BR" sz="2000" b="0" dirty="0" err="1"/>
              <a:t>da</a:t>
            </a:r>
            <a:r>
              <a:rPr lang="en-US" altLang="pt-BR" sz="2000" b="0" dirty="0"/>
              <a:t> </a:t>
            </a:r>
            <a:r>
              <a:rPr lang="en-US" altLang="pt-BR" sz="2000" b="0" dirty="0" err="1"/>
              <a:t>fonte</a:t>
            </a:r>
            <a:endParaRPr lang="en-US" altLang="pt-BR" sz="2000" b="0" dirty="0"/>
          </a:p>
          <a:p>
            <a:pPr lvl="2"/>
            <a:r>
              <a:rPr lang="en-US" altLang="pt-BR" sz="2000" b="0" dirty="0"/>
              <a:t>Dos </a:t>
            </a:r>
            <a:r>
              <a:rPr lang="en-US" altLang="pt-BR" sz="2000" b="0" dirty="0" err="1"/>
              <a:t>processos</a:t>
            </a:r>
            <a:r>
              <a:rPr lang="en-US" altLang="pt-BR" sz="2000" b="0" dirty="0"/>
              <a:t> de </a:t>
            </a:r>
            <a:r>
              <a:rPr lang="en-US" altLang="pt-BR" sz="2000" b="0" dirty="0" err="1"/>
              <a:t>informação</a:t>
            </a:r>
            <a:endParaRPr lang="en-US" altLang="pt-BR" sz="2000" b="0" dirty="0"/>
          </a:p>
          <a:p>
            <a:pPr lvl="2"/>
            <a:r>
              <a:rPr lang="pt-BR" altLang="pt-BR" sz="2000" b="0" dirty="0"/>
              <a:t>Da área de organização de dados</a:t>
            </a:r>
          </a:p>
          <a:p>
            <a:pPr lvl="2"/>
            <a:r>
              <a:rPr lang="pt-BR" altLang="pt-BR" sz="2000" b="0" dirty="0"/>
              <a:t>Das informações de aquisição de dados</a:t>
            </a:r>
          </a:p>
          <a:p>
            <a:pPr lvl="2"/>
            <a:r>
              <a:rPr lang="pt-BR" altLang="pt-BR" sz="2000" b="0" dirty="0"/>
              <a:t>Do gerenciamento das tabelas dimensão</a:t>
            </a:r>
          </a:p>
          <a:p>
            <a:pPr lvl="2"/>
            <a:r>
              <a:rPr lang="pt-BR" altLang="pt-BR" sz="2000" b="0" dirty="0"/>
              <a:t>Das transformações e agregações</a:t>
            </a:r>
          </a:p>
          <a:p>
            <a:pPr lvl="2"/>
            <a:r>
              <a:rPr lang="pt-BR" altLang="pt-BR" sz="2000" b="0" dirty="0"/>
              <a:t>De auditorias, </a:t>
            </a:r>
            <a:r>
              <a:rPr lang="pt-BR" altLang="pt-BR" sz="2000" b="0" dirty="0" err="1"/>
              <a:t>logs</a:t>
            </a:r>
            <a:r>
              <a:rPr lang="pt-BR" altLang="pt-BR" sz="2000" b="0" dirty="0"/>
              <a:t> de trabalho e documentação</a:t>
            </a:r>
          </a:p>
          <a:p>
            <a:pPr lvl="2"/>
            <a:r>
              <a:rPr lang="pt-BR" altLang="pt-BR" sz="2000" b="0" dirty="0"/>
              <a:t>Do banco de dados</a:t>
            </a:r>
          </a:p>
          <a:p>
            <a:pPr lvl="2"/>
            <a:endParaRPr lang="en-US" altLang="pt-BR" sz="2000" b="0" dirty="0"/>
          </a:p>
        </p:txBody>
      </p:sp>
    </p:spTree>
    <p:extLst>
      <p:ext uri="{BB962C8B-B14F-4D97-AF65-F5344CB8AC3E}">
        <p14:creationId xmlns:p14="http://schemas.microsoft.com/office/powerpoint/2010/main" val="17153472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Imagem 3"/>
          <p:cNvPicPr>
            <a:picLocks noChangeAspect="1"/>
          </p:cNvPicPr>
          <p:nvPr/>
        </p:nvPicPr>
        <p:blipFill>
          <a:blip r:embed="rId2" cstate="print"/>
          <a:srcRect/>
          <a:stretch>
            <a:fillRect/>
          </a:stretch>
        </p:blipFill>
        <p:spPr bwMode="auto">
          <a:xfrm>
            <a:off x="4932040" y="5311977"/>
            <a:ext cx="3167335" cy="1269373"/>
          </a:xfrm>
          <a:prstGeom prst="rect">
            <a:avLst/>
          </a:prstGeom>
          <a:noFill/>
          <a:ln w="9525">
            <a:noFill/>
            <a:miter lim="800000"/>
            <a:headEnd/>
            <a:tailEnd/>
          </a:ln>
        </p:spPr>
      </p:pic>
      <p:sp>
        <p:nvSpPr>
          <p:cNvPr id="48130" name="Rectangle 2"/>
          <p:cNvSpPr>
            <a:spLocks noGrp="1" noChangeArrowheads="1"/>
          </p:cNvSpPr>
          <p:nvPr>
            <p:ph type="title" idx="4294967295"/>
          </p:nvPr>
        </p:nvSpPr>
        <p:spPr>
          <a:xfrm>
            <a:off x="0" y="0"/>
            <a:ext cx="6472238" cy="725488"/>
          </a:xfrm>
          <a:prstGeom prst="rect">
            <a:avLst/>
          </a:prstGeom>
        </p:spPr>
        <p:txBody>
          <a:bodyPr>
            <a:normAutofit/>
          </a:bodyPr>
          <a:lstStyle/>
          <a:p>
            <a:pPr algn="l"/>
            <a:r>
              <a:rPr lang="pt-BR" altLang="pt-BR" sz="2800" dirty="0"/>
              <a:t>Arquitetura Funcional </a:t>
            </a:r>
          </a:p>
        </p:txBody>
      </p:sp>
      <p:sp>
        <p:nvSpPr>
          <p:cNvPr id="48131" name="Rectangle 3"/>
          <p:cNvSpPr>
            <a:spLocks noGrp="1" noChangeArrowheads="1"/>
          </p:cNvSpPr>
          <p:nvPr>
            <p:ph type="body" idx="4294967295"/>
          </p:nvPr>
        </p:nvSpPr>
        <p:spPr>
          <a:xfrm>
            <a:off x="0" y="985838"/>
            <a:ext cx="7772400" cy="4876800"/>
          </a:xfrm>
          <a:prstGeom prst="rect">
            <a:avLst/>
          </a:prstGeom>
        </p:spPr>
        <p:txBody>
          <a:bodyPr/>
          <a:lstStyle/>
          <a:p>
            <a:r>
              <a:rPr lang="en-US" altLang="pt-BR" sz="2000" b="0"/>
              <a:t>Componentes</a:t>
            </a:r>
            <a:r>
              <a:rPr lang="en-US" altLang="pt-BR" sz="2000" b="0" dirty="0"/>
              <a:t> </a:t>
            </a:r>
            <a:r>
              <a:rPr lang="en-US" altLang="pt-BR" sz="2000" b="0" dirty="0" err="1"/>
              <a:t>da</a:t>
            </a:r>
            <a:r>
              <a:rPr lang="en-US" altLang="pt-BR" sz="2000" b="0" dirty="0"/>
              <a:t> </a:t>
            </a:r>
            <a:r>
              <a:rPr lang="en-US" altLang="pt-BR" sz="2000" b="0" dirty="0" err="1"/>
              <a:t>Área</a:t>
            </a:r>
            <a:r>
              <a:rPr lang="en-US" altLang="pt-BR" sz="2000" b="0" dirty="0"/>
              <a:t> </a:t>
            </a:r>
            <a:r>
              <a:rPr lang="en-US" altLang="pt-BR" sz="2000" b="0" dirty="0" err="1"/>
              <a:t>Externa</a:t>
            </a:r>
            <a:endParaRPr lang="en-US" altLang="pt-BR" sz="2000" b="0" dirty="0"/>
          </a:p>
          <a:p>
            <a:pPr lvl="1"/>
            <a:r>
              <a:rPr lang="en-US" altLang="pt-BR" sz="2000" b="0" dirty="0" err="1"/>
              <a:t>Servidor</a:t>
            </a:r>
            <a:r>
              <a:rPr lang="en-US" altLang="pt-BR" sz="2000" b="0" dirty="0"/>
              <a:t> de </a:t>
            </a:r>
            <a:r>
              <a:rPr lang="en-US" altLang="pt-BR" sz="2000" b="0" dirty="0" err="1"/>
              <a:t>apresentação</a:t>
            </a:r>
            <a:endParaRPr lang="en-US" altLang="pt-BR" sz="2000" b="0" dirty="0"/>
          </a:p>
          <a:p>
            <a:pPr lvl="2"/>
            <a:r>
              <a:rPr lang="en-US" altLang="pt-BR" sz="2000" b="0" dirty="0"/>
              <a:t>Dados </a:t>
            </a:r>
            <a:r>
              <a:rPr lang="en-US" altLang="pt-BR" sz="2000" b="0" dirty="0" err="1"/>
              <a:t>disponibilizados</a:t>
            </a:r>
            <a:r>
              <a:rPr lang="en-US" altLang="pt-BR" sz="2000" b="0" dirty="0"/>
              <a:t> </a:t>
            </a:r>
            <a:r>
              <a:rPr lang="en-US" altLang="pt-BR" sz="2000" b="0" dirty="0" err="1"/>
              <a:t>para</a:t>
            </a:r>
            <a:r>
              <a:rPr lang="en-US" altLang="pt-BR" sz="2000" b="0" dirty="0"/>
              <a:t> </a:t>
            </a:r>
            <a:r>
              <a:rPr lang="en-US" altLang="pt-BR" sz="2000" b="0" dirty="0" err="1"/>
              <a:t>usuário</a:t>
            </a:r>
            <a:r>
              <a:rPr lang="en-US" altLang="pt-BR" sz="2000" b="0" dirty="0"/>
              <a:t> final</a:t>
            </a:r>
          </a:p>
          <a:p>
            <a:pPr lvl="1"/>
            <a:r>
              <a:rPr lang="en-US" altLang="pt-BR" sz="2000" b="0" dirty="0" err="1"/>
              <a:t>Ferramenta</a:t>
            </a:r>
            <a:r>
              <a:rPr lang="en-US" altLang="pt-BR" sz="2000" b="0" dirty="0"/>
              <a:t> de </a:t>
            </a:r>
            <a:r>
              <a:rPr lang="en-US" altLang="pt-BR" sz="2000" b="0" dirty="0" err="1"/>
              <a:t>acesso</a:t>
            </a:r>
            <a:r>
              <a:rPr lang="en-US" altLang="pt-BR" sz="2000" b="0" dirty="0"/>
              <a:t> </a:t>
            </a:r>
            <a:r>
              <a:rPr lang="en-US" altLang="pt-BR" sz="2000" b="0" dirty="0" err="1"/>
              <a:t>aos</a:t>
            </a:r>
            <a:r>
              <a:rPr lang="en-US" altLang="pt-BR" sz="2000" b="0" dirty="0"/>
              <a:t> dados</a:t>
            </a:r>
          </a:p>
          <a:p>
            <a:pPr lvl="2"/>
            <a:r>
              <a:rPr lang="en-US" altLang="pt-BR" sz="2000" b="0" dirty="0" err="1"/>
              <a:t>Consultas</a:t>
            </a:r>
            <a:r>
              <a:rPr lang="en-US" altLang="pt-BR" sz="2000" b="0" dirty="0"/>
              <a:t> </a:t>
            </a:r>
            <a:r>
              <a:rPr lang="en-US" altLang="pt-BR" sz="2000" b="0" i="1" dirty="0"/>
              <a:t>ad hoc </a:t>
            </a:r>
            <a:r>
              <a:rPr lang="en-US" altLang="pt-BR" sz="2000" b="0" dirty="0"/>
              <a:t>(</a:t>
            </a:r>
            <a:r>
              <a:rPr lang="en-US" altLang="pt-BR" sz="2000" b="0" dirty="0" err="1"/>
              <a:t>utilização</a:t>
            </a:r>
            <a:r>
              <a:rPr lang="en-US" altLang="pt-BR" sz="2000" b="0" dirty="0"/>
              <a:t> de cache)</a:t>
            </a:r>
          </a:p>
          <a:p>
            <a:pPr lvl="2"/>
            <a:r>
              <a:rPr lang="en-US" altLang="pt-BR" sz="2000" b="0" dirty="0"/>
              <a:t>Drill down, Drill up </a:t>
            </a:r>
            <a:r>
              <a:rPr lang="en-US" altLang="pt-BR" sz="2000" b="0" dirty="0" err="1"/>
              <a:t>ou</a:t>
            </a:r>
            <a:r>
              <a:rPr lang="en-US" altLang="pt-BR" sz="2000" b="0" dirty="0"/>
              <a:t> roll up, Slice e Dice (transpose)</a:t>
            </a:r>
          </a:p>
          <a:p>
            <a:pPr lvl="1"/>
            <a:r>
              <a:rPr lang="en-US" altLang="pt-BR" sz="2000" b="0" dirty="0" err="1"/>
              <a:t>Ferramenta</a:t>
            </a:r>
            <a:r>
              <a:rPr lang="en-US" altLang="pt-BR" sz="2000" b="0" dirty="0"/>
              <a:t> </a:t>
            </a:r>
            <a:r>
              <a:rPr lang="en-US" altLang="pt-BR" sz="2000" b="0" dirty="0" err="1"/>
              <a:t>geradora</a:t>
            </a:r>
            <a:r>
              <a:rPr lang="en-US" altLang="pt-BR" sz="2000" b="0" dirty="0"/>
              <a:t> de </a:t>
            </a:r>
            <a:r>
              <a:rPr lang="en-US" altLang="pt-BR" sz="2000" b="0" dirty="0" err="1"/>
              <a:t>relatórios</a:t>
            </a:r>
            <a:endParaRPr lang="en-US" altLang="pt-BR" sz="2000" b="0" dirty="0"/>
          </a:p>
          <a:p>
            <a:pPr lvl="2"/>
            <a:r>
              <a:rPr lang="en-US" altLang="pt-BR" sz="2000" b="0" dirty="0" err="1"/>
              <a:t>Relatórios</a:t>
            </a:r>
            <a:r>
              <a:rPr lang="en-US" altLang="pt-BR" sz="2000" b="0" dirty="0"/>
              <a:t> </a:t>
            </a:r>
            <a:r>
              <a:rPr lang="en-US" altLang="pt-BR" sz="2000" b="0" dirty="0" err="1"/>
              <a:t>padronizados</a:t>
            </a:r>
            <a:r>
              <a:rPr lang="en-US" altLang="pt-BR" sz="2000" b="0" dirty="0"/>
              <a:t> (</a:t>
            </a:r>
            <a:r>
              <a:rPr lang="en-US" altLang="pt-BR" sz="2000" b="0" dirty="0" err="1"/>
              <a:t>utilização</a:t>
            </a:r>
            <a:r>
              <a:rPr lang="en-US" altLang="pt-BR" sz="2000" b="0" dirty="0"/>
              <a:t> de cache)</a:t>
            </a:r>
          </a:p>
          <a:p>
            <a:pPr lvl="1"/>
            <a:r>
              <a:rPr lang="en-US" altLang="pt-BR" sz="2000" b="0" dirty="0" err="1"/>
              <a:t>Modelos</a:t>
            </a:r>
            <a:r>
              <a:rPr lang="en-US" altLang="pt-BR" sz="2000" b="0" dirty="0"/>
              <a:t> de </a:t>
            </a:r>
            <a:r>
              <a:rPr lang="en-US" altLang="pt-BR" sz="2000" b="0" dirty="0" err="1"/>
              <a:t>aplicações</a:t>
            </a:r>
            <a:endParaRPr lang="en-US" altLang="pt-BR" sz="2000" b="0" dirty="0"/>
          </a:p>
          <a:p>
            <a:pPr lvl="2"/>
            <a:r>
              <a:rPr lang="en-US" altLang="pt-BR" sz="2000" b="0" dirty="0"/>
              <a:t>Data Mining</a:t>
            </a:r>
          </a:p>
          <a:p>
            <a:pPr lvl="1"/>
            <a:r>
              <a:rPr lang="en-US" altLang="pt-BR" sz="2000" b="0" dirty="0" err="1"/>
              <a:t>Sistemas</a:t>
            </a:r>
            <a:r>
              <a:rPr lang="en-US" altLang="pt-BR" sz="2000" b="0" dirty="0"/>
              <a:t> </a:t>
            </a:r>
            <a:r>
              <a:rPr lang="en-US" altLang="pt-BR" sz="2000" b="0" dirty="0" err="1"/>
              <a:t>integrados</a:t>
            </a:r>
            <a:r>
              <a:rPr lang="en-US" altLang="pt-BR" sz="2000" b="0" dirty="0"/>
              <a:t> </a:t>
            </a:r>
            <a:r>
              <a:rPr lang="en-US" altLang="pt-BR" sz="2000" b="0" dirty="0" err="1"/>
              <a:t>ao</a:t>
            </a:r>
            <a:r>
              <a:rPr lang="en-US" altLang="pt-BR" sz="2000" b="0" dirty="0"/>
              <a:t>  DW</a:t>
            </a:r>
          </a:p>
          <a:p>
            <a:pPr lvl="2"/>
            <a:r>
              <a:rPr lang="en-US" altLang="pt-BR" sz="2000" b="0" dirty="0" err="1"/>
              <a:t>Sistemas</a:t>
            </a:r>
            <a:r>
              <a:rPr lang="en-US" altLang="pt-BR" sz="2000" b="0" dirty="0"/>
              <a:t> de </a:t>
            </a:r>
            <a:r>
              <a:rPr lang="en-US" altLang="pt-BR" sz="2000" b="0" dirty="0" err="1"/>
              <a:t>geração</a:t>
            </a:r>
            <a:r>
              <a:rPr lang="en-US" altLang="pt-BR" sz="2000" b="0" dirty="0"/>
              <a:t> de </a:t>
            </a:r>
            <a:r>
              <a:rPr lang="en-US" altLang="pt-BR" sz="2000" b="0" dirty="0" err="1"/>
              <a:t>serviços</a:t>
            </a:r>
            <a:r>
              <a:rPr lang="en-US" altLang="pt-BR" sz="2000" b="0" dirty="0"/>
              <a:t>  </a:t>
            </a:r>
            <a:r>
              <a:rPr lang="en-US" altLang="pt-BR" sz="2000" b="0" dirty="0" err="1"/>
              <a:t>orientados</a:t>
            </a:r>
            <a:r>
              <a:rPr lang="en-US" altLang="pt-BR" sz="2000" b="0" dirty="0"/>
              <a:t> a </a:t>
            </a:r>
            <a:r>
              <a:rPr lang="en-US" altLang="pt-BR" sz="2000" b="0" dirty="0" err="1"/>
              <a:t>transações</a:t>
            </a:r>
            <a:endParaRPr lang="en-US" altLang="pt-BR" sz="2000" b="0" dirty="0"/>
          </a:p>
        </p:txBody>
      </p:sp>
    </p:spTree>
    <p:extLst>
      <p:ext uri="{BB962C8B-B14F-4D97-AF65-F5344CB8AC3E}">
        <p14:creationId xmlns:p14="http://schemas.microsoft.com/office/powerpoint/2010/main" val="40846240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0" y="0"/>
            <a:ext cx="6472238" cy="725488"/>
          </a:xfrm>
          <a:prstGeom prst="rect">
            <a:avLst/>
          </a:prstGeom>
        </p:spPr>
        <p:txBody>
          <a:bodyPr>
            <a:normAutofit/>
          </a:bodyPr>
          <a:lstStyle/>
          <a:p>
            <a:pPr algn="l"/>
            <a:r>
              <a:rPr lang="pt-BR" altLang="pt-BR" sz="2800" dirty="0"/>
              <a:t>Arquitetura Funcional </a:t>
            </a:r>
          </a:p>
        </p:txBody>
      </p:sp>
      <p:sp>
        <p:nvSpPr>
          <p:cNvPr id="49155" name="Rectangle 3"/>
          <p:cNvSpPr>
            <a:spLocks noGrp="1" noChangeArrowheads="1"/>
          </p:cNvSpPr>
          <p:nvPr>
            <p:ph type="body" idx="4294967295"/>
          </p:nvPr>
        </p:nvSpPr>
        <p:spPr>
          <a:xfrm>
            <a:off x="0" y="750888"/>
            <a:ext cx="8229600" cy="5197475"/>
          </a:xfrm>
          <a:prstGeom prst="rect">
            <a:avLst/>
          </a:prstGeom>
        </p:spPr>
        <p:txBody>
          <a:bodyPr/>
          <a:lstStyle/>
          <a:p>
            <a:r>
              <a:rPr lang="en-US" altLang="pt-BR" sz="2000" b="0" dirty="0" err="1"/>
              <a:t>Serviços</a:t>
            </a:r>
            <a:r>
              <a:rPr lang="en-US" altLang="pt-BR" sz="2000" b="0" dirty="0"/>
              <a:t> </a:t>
            </a:r>
            <a:r>
              <a:rPr lang="en-US" altLang="pt-BR" sz="2000" b="0" dirty="0" err="1"/>
              <a:t>da</a:t>
            </a:r>
            <a:r>
              <a:rPr lang="en-US" altLang="pt-BR" sz="2000" b="0" dirty="0"/>
              <a:t> </a:t>
            </a:r>
            <a:r>
              <a:rPr lang="en-US" altLang="pt-BR" sz="2000" b="0" dirty="0" err="1"/>
              <a:t>Área</a:t>
            </a:r>
            <a:r>
              <a:rPr lang="en-US" altLang="pt-BR" sz="2000" b="0" dirty="0"/>
              <a:t> </a:t>
            </a:r>
            <a:r>
              <a:rPr lang="en-US" altLang="pt-BR" sz="2000" b="0" dirty="0" err="1"/>
              <a:t>Externa</a:t>
            </a:r>
            <a:endParaRPr lang="en-US" altLang="pt-BR" sz="2000" b="0" dirty="0"/>
          </a:p>
          <a:p>
            <a:pPr lvl="1"/>
            <a:r>
              <a:rPr lang="en-US" altLang="pt-BR" sz="2000" b="0" dirty="0"/>
              <a:t>Warehouse browsing</a:t>
            </a:r>
          </a:p>
          <a:p>
            <a:pPr lvl="2"/>
            <a:r>
              <a:rPr lang="en-US" altLang="pt-BR" sz="2000" b="0" dirty="0" err="1"/>
              <a:t>Ligados</a:t>
            </a:r>
            <a:r>
              <a:rPr lang="en-US" altLang="pt-BR" sz="2000" b="0" dirty="0"/>
              <a:t> </a:t>
            </a:r>
            <a:r>
              <a:rPr lang="en-US" altLang="pt-BR" sz="2000" b="0" dirty="0" err="1"/>
              <a:t>ao</a:t>
            </a:r>
            <a:r>
              <a:rPr lang="en-US" altLang="pt-BR" sz="2000" b="0" dirty="0"/>
              <a:t> </a:t>
            </a:r>
            <a:r>
              <a:rPr lang="en-US" altLang="pt-BR" sz="2000" b="0" dirty="0" err="1"/>
              <a:t>cadastro</a:t>
            </a:r>
            <a:r>
              <a:rPr lang="en-US" altLang="pt-BR" sz="2000" b="0" dirty="0"/>
              <a:t> de </a:t>
            </a:r>
            <a:r>
              <a:rPr lang="en-US" altLang="pt-BR" sz="2000" b="0" dirty="0" err="1"/>
              <a:t>metadados</a:t>
            </a:r>
            <a:endParaRPr lang="en-US" altLang="pt-BR" sz="2000" b="0" dirty="0"/>
          </a:p>
          <a:p>
            <a:pPr lvl="1"/>
            <a:r>
              <a:rPr lang="en-US" altLang="pt-BR" sz="2000" b="0" dirty="0" err="1"/>
              <a:t>Serviços</a:t>
            </a:r>
            <a:r>
              <a:rPr lang="en-US" altLang="pt-BR" sz="2000" b="0" dirty="0"/>
              <a:t> de </a:t>
            </a:r>
            <a:r>
              <a:rPr lang="en-US" altLang="pt-BR" sz="2000" b="0" dirty="0" err="1"/>
              <a:t>acesso</a:t>
            </a:r>
            <a:r>
              <a:rPr lang="en-US" altLang="pt-BR" sz="2000" b="0" dirty="0"/>
              <a:t> e </a:t>
            </a:r>
            <a:r>
              <a:rPr lang="en-US" altLang="pt-BR" sz="2000" b="0" dirty="0" err="1"/>
              <a:t>segurança</a:t>
            </a:r>
            <a:endParaRPr lang="en-US" altLang="pt-BR" sz="2000" b="0" dirty="0"/>
          </a:p>
          <a:p>
            <a:pPr lvl="2"/>
            <a:r>
              <a:rPr lang="en-US" altLang="pt-BR" sz="2000" b="0" dirty="0" err="1"/>
              <a:t>Autenticação</a:t>
            </a:r>
            <a:r>
              <a:rPr lang="en-US" altLang="pt-BR" sz="2000" b="0" dirty="0"/>
              <a:t> e </a:t>
            </a:r>
            <a:r>
              <a:rPr lang="en-US" altLang="pt-BR" sz="2000" b="0" dirty="0" err="1"/>
              <a:t>autorização</a:t>
            </a:r>
            <a:endParaRPr lang="en-US" altLang="pt-BR" sz="2000" b="0" dirty="0"/>
          </a:p>
          <a:p>
            <a:pPr lvl="1"/>
            <a:r>
              <a:rPr lang="en-US" altLang="pt-BR" sz="2000" b="0" dirty="0" err="1"/>
              <a:t>Serviços</a:t>
            </a:r>
            <a:r>
              <a:rPr lang="en-US" altLang="pt-BR" sz="2000" b="0" dirty="0"/>
              <a:t> de </a:t>
            </a:r>
            <a:r>
              <a:rPr lang="en-US" altLang="pt-BR" sz="2000" b="0" dirty="0" err="1"/>
              <a:t>monitoramento</a:t>
            </a:r>
            <a:r>
              <a:rPr lang="en-US" altLang="pt-BR" sz="2000" b="0" dirty="0"/>
              <a:t> de </a:t>
            </a:r>
            <a:r>
              <a:rPr lang="en-US" altLang="pt-BR" sz="2000" b="0" dirty="0" err="1"/>
              <a:t>atividades</a:t>
            </a:r>
            <a:endParaRPr lang="en-US" altLang="pt-BR" sz="2000" b="0" dirty="0"/>
          </a:p>
          <a:p>
            <a:pPr lvl="2"/>
            <a:r>
              <a:rPr lang="en-US" altLang="pt-BR" sz="2000" b="0" dirty="0" err="1"/>
              <a:t>Desempenho</a:t>
            </a:r>
            <a:r>
              <a:rPr lang="en-US" altLang="pt-BR" sz="2000" b="0" dirty="0"/>
              <a:t>, </a:t>
            </a:r>
            <a:r>
              <a:rPr lang="en-US" altLang="pt-BR" sz="2000" b="0" dirty="0" err="1"/>
              <a:t>suporte</a:t>
            </a:r>
            <a:r>
              <a:rPr lang="en-US" altLang="pt-BR" sz="2000" b="0" dirty="0"/>
              <a:t> </a:t>
            </a:r>
            <a:r>
              <a:rPr lang="en-US" altLang="pt-BR" sz="2000" b="0" dirty="0" err="1"/>
              <a:t>ao</a:t>
            </a:r>
            <a:r>
              <a:rPr lang="en-US" altLang="pt-BR" sz="2000" b="0" dirty="0"/>
              <a:t> </a:t>
            </a:r>
            <a:r>
              <a:rPr lang="en-US" altLang="pt-BR" sz="2000" b="0" dirty="0" err="1"/>
              <a:t>usuário</a:t>
            </a:r>
            <a:r>
              <a:rPr lang="en-US" altLang="pt-BR" sz="2000" b="0" dirty="0"/>
              <a:t>, marketing e </a:t>
            </a:r>
            <a:r>
              <a:rPr lang="en-US" altLang="pt-BR" sz="2000" b="0" dirty="0" err="1"/>
              <a:t>planejamento</a:t>
            </a:r>
            <a:endParaRPr lang="en-US" altLang="pt-BR" sz="2000" b="0" dirty="0"/>
          </a:p>
          <a:p>
            <a:pPr lvl="1"/>
            <a:r>
              <a:rPr lang="en-US" altLang="pt-BR" sz="2000" b="0" dirty="0" err="1"/>
              <a:t>Serviços</a:t>
            </a:r>
            <a:r>
              <a:rPr lang="en-US" altLang="pt-BR" sz="2000" b="0" dirty="0"/>
              <a:t> de </a:t>
            </a:r>
            <a:r>
              <a:rPr lang="en-US" altLang="pt-BR" sz="2000" b="0" dirty="0" err="1"/>
              <a:t>gerenciamento</a:t>
            </a:r>
            <a:r>
              <a:rPr lang="en-US" altLang="pt-BR" sz="2000" b="0" dirty="0"/>
              <a:t> de </a:t>
            </a:r>
            <a:r>
              <a:rPr lang="en-US" altLang="pt-BR" sz="2000" b="0" dirty="0" err="1"/>
              <a:t>consultas</a:t>
            </a:r>
            <a:endParaRPr lang="en-US" altLang="pt-BR" sz="2000" b="0" dirty="0"/>
          </a:p>
          <a:p>
            <a:pPr lvl="2"/>
            <a:r>
              <a:rPr lang="en-US" altLang="pt-BR" sz="2000" b="0" dirty="0" err="1"/>
              <a:t>Simplificação</a:t>
            </a:r>
            <a:r>
              <a:rPr lang="en-US" altLang="pt-BR" sz="2000" b="0" dirty="0"/>
              <a:t> do </a:t>
            </a:r>
            <a:r>
              <a:rPr lang="en-US" altLang="pt-BR" sz="2000" b="0" dirty="0" err="1"/>
              <a:t>conteúdo</a:t>
            </a:r>
            <a:endParaRPr lang="en-US" altLang="pt-BR" sz="2000" b="0" dirty="0"/>
          </a:p>
          <a:p>
            <a:pPr lvl="2"/>
            <a:r>
              <a:rPr lang="en-US" altLang="pt-BR" sz="2000" b="0" dirty="0" err="1"/>
              <a:t>Reformulação</a:t>
            </a:r>
            <a:r>
              <a:rPr lang="en-US" altLang="pt-BR" sz="2000" b="0" dirty="0"/>
              <a:t> </a:t>
            </a:r>
            <a:r>
              <a:rPr lang="en-US" altLang="pt-BR" sz="2000" b="0" dirty="0" err="1"/>
              <a:t>da</a:t>
            </a:r>
            <a:r>
              <a:rPr lang="en-US" altLang="pt-BR" sz="2000" b="0" dirty="0"/>
              <a:t> </a:t>
            </a:r>
            <a:r>
              <a:rPr lang="en-US" altLang="pt-BR" sz="2000" b="0" dirty="0" err="1"/>
              <a:t>consulta</a:t>
            </a:r>
            <a:endParaRPr lang="en-US" altLang="pt-BR" sz="2000" b="0" dirty="0"/>
          </a:p>
          <a:p>
            <a:pPr lvl="2"/>
            <a:r>
              <a:rPr lang="en-US" altLang="pt-BR" sz="2000" b="0" dirty="0" err="1"/>
              <a:t>Consciência</a:t>
            </a:r>
            <a:r>
              <a:rPr lang="en-US" altLang="pt-BR" sz="2000" b="0" dirty="0"/>
              <a:t> de </a:t>
            </a:r>
            <a:r>
              <a:rPr lang="en-US" altLang="pt-BR" sz="2000" b="0" dirty="0" err="1"/>
              <a:t>agregados</a:t>
            </a:r>
            <a:endParaRPr lang="en-US" altLang="pt-BR" sz="2000" b="0" dirty="0"/>
          </a:p>
          <a:p>
            <a:pPr lvl="1"/>
            <a:r>
              <a:rPr lang="en-US" altLang="pt-BR" sz="2000" b="0" dirty="0" err="1"/>
              <a:t>Serviços</a:t>
            </a:r>
            <a:r>
              <a:rPr lang="en-US" altLang="pt-BR" sz="2000" b="0" dirty="0"/>
              <a:t> de </a:t>
            </a:r>
            <a:r>
              <a:rPr lang="en-US" altLang="pt-BR" sz="2000" b="0" dirty="0" err="1"/>
              <a:t>padronização</a:t>
            </a:r>
            <a:r>
              <a:rPr lang="en-US" altLang="pt-BR" sz="2000" b="0" dirty="0"/>
              <a:t> de </a:t>
            </a:r>
            <a:r>
              <a:rPr lang="en-US" altLang="pt-BR" sz="2000" b="0" dirty="0" err="1"/>
              <a:t>relatórios</a:t>
            </a:r>
            <a:endParaRPr lang="en-US" altLang="pt-BR" sz="2000" b="0" dirty="0"/>
          </a:p>
          <a:p>
            <a:pPr lvl="2"/>
            <a:r>
              <a:rPr lang="en-US" altLang="pt-BR" sz="2000" b="0" dirty="0" err="1"/>
              <a:t>Permitir</a:t>
            </a:r>
            <a:r>
              <a:rPr lang="en-US" altLang="pt-BR" sz="2000" b="0" dirty="0"/>
              <a:t> </a:t>
            </a:r>
            <a:r>
              <a:rPr lang="en-US" altLang="pt-BR" sz="2000" b="0" dirty="0" err="1"/>
              <a:t>criação</a:t>
            </a:r>
            <a:r>
              <a:rPr lang="en-US" altLang="pt-BR" sz="2000" b="0" dirty="0"/>
              <a:t> de </a:t>
            </a:r>
            <a:r>
              <a:rPr lang="en-US" altLang="pt-BR" sz="2000" b="0" dirty="0" err="1"/>
              <a:t>relatórios</a:t>
            </a:r>
            <a:r>
              <a:rPr lang="en-US" altLang="pt-BR" sz="2000" b="0" dirty="0"/>
              <a:t> </a:t>
            </a:r>
            <a:r>
              <a:rPr lang="en-US" altLang="pt-BR" sz="2000" b="0" dirty="0" err="1"/>
              <a:t>em</a:t>
            </a:r>
            <a:r>
              <a:rPr lang="en-US" altLang="pt-BR" sz="2000" b="0" dirty="0"/>
              <a:t> </a:t>
            </a:r>
            <a:r>
              <a:rPr lang="en-US" altLang="pt-BR" sz="2000" b="0" dirty="0" err="1"/>
              <a:t>formatos</a:t>
            </a:r>
            <a:r>
              <a:rPr lang="en-US" altLang="pt-BR" sz="2000" b="0" dirty="0"/>
              <a:t> </a:t>
            </a:r>
            <a:r>
              <a:rPr lang="en-US" altLang="pt-BR" sz="2000" b="0" dirty="0" err="1"/>
              <a:t>pré-definidos</a:t>
            </a:r>
            <a:endParaRPr lang="en-US" altLang="pt-BR" sz="2000" b="0" dirty="0"/>
          </a:p>
          <a:p>
            <a:pPr lvl="3"/>
            <a:endParaRPr lang="en-US" altLang="pt-BR" b="0" dirty="0"/>
          </a:p>
        </p:txBody>
      </p:sp>
      <p:pic>
        <p:nvPicPr>
          <p:cNvPr id="49156" name="Imagem 3"/>
          <p:cNvPicPr>
            <a:picLocks noChangeAspect="1"/>
          </p:cNvPicPr>
          <p:nvPr/>
        </p:nvPicPr>
        <p:blipFill>
          <a:blip r:embed="rId2" cstate="print"/>
          <a:srcRect/>
          <a:stretch>
            <a:fillRect/>
          </a:stretch>
        </p:blipFill>
        <p:spPr bwMode="auto">
          <a:xfrm>
            <a:off x="4869370" y="5545135"/>
            <a:ext cx="3275856" cy="1312865"/>
          </a:xfrm>
          <a:prstGeom prst="rect">
            <a:avLst/>
          </a:prstGeom>
          <a:noFill/>
          <a:ln w="9525">
            <a:noFill/>
            <a:miter lim="800000"/>
            <a:headEnd/>
            <a:tailEnd/>
          </a:ln>
        </p:spPr>
      </p:pic>
    </p:spTree>
    <p:extLst>
      <p:ext uri="{BB962C8B-B14F-4D97-AF65-F5344CB8AC3E}">
        <p14:creationId xmlns:p14="http://schemas.microsoft.com/office/powerpoint/2010/main" val="30569959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5490" y="0"/>
            <a:ext cx="6472238" cy="725488"/>
          </a:xfrm>
        </p:spPr>
        <p:txBody>
          <a:bodyPr>
            <a:normAutofit/>
          </a:bodyPr>
          <a:lstStyle/>
          <a:p>
            <a:pPr algn="l"/>
            <a:r>
              <a:rPr lang="pt-BR" altLang="pt-BR" sz="2800" dirty="0"/>
              <a:t>Arquitetura Funcional </a:t>
            </a:r>
          </a:p>
        </p:txBody>
      </p:sp>
      <p:sp>
        <p:nvSpPr>
          <p:cNvPr id="50179" name="Rectangle 3"/>
          <p:cNvSpPr>
            <a:spLocks noGrp="1" noChangeArrowheads="1"/>
          </p:cNvSpPr>
          <p:nvPr>
            <p:ph type="body" idx="1"/>
          </p:nvPr>
        </p:nvSpPr>
        <p:spPr>
          <a:xfrm>
            <a:off x="179512" y="836712"/>
            <a:ext cx="8229600" cy="5197475"/>
          </a:xfrm>
        </p:spPr>
        <p:txBody>
          <a:bodyPr/>
          <a:lstStyle/>
          <a:p>
            <a:r>
              <a:rPr lang="en-US" altLang="pt-BR" sz="2000" b="0" dirty="0" err="1"/>
              <a:t>Metadados</a:t>
            </a:r>
            <a:r>
              <a:rPr lang="en-US" altLang="pt-BR" sz="2000" b="0" dirty="0"/>
              <a:t> </a:t>
            </a:r>
            <a:r>
              <a:rPr lang="en-US" altLang="pt-BR" sz="2000" b="0" dirty="0" err="1"/>
              <a:t>da</a:t>
            </a:r>
            <a:r>
              <a:rPr lang="en-US" altLang="pt-BR" sz="2000" b="0" dirty="0"/>
              <a:t> </a:t>
            </a:r>
            <a:r>
              <a:rPr lang="en-US" altLang="pt-BR" sz="2000" b="0" dirty="0" err="1"/>
              <a:t>Área</a:t>
            </a:r>
            <a:r>
              <a:rPr lang="en-US" altLang="pt-BR" sz="2000" b="0" dirty="0"/>
              <a:t> </a:t>
            </a:r>
            <a:r>
              <a:rPr lang="en-US" altLang="pt-BR" sz="2000" b="0" dirty="0" err="1"/>
              <a:t>Externa</a:t>
            </a:r>
            <a:endParaRPr lang="en-US" altLang="pt-BR" sz="2000" b="0" dirty="0"/>
          </a:p>
          <a:p>
            <a:pPr lvl="1"/>
            <a:r>
              <a:rPr lang="en-US" altLang="pt-BR" sz="2000" b="0" dirty="0" err="1"/>
              <a:t>Descrição</a:t>
            </a:r>
            <a:r>
              <a:rPr lang="en-US" altLang="pt-BR" sz="2000" b="0" dirty="0"/>
              <a:t> das </a:t>
            </a:r>
            <a:r>
              <a:rPr lang="en-US" altLang="pt-BR" sz="2000" b="0" dirty="0" err="1"/>
              <a:t>colunas</a:t>
            </a:r>
            <a:r>
              <a:rPr lang="en-US" altLang="pt-BR" sz="2000" b="0" dirty="0"/>
              <a:t>, </a:t>
            </a:r>
            <a:r>
              <a:rPr lang="en-US" altLang="pt-BR" sz="2000" b="0" dirty="0" err="1"/>
              <a:t>tabelas</a:t>
            </a:r>
            <a:r>
              <a:rPr lang="en-US" altLang="pt-BR" sz="2000" b="0" dirty="0"/>
              <a:t> e </a:t>
            </a:r>
            <a:r>
              <a:rPr lang="en-US" altLang="pt-BR" sz="2000" b="0" dirty="0" err="1"/>
              <a:t>agrupamentos</a:t>
            </a:r>
            <a:endParaRPr lang="en-US" altLang="pt-BR" sz="2000" b="0" dirty="0"/>
          </a:p>
          <a:p>
            <a:pPr lvl="1"/>
            <a:r>
              <a:rPr lang="en-US" altLang="pt-BR" sz="2000" b="0" dirty="0" err="1"/>
              <a:t>Consultas</a:t>
            </a:r>
            <a:r>
              <a:rPr lang="en-US" altLang="pt-BR" sz="2000" b="0" dirty="0"/>
              <a:t> </a:t>
            </a:r>
            <a:r>
              <a:rPr lang="en-US" altLang="pt-BR" sz="2000" b="0" dirty="0" err="1"/>
              <a:t>pré-formuladas</a:t>
            </a:r>
            <a:endParaRPr lang="en-US" altLang="pt-BR" sz="2000" b="0" dirty="0"/>
          </a:p>
          <a:p>
            <a:pPr lvl="1"/>
            <a:r>
              <a:rPr lang="en-US" altLang="pt-BR" sz="2000" b="0" dirty="0" err="1"/>
              <a:t>Perfis</a:t>
            </a:r>
            <a:r>
              <a:rPr lang="en-US" altLang="pt-BR" sz="2000" b="0" dirty="0"/>
              <a:t> de </a:t>
            </a:r>
            <a:r>
              <a:rPr lang="en-US" altLang="pt-BR" sz="2000" b="0" dirty="0" err="1"/>
              <a:t>privilégio</a:t>
            </a:r>
            <a:r>
              <a:rPr lang="en-US" altLang="pt-BR" sz="2000" b="0" dirty="0"/>
              <a:t> de </a:t>
            </a:r>
            <a:r>
              <a:rPr lang="en-US" altLang="pt-BR" sz="2000" b="0" dirty="0" err="1"/>
              <a:t>usuários</a:t>
            </a:r>
            <a:endParaRPr lang="en-US" altLang="pt-BR" sz="2000" b="0" dirty="0"/>
          </a:p>
          <a:p>
            <a:pPr lvl="1"/>
            <a:r>
              <a:rPr lang="en-US" altLang="pt-BR" sz="2000" b="0" dirty="0" err="1"/>
              <a:t>Mapas</a:t>
            </a:r>
            <a:r>
              <a:rPr lang="en-US" altLang="pt-BR" sz="2000" b="0" dirty="0"/>
              <a:t> de </a:t>
            </a:r>
            <a:r>
              <a:rPr lang="en-US" altLang="pt-BR" sz="2000" b="0" dirty="0" err="1"/>
              <a:t>acessos</a:t>
            </a:r>
            <a:r>
              <a:rPr lang="en-US" altLang="pt-BR" sz="2000" b="0" dirty="0"/>
              <a:t> à </a:t>
            </a:r>
            <a:r>
              <a:rPr lang="en-US" altLang="pt-BR" sz="2000" b="0" dirty="0" err="1"/>
              <a:t>tabelas</a:t>
            </a:r>
            <a:r>
              <a:rPr lang="en-US" altLang="pt-BR" sz="2000" b="0" dirty="0"/>
              <a:t>, </a:t>
            </a:r>
            <a:r>
              <a:rPr lang="en-US" altLang="pt-BR" sz="2000" b="0" dirty="0" err="1"/>
              <a:t>visões</a:t>
            </a:r>
            <a:r>
              <a:rPr lang="en-US" altLang="pt-BR" sz="2000" b="0" dirty="0"/>
              <a:t>, </a:t>
            </a:r>
            <a:r>
              <a:rPr lang="en-US" altLang="pt-BR" sz="2000" b="0" dirty="0" err="1"/>
              <a:t>relatórios</a:t>
            </a:r>
            <a:r>
              <a:rPr lang="en-US" altLang="pt-BR" sz="2000" b="0" dirty="0"/>
              <a:t> e dados</a:t>
            </a:r>
          </a:p>
          <a:p>
            <a:pPr lvl="1"/>
            <a:r>
              <a:rPr lang="en-US" altLang="pt-BR" sz="2000" b="0" dirty="0" err="1"/>
              <a:t>Documentação</a:t>
            </a:r>
            <a:r>
              <a:rPr lang="en-US" altLang="pt-BR" sz="2000" b="0" dirty="0"/>
              <a:t> </a:t>
            </a:r>
            <a:r>
              <a:rPr lang="en-US" altLang="pt-BR" sz="2000" b="0" dirty="0" err="1"/>
              <a:t>para</a:t>
            </a:r>
            <a:r>
              <a:rPr lang="en-US" altLang="pt-BR" sz="2000" b="0" dirty="0"/>
              <a:t> </a:t>
            </a:r>
            <a:r>
              <a:rPr lang="en-US" altLang="pt-BR" sz="2000" b="0" dirty="0" err="1"/>
              <a:t>Usuário</a:t>
            </a:r>
            <a:r>
              <a:rPr lang="en-US" altLang="pt-BR" sz="2000" b="0" dirty="0"/>
              <a:t> Final</a:t>
            </a:r>
          </a:p>
        </p:txBody>
      </p:sp>
      <p:pic>
        <p:nvPicPr>
          <p:cNvPr id="50180" name="Imagem 4"/>
          <p:cNvPicPr>
            <a:picLocks noChangeAspect="1"/>
          </p:cNvPicPr>
          <p:nvPr/>
        </p:nvPicPr>
        <p:blipFill>
          <a:blip r:embed="rId2" cstate="print"/>
          <a:srcRect/>
          <a:stretch>
            <a:fillRect/>
          </a:stretch>
        </p:blipFill>
        <p:spPr bwMode="auto">
          <a:xfrm>
            <a:off x="3752850" y="4509120"/>
            <a:ext cx="5391150" cy="2159000"/>
          </a:xfrm>
          <a:prstGeom prst="rect">
            <a:avLst/>
          </a:prstGeom>
          <a:noFill/>
          <a:ln w="9525">
            <a:noFill/>
            <a:miter lim="800000"/>
            <a:headEnd/>
            <a:tailEnd/>
          </a:ln>
        </p:spPr>
      </p:pic>
    </p:spTree>
    <p:extLst>
      <p:ext uri="{BB962C8B-B14F-4D97-AF65-F5344CB8AC3E}">
        <p14:creationId xmlns:p14="http://schemas.microsoft.com/office/powerpoint/2010/main" val="2238984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bZpTkcGnDtpgRsVv5VvvKx"/>
</p:tagLst>
</file>

<file path=ppt/tags/tag10.xml><?xml version="1.0" encoding="utf-8"?>
<p:tagLst xmlns:a="http://schemas.openxmlformats.org/drawingml/2006/main" xmlns:r="http://schemas.openxmlformats.org/officeDocument/2006/relationships" xmlns:p="http://schemas.openxmlformats.org/presentationml/2006/main">
  <p:tag name="DVSHAPEID" val="BPKJzd3vYbpziS1g5mzEUf"/>
</p:tagLst>
</file>

<file path=ppt/tags/tag100.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101.xml><?xml version="1.0" encoding="utf-8"?>
<p:tagLst xmlns:a="http://schemas.openxmlformats.org/drawingml/2006/main" xmlns:r="http://schemas.openxmlformats.org/officeDocument/2006/relationships" xmlns:p="http://schemas.openxmlformats.org/presentationml/2006/main">
  <p:tag name="DVSECTIONID" val="QiU6wZgzTWbSVJAPgpFd0w"/>
</p:tagLst>
</file>

<file path=ppt/tags/tag102.xml><?xml version="1.0" encoding="utf-8"?>
<p:tagLst xmlns:a="http://schemas.openxmlformats.org/drawingml/2006/main" xmlns:r="http://schemas.openxmlformats.org/officeDocument/2006/relationships" xmlns:p="http://schemas.openxmlformats.org/presentationml/2006/main">
  <p:tag name="DVSHAPEID" val="jZD6i79510CQ96z9koC9sv"/>
</p:tagLst>
</file>

<file path=ppt/tags/tag103.xml><?xml version="1.0" encoding="utf-8"?>
<p:tagLst xmlns:a="http://schemas.openxmlformats.org/drawingml/2006/main" xmlns:r="http://schemas.openxmlformats.org/officeDocument/2006/relationships" xmlns:p="http://schemas.openxmlformats.org/presentationml/2006/main">
  <p:tag name="DVSECTIONID" val="Nl6xS7IJyLuDpmU6hEfPF2"/>
</p:tagLst>
</file>

<file path=ppt/tags/tag104.xml><?xml version="1.0" encoding="utf-8"?>
<p:tagLst xmlns:a="http://schemas.openxmlformats.org/drawingml/2006/main" xmlns:r="http://schemas.openxmlformats.org/officeDocument/2006/relationships" xmlns:p="http://schemas.openxmlformats.org/presentationml/2006/main">
  <p:tag name="DVSHAPEID" val="bHNXpydjIScKxId3PHho0R"/>
</p:tagLst>
</file>

<file path=ppt/tags/tag105.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106.xml><?xml version="1.0" encoding="utf-8"?>
<p:tagLst xmlns:a="http://schemas.openxmlformats.org/drawingml/2006/main" xmlns:r="http://schemas.openxmlformats.org/officeDocument/2006/relationships" xmlns:p="http://schemas.openxmlformats.org/presentationml/2006/main">
  <p:tag name="DVSECTIONID" val="Nl6xS7IJyLuDpmU6hEfPF2"/>
</p:tagLst>
</file>

<file path=ppt/tags/tag107.xml><?xml version="1.0" encoding="utf-8"?>
<p:tagLst xmlns:a="http://schemas.openxmlformats.org/drawingml/2006/main" xmlns:r="http://schemas.openxmlformats.org/officeDocument/2006/relationships" xmlns:p="http://schemas.openxmlformats.org/presentationml/2006/main">
  <p:tag name="DVSHAPEID" val="bHNXpydjIScKxId3PHho0R"/>
</p:tagLst>
</file>

<file path=ppt/tags/tag11.xml><?xml version="1.0" encoding="utf-8"?>
<p:tagLst xmlns:a="http://schemas.openxmlformats.org/drawingml/2006/main" xmlns:r="http://schemas.openxmlformats.org/officeDocument/2006/relationships" xmlns:p="http://schemas.openxmlformats.org/presentationml/2006/main">
  <p:tag name="DVSHAPEID" val="BPKJzd3vYbpziS1g5mzEUf"/>
</p:tagLst>
</file>

<file path=ppt/tags/tag12.xml><?xml version="1.0" encoding="utf-8"?>
<p:tagLst xmlns:a="http://schemas.openxmlformats.org/drawingml/2006/main" xmlns:r="http://schemas.openxmlformats.org/officeDocument/2006/relationships" xmlns:p="http://schemas.openxmlformats.org/presentationml/2006/main">
  <p:tag name="DVSHAPEID" val="BPKJzd3vYbpziS1g5mzEUf"/>
</p:tagLst>
</file>

<file path=ppt/tags/tag13.xml><?xml version="1.0" encoding="utf-8"?>
<p:tagLst xmlns:a="http://schemas.openxmlformats.org/drawingml/2006/main" xmlns:r="http://schemas.openxmlformats.org/officeDocument/2006/relationships" xmlns:p="http://schemas.openxmlformats.org/presentationml/2006/main">
  <p:tag name="DVSHAPEID" val="BPKJzd3vYbpziS1g5mzEUf"/>
</p:tagLst>
</file>

<file path=ppt/tags/tag14.xml><?xml version="1.0" encoding="utf-8"?>
<p:tagLst xmlns:a="http://schemas.openxmlformats.org/drawingml/2006/main" xmlns:r="http://schemas.openxmlformats.org/officeDocument/2006/relationships" xmlns:p="http://schemas.openxmlformats.org/presentationml/2006/main">
  <p:tag name="DVSHAPEID" val="BPKJzd3vYbpziS1g5mzEUf"/>
</p:tagLst>
</file>

<file path=ppt/tags/tag15.xml><?xml version="1.0" encoding="utf-8"?>
<p:tagLst xmlns:a="http://schemas.openxmlformats.org/drawingml/2006/main" xmlns:r="http://schemas.openxmlformats.org/officeDocument/2006/relationships" xmlns:p="http://schemas.openxmlformats.org/presentationml/2006/main">
  <p:tag name="DVSECTIONID" val="8IS85mbJ7IzL6r8dddQYGM"/>
</p:tagLst>
</file>

<file path=ppt/tags/tag16.xml><?xml version="1.0" encoding="utf-8"?>
<p:tagLst xmlns:a="http://schemas.openxmlformats.org/drawingml/2006/main" xmlns:r="http://schemas.openxmlformats.org/officeDocument/2006/relationships" xmlns:p="http://schemas.openxmlformats.org/presentationml/2006/main">
  <p:tag name="DVSHAPEID" val="c32CjUgjfzpBvSLkcUMnzN"/>
</p:tagLst>
</file>

<file path=ppt/tags/tag17.xml><?xml version="1.0" encoding="utf-8"?>
<p:tagLst xmlns:a="http://schemas.openxmlformats.org/drawingml/2006/main" xmlns:r="http://schemas.openxmlformats.org/officeDocument/2006/relationships" xmlns:p="http://schemas.openxmlformats.org/presentationml/2006/main">
  <p:tag name="DVSECTIONID" val="8IS85mbJ7IzL6r8dddQYGM"/>
</p:tagLst>
</file>

<file path=ppt/tags/tag18.xml><?xml version="1.0" encoding="utf-8"?>
<p:tagLst xmlns:a="http://schemas.openxmlformats.org/drawingml/2006/main" xmlns:r="http://schemas.openxmlformats.org/officeDocument/2006/relationships" xmlns:p="http://schemas.openxmlformats.org/presentationml/2006/main">
  <p:tag name="DVSHAPEID" val="c32CjUgjfzpBvSLkcUMnzN"/>
</p:tagLst>
</file>

<file path=ppt/tags/tag19.xml><?xml version="1.0" encoding="utf-8"?>
<p:tagLst xmlns:a="http://schemas.openxmlformats.org/drawingml/2006/main" xmlns:r="http://schemas.openxmlformats.org/officeDocument/2006/relationships" xmlns:p="http://schemas.openxmlformats.org/presentationml/2006/main">
  <p:tag name="DVSECTIONID" val="8IS85mbJ7IzL6r8dddQYGM"/>
</p:tagLst>
</file>

<file path=ppt/tags/tag2.xml><?xml version="1.0" encoding="utf-8"?>
<p:tagLst xmlns:a="http://schemas.openxmlformats.org/drawingml/2006/main" xmlns:r="http://schemas.openxmlformats.org/officeDocument/2006/relationships" xmlns:p="http://schemas.openxmlformats.org/presentationml/2006/main">
  <p:tag name="DVSHAPEID" val="kzu5csH1sbk9rmT6yi3JPT"/>
</p:tagLst>
</file>

<file path=ppt/tags/tag20.xml><?xml version="1.0" encoding="utf-8"?>
<p:tagLst xmlns:a="http://schemas.openxmlformats.org/drawingml/2006/main" xmlns:r="http://schemas.openxmlformats.org/officeDocument/2006/relationships" xmlns:p="http://schemas.openxmlformats.org/presentationml/2006/main">
  <p:tag name="DVSHAPEID" val="c32CjUgjfzpBvSLkcUMnzN"/>
</p:tagLst>
</file>

<file path=ppt/tags/tag21.xml><?xml version="1.0" encoding="utf-8"?>
<p:tagLst xmlns:a="http://schemas.openxmlformats.org/drawingml/2006/main" xmlns:r="http://schemas.openxmlformats.org/officeDocument/2006/relationships" xmlns:p="http://schemas.openxmlformats.org/presentationml/2006/main">
  <p:tag name="DVSECTIONID" val="8IS85mbJ7IzL6r8dddQYGM"/>
</p:tagLst>
</file>

<file path=ppt/tags/tag22.xml><?xml version="1.0" encoding="utf-8"?>
<p:tagLst xmlns:a="http://schemas.openxmlformats.org/drawingml/2006/main" xmlns:r="http://schemas.openxmlformats.org/officeDocument/2006/relationships" xmlns:p="http://schemas.openxmlformats.org/presentationml/2006/main">
  <p:tag name="DVSHAPEID" val="c32CjUgjfzpBvSLkcUMnzN"/>
</p:tagLst>
</file>

<file path=ppt/tags/tag23.xml><?xml version="1.0" encoding="utf-8"?>
<p:tagLst xmlns:a="http://schemas.openxmlformats.org/drawingml/2006/main" xmlns:r="http://schemas.openxmlformats.org/officeDocument/2006/relationships" xmlns:p="http://schemas.openxmlformats.org/presentationml/2006/main">
  <p:tag name="DVSHAPEID" val="y56SMCDVkfalWtNyKE0VGn"/>
</p:tagLst>
</file>

<file path=ppt/tags/tag24.xml><?xml version="1.0" encoding="utf-8"?>
<p:tagLst xmlns:a="http://schemas.openxmlformats.org/drawingml/2006/main" xmlns:r="http://schemas.openxmlformats.org/officeDocument/2006/relationships" xmlns:p="http://schemas.openxmlformats.org/presentationml/2006/main">
  <p:tag name="DVSECTIONID" val="bZpTkcGnDtpgRsVv5VvvKx"/>
</p:tagLst>
</file>

<file path=ppt/tags/tag25.xml><?xml version="1.0" encoding="utf-8"?>
<p:tagLst xmlns:a="http://schemas.openxmlformats.org/drawingml/2006/main" xmlns:r="http://schemas.openxmlformats.org/officeDocument/2006/relationships" xmlns:p="http://schemas.openxmlformats.org/presentationml/2006/main">
  <p:tag name="DVSHAPEID" val="kzu5csH1sbk9rmT6yi3JPT"/>
</p:tagLst>
</file>

<file path=ppt/tags/tag26.xml><?xml version="1.0" encoding="utf-8"?>
<p:tagLst xmlns:a="http://schemas.openxmlformats.org/drawingml/2006/main" xmlns:r="http://schemas.openxmlformats.org/officeDocument/2006/relationships" xmlns:p="http://schemas.openxmlformats.org/presentationml/2006/main">
  <p:tag name="DVSHAPEID" val="BPKJzd3vYbpziS1g5mzEUf"/>
</p:tagLst>
</file>

<file path=ppt/tags/tag27.xml><?xml version="1.0" encoding="utf-8"?>
<p:tagLst xmlns:a="http://schemas.openxmlformats.org/drawingml/2006/main" xmlns:r="http://schemas.openxmlformats.org/officeDocument/2006/relationships" xmlns:p="http://schemas.openxmlformats.org/presentationml/2006/main">
  <p:tag name="DVSECTIONID" val="bGSNCmxAgj0Invczi4vtfj"/>
</p:tagLst>
</file>

<file path=ppt/tags/tag28.xml><?xml version="1.0" encoding="utf-8"?>
<p:tagLst xmlns:a="http://schemas.openxmlformats.org/drawingml/2006/main" xmlns:r="http://schemas.openxmlformats.org/officeDocument/2006/relationships" xmlns:p="http://schemas.openxmlformats.org/presentationml/2006/main">
  <p:tag name="DVSHAPEID" val="sC1BnvzFlf0OI0bz9kBJ85"/>
</p:tagLst>
</file>

<file path=ppt/tags/tag29.xml><?xml version="1.0" encoding="utf-8"?>
<p:tagLst xmlns:a="http://schemas.openxmlformats.org/drawingml/2006/main" xmlns:r="http://schemas.openxmlformats.org/officeDocument/2006/relationships" xmlns:p="http://schemas.openxmlformats.org/presentationml/2006/main">
  <p:tag name="DVSHAPEID" val="BPKJzd3vYbpziS1g5mzEUf"/>
</p:tagLst>
</file>

<file path=ppt/tags/tag3.xml><?xml version="1.0" encoding="utf-8"?>
<p:tagLst xmlns:a="http://schemas.openxmlformats.org/drawingml/2006/main" xmlns:r="http://schemas.openxmlformats.org/officeDocument/2006/relationships" xmlns:p="http://schemas.openxmlformats.org/presentationml/2006/main">
  <p:tag name="DVSECTIONID" val="bZpTkcGnDtpgRsVv5VvvKx"/>
</p:tagLst>
</file>

<file path=ppt/tags/tag30.xml><?xml version="1.0" encoding="utf-8"?>
<p:tagLst xmlns:a="http://schemas.openxmlformats.org/drawingml/2006/main" xmlns:r="http://schemas.openxmlformats.org/officeDocument/2006/relationships" xmlns:p="http://schemas.openxmlformats.org/presentationml/2006/main">
  <p:tag name="DVSECTIONID" val="GtLnUDC1ah7xZ8VwkmLMg2"/>
</p:tagLst>
</file>

<file path=ppt/tags/tag31.xml><?xml version="1.0" encoding="utf-8"?>
<p:tagLst xmlns:a="http://schemas.openxmlformats.org/drawingml/2006/main" xmlns:r="http://schemas.openxmlformats.org/officeDocument/2006/relationships" xmlns:p="http://schemas.openxmlformats.org/presentationml/2006/main">
  <p:tag name="DVSHAPEID" val="6mE2Rcu4NPgym43Mb4KLAw"/>
</p:tagLst>
</file>

<file path=ppt/tags/tag32.xml><?xml version="1.0" encoding="utf-8"?>
<p:tagLst xmlns:a="http://schemas.openxmlformats.org/drawingml/2006/main" xmlns:r="http://schemas.openxmlformats.org/officeDocument/2006/relationships" xmlns:p="http://schemas.openxmlformats.org/presentationml/2006/main">
  <p:tag name="DVSHAPEID" val="BPKJzd3vYbpziS1g5mzEUf"/>
</p:tagLst>
</file>

<file path=ppt/tags/tag33.xml><?xml version="1.0" encoding="utf-8"?>
<p:tagLst xmlns:a="http://schemas.openxmlformats.org/drawingml/2006/main" xmlns:r="http://schemas.openxmlformats.org/officeDocument/2006/relationships" xmlns:p="http://schemas.openxmlformats.org/presentationml/2006/main">
  <p:tag name="DVSECTIONID" val="bg1ysolM2a8RZo2esUXe9J"/>
</p:tagLst>
</file>

<file path=ppt/tags/tag34.xml><?xml version="1.0" encoding="utf-8"?>
<p:tagLst xmlns:a="http://schemas.openxmlformats.org/drawingml/2006/main" xmlns:r="http://schemas.openxmlformats.org/officeDocument/2006/relationships" xmlns:p="http://schemas.openxmlformats.org/presentationml/2006/main">
  <p:tag name="DVSHAPEID" val="EaHfq7oK0B8ZSTUUxTwdLp"/>
</p:tagLst>
</file>

<file path=ppt/tags/tag35.xml><?xml version="1.0" encoding="utf-8"?>
<p:tagLst xmlns:a="http://schemas.openxmlformats.org/drawingml/2006/main" xmlns:r="http://schemas.openxmlformats.org/officeDocument/2006/relationships" xmlns:p="http://schemas.openxmlformats.org/presentationml/2006/main">
  <p:tag name="DVSHAPEID" val="r7MTkohlDp3eKTzIRX35RU"/>
</p:tagLst>
</file>

<file path=ppt/tags/tag36.xml><?xml version="1.0" encoding="utf-8"?>
<p:tagLst xmlns:a="http://schemas.openxmlformats.org/drawingml/2006/main" xmlns:r="http://schemas.openxmlformats.org/officeDocument/2006/relationships" xmlns:p="http://schemas.openxmlformats.org/presentationml/2006/main">
  <p:tag name="DVSHAPEID" val="qNGHgrGVJdEhHyiRuZCUta"/>
</p:tagLst>
</file>

<file path=ppt/tags/tag37.xml><?xml version="1.0" encoding="utf-8"?>
<p:tagLst xmlns:a="http://schemas.openxmlformats.org/drawingml/2006/main" xmlns:r="http://schemas.openxmlformats.org/officeDocument/2006/relationships" xmlns:p="http://schemas.openxmlformats.org/presentationml/2006/main">
  <p:tag name="DVSECTIONID" val="U0WfXTTP0yWpocKlaLvsoe"/>
</p:tagLst>
</file>

<file path=ppt/tags/tag38.xml><?xml version="1.0" encoding="utf-8"?>
<p:tagLst xmlns:a="http://schemas.openxmlformats.org/drawingml/2006/main" xmlns:r="http://schemas.openxmlformats.org/officeDocument/2006/relationships" xmlns:p="http://schemas.openxmlformats.org/presentationml/2006/main">
  <p:tag name="DVSHAPEID" val="pPRD5rqmUanype0bfPLSfK"/>
</p:tagLst>
</file>

<file path=ppt/tags/tag39.xml><?xml version="1.0" encoding="utf-8"?>
<p:tagLst xmlns:a="http://schemas.openxmlformats.org/drawingml/2006/main" xmlns:r="http://schemas.openxmlformats.org/officeDocument/2006/relationships" xmlns:p="http://schemas.openxmlformats.org/presentationml/2006/main">
  <p:tag name="DVSHAPEID" val="pPRD5rqmUanype0bfPLSfK"/>
</p:tagLst>
</file>

<file path=ppt/tags/tag4.xml><?xml version="1.0" encoding="utf-8"?>
<p:tagLst xmlns:a="http://schemas.openxmlformats.org/drawingml/2006/main" xmlns:r="http://schemas.openxmlformats.org/officeDocument/2006/relationships" xmlns:p="http://schemas.openxmlformats.org/presentationml/2006/main">
  <p:tag name="DVSHAPEID" val="kzu5csH1sbk9rmT6yi3JPT"/>
</p:tagLst>
</file>

<file path=ppt/tags/tag40.xml><?xml version="1.0" encoding="utf-8"?>
<p:tagLst xmlns:a="http://schemas.openxmlformats.org/drawingml/2006/main" xmlns:r="http://schemas.openxmlformats.org/officeDocument/2006/relationships" xmlns:p="http://schemas.openxmlformats.org/presentationml/2006/main">
  <p:tag name="DVSECTIONID" val="U0WfXTTP0yWpocKlaLvsoe"/>
</p:tagLst>
</file>

<file path=ppt/tags/tag41.xml><?xml version="1.0" encoding="utf-8"?>
<p:tagLst xmlns:a="http://schemas.openxmlformats.org/drawingml/2006/main" xmlns:r="http://schemas.openxmlformats.org/officeDocument/2006/relationships" xmlns:p="http://schemas.openxmlformats.org/presentationml/2006/main">
  <p:tag name="DVSHAPEID" val="NwvtXDJv6cBraEezmfB6g9"/>
</p:tagLst>
</file>

<file path=ppt/tags/tag42.xml><?xml version="1.0" encoding="utf-8"?>
<p:tagLst xmlns:a="http://schemas.openxmlformats.org/drawingml/2006/main" xmlns:r="http://schemas.openxmlformats.org/officeDocument/2006/relationships" xmlns:p="http://schemas.openxmlformats.org/presentationml/2006/main">
  <p:tag name="DVSHAPEID" val="pPRD5rqmUanype0bfPLSfK"/>
</p:tagLst>
</file>

<file path=ppt/tags/tag43.xml><?xml version="1.0" encoding="utf-8"?>
<p:tagLst xmlns:a="http://schemas.openxmlformats.org/drawingml/2006/main" xmlns:r="http://schemas.openxmlformats.org/officeDocument/2006/relationships" xmlns:p="http://schemas.openxmlformats.org/presentationml/2006/main">
  <p:tag name="DVSHAPEID" val="LTXE6m2eXXDF1k8CuMDp4b"/>
</p:tagLst>
</file>

<file path=ppt/tags/tag44.xml><?xml version="1.0" encoding="utf-8"?>
<p:tagLst xmlns:a="http://schemas.openxmlformats.org/drawingml/2006/main" xmlns:r="http://schemas.openxmlformats.org/officeDocument/2006/relationships" xmlns:p="http://schemas.openxmlformats.org/presentationml/2006/main">
  <p:tag name="DVSHAPEID" val="XY4lXGswh9uEKCwixmsSeE"/>
</p:tagLst>
</file>

<file path=ppt/tags/tag45.xml><?xml version="1.0" encoding="utf-8"?>
<p:tagLst xmlns:a="http://schemas.openxmlformats.org/drawingml/2006/main" xmlns:r="http://schemas.openxmlformats.org/officeDocument/2006/relationships" xmlns:p="http://schemas.openxmlformats.org/presentationml/2006/main">
  <p:tag name="DVSHAPEID" val="NvDTqKLOtR5AVYALplLrFu"/>
</p:tagLst>
</file>

<file path=ppt/tags/tag46.xml><?xml version="1.0" encoding="utf-8"?>
<p:tagLst xmlns:a="http://schemas.openxmlformats.org/drawingml/2006/main" xmlns:r="http://schemas.openxmlformats.org/officeDocument/2006/relationships" xmlns:p="http://schemas.openxmlformats.org/presentationml/2006/main">
  <p:tag name="DVSHAPEID" val="anAv6cfhXbWiazH3gIKsGC"/>
</p:tagLst>
</file>

<file path=ppt/tags/tag47.xml><?xml version="1.0" encoding="utf-8"?>
<p:tagLst xmlns:a="http://schemas.openxmlformats.org/drawingml/2006/main" xmlns:r="http://schemas.openxmlformats.org/officeDocument/2006/relationships" xmlns:p="http://schemas.openxmlformats.org/presentationml/2006/main">
  <p:tag name="DVSECTIONID" val="rBgcrrS1EqCE4pX5eMtNsR"/>
</p:tagLst>
</file>

<file path=ppt/tags/tag48.xml><?xml version="1.0" encoding="utf-8"?>
<p:tagLst xmlns:a="http://schemas.openxmlformats.org/drawingml/2006/main" xmlns:r="http://schemas.openxmlformats.org/officeDocument/2006/relationships" xmlns:p="http://schemas.openxmlformats.org/presentationml/2006/main">
  <p:tag name="DVSHAPEID" val="z9GxILW67MZjkgiUEzybUU"/>
</p:tagLst>
</file>

<file path=ppt/tags/tag49.xml><?xml version="1.0" encoding="utf-8"?>
<p:tagLst xmlns:a="http://schemas.openxmlformats.org/drawingml/2006/main" xmlns:r="http://schemas.openxmlformats.org/officeDocument/2006/relationships" xmlns:p="http://schemas.openxmlformats.org/presentationml/2006/main">
  <p:tag name="DVSHAPEID" val="pPRD5rqmUanype0bfPLSfK"/>
</p:tagLst>
</file>

<file path=ppt/tags/tag5.xml><?xml version="1.0" encoding="utf-8"?>
<p:tagLst xmlns:a="http://schemas.openxmlformats.org/drawingml/2006/main" xmlns:r="http://schemas.openxmlformats.org/officeDocument/2006/relationships" xmlns:p="http://schemas.openxmlformats.org/presentationml/2006/main">
  <p:tag name="DVSECTIONID" val="VbPOkWJjmwlcYo3EXDRxDn"/>
</p:tagLst>
</file>

<file path=ppt/tags/tag50.xml><?xml version="1.0" encoding="utf-8"?>
<p:tagLst xmlns:a="http://schemas.openxmlformats.org/drawingml/2006/main" xmlns:r="http://schemas.openxmlformats.org/officeDocument/2006/relationships" xmlns:p="http://schemas.openxmlformats.org/presentationml/2006/main">
  <p:tag name="DVSHAPEID" val="jQerKl4bTuIEv2IGHA146M"/>
</p:tagLst>
</file>

<file path=ppt/tags/tag51.xml><?xml version="1.0" encoding="utf-8"?>
<p:tagLst xmlns:a="http://schemas.openxmlformats.org/drawingml/2006/main" xmlns:r="http://schemas.openxmlformats.org/officeDocument/2006/relationships" xmlns:p="http://schemas.openxmlformats.org/presentationml/2006/main">
  <p:tag name="DVSHAPEID" val="wMsS5554R3QukXMCBKYvij"/>
</p:tagLst>
</file>

<file path=ppt/tags/tag52.xml><?xml version="1.0" encoding="utf-8"?>
<p:tagLst xmlns:a="http://schemas.openxmlformats.org/drawingml/2006/main" xmlns:r="http://schemas.openxmlformats.org/officeDocument/2006/relationships" xmlns:p="http://schemas.openxmlformats.org/presentationml/2006/main">
  <p:tag name="DVSHAPEID" val="pPRD5rqmUanype0bfPLSfK"/>
</p:tagLst>
</file>

<file path=ppt/tags/tag53.xml><?xml version="1.0" encoding="utf-8"?>
<p:tagLst xmlns:a="http://schemas.openxmlformats.org/drawingml/2006/main" xmlns:r="http://schemas.openxmlformats.org/officeDocument/2006/relationships" xmlns:p="http://schemas.openxmlformats.org/presentationml/2006/main">
  <p:tag name="DVSHAPEID" val="pPRD5rqmUanype0bfPLSfK"/>
</p:tagLst>
</file>

<file path=ppt/tags/tag54.xml><?xml version="1.0" encoding="utf-8"?>
<p:tagLst xmlns:a="http://schemas.openxmlformats.org/drawingml/2006/main" xmlns:r="http://schemas.openxmlformats.org/officeDocument/2006/relationships" xmlns:p="http://schemas.openxmlformats.org/presentationml/2006/main">
  <p:tag name="DVSECTIONID" val="K1sYu14VE96NNV7iWlpAEa"/>
</p:tagLst>
</file>

<file path=ppt/tags/tag55.xml><?xml version="1.0" encoding="utf-8"?>
<p:tagLst xmlns:a="http://schemas.openxmlformats.org/drawingml/2006/main" xmlns:r="http://schemas.openxmlformats.org/officeDocument/2006/relationships" xmlns:p="http://schemas.openxmlformats.org/presentationml/2006/main">
  <p:tag name="DVSHAPEID" val="OCOzBjBy25elyQdCHI8P3A"/>
</p:tagLst>
</file>

<file path=ppt/tags/tag56.xml><?xml version="1.0" encoding="utf-8"?>
<p:tagLst xmlns:a="http://schemas.openxmlformats.org/drawingml/2006/main" xmlns:r="http://schemas.openxmlformats.org/officeDocument/2006/relationships" xmlns:p="http://schemas.openxmlformats.org/presentationml/2006/main">
  <p:tag name="DVSHAPEID" val="OWTzhnWQoQKjtng75KO4uT"/>
</p:tagLst>
</file>

<file path=ppt/tags/tag57.xml><?xml version="1.0" encoding="utf-8"?>
<p:tagLst xmlns:a="http://schemas.openxmlformats.org/drawingml/2006/main" xmlns:r="http://schemas.openxmlformats.org/officeDocument/2006/relationships" xmlns:p="http://schemas.openxmlformats.org/presentationml/2006/main">
  <p:tag name="DVSECTIONID" val="6sear0zv2wggNL6cwF4zq2"/>
</p:tagLst>
</file>

<file path=ppt/tags/tag58.xml><?xml version="1.0" encoding="utf-8"?>
<p:tagLst xmlns:a="http://schemas.openxmlformats.org/drawingml/2006/main" xmlns:r="http://schemas.openxmlformats.org/officeDocument/2006/relationships" xmlns:p="http://schemas.openxmlformats.org/presentationml/2006/main">
  <p:tag name="DVSHAPEID" val="AemQmADo0Z5VkNgESUPieK"/>
</p:tagLst>
</file>

<file path=ppt/tags/tag59.xml><?xml version="1.0" encoding="utf-8"?>
<p:tagLst xmlns:a="http://schemas.openxmlformats.org/drawingml/2006/main" xmlns:r="http://schemas.openxmlformats.org/officeDocument/2006/relationships" xmlns:p="http://schemas.openxmlformats.org/presentationml/2006/main">
  <p:tag name="DVSECTIONID" val="8dQ6sc60dgV5RPvjr7RfZ2"/>
</p:tagLst>
</file>

<file path=ppt/tags/tag6.xml><?xml version="1.0" encoding="utf-8"?>
<p:tagLst xmlns:a="http://schemas.openxmlformats.org/drawingml/2006/main" xmlns:r="http://schemas.openxmlformats.org/officeDocument/2006/relationships" xmlns:p="http://schemas.openxmlformats.org/presentationml/2006/main">
  <p:tag name="DVSHAPEID" val="BPKJzd3vYbpziS1g5mzEUf"/>
</p:tagLst>
</file>

<file path=ppt/tags/tag60.xml><?xml version="1.0" encoding="utf-8"?>
<p:tagLst xmlns:a="http://schemas.openxmlformats.org/drawingml/2006/main" xmlns:r="http://schemas.openxmlformats.org/officeDocument/2006/relationships" xmlns:p="http://schemas.openxmlformats.org/presentationml/2006/main">
  <p:tag name="DVSHAPEID" val="6Gs1AFINUALQb56iror76Y"/>
</p:tagLst>
</file>

<file path=ppt/tags/tag61.xml><?xml version="1.0" encoding="utf-8"?>
<p:tagLst xmlns:a="http://schemas.openxmlformats.org/drawingml/2006/main" xmlns:r="http://schemas.openxmlformats.org/officeDocument/2006/relationships" xmlns:p="http://schemas.openxmlformats.org/presentationml/2006/main">
  <p:tag name="DVSECTIONID" val="8IYYh1vvujL6nYUyGkhOKa"/>
</p:tagLst>
</file>

<file path=ppt/tags/tag62.xml><?xml version="1.0" encoding="utf-8"?>
<p:tagLst xmlns:a="http://schemas.openxmlformats.org/drawingml/2006/main" xmlns:r="http://schemas.openxmlformats.org/officeDocument/2006/relationships" xmlns:p="http://schemas.openxmlformats.org/presentationml/2006/main">
  <p:tag name="DVSHAPEID" val="tbqN7vRGGSW8w3dLg8PM9P"/>
</p:tagLst>
</file>

<file path=ppt/tags/tag63.xml><?xml version="1.0" encoding="utf-8"?>
<p:tagLst xmlns:a="http://schemas.openxmlformats.org/drawingml/2006/main" xmlns:r="http://schemas.openxmlformats.org/officeDocument/2006/relationships" xmlns:p="http://schemas.openxmlformats.org/presentationml/2006/main">
  <p:tag name="DVSECTIONID" val="8IYYh1vvujL6nYUyGkhOKa"/>
</p:tagLst>
</file>

<file path=ppt/tags/tag64.xml><?xml version="1.0" encoding="utf-8"?>
<p:tagLst xmlns:a="http://schemas.openxmlformats.org/drawingml/2006/main" xmlns:r="http://schemas.openxmlformats.org/officeDocument/2006/relationships" xmlns:p="http://schemas.openxmlformats.org/presentationml/2006/main">
  <p:tag name="DVSHAPEID" val="PMf6KH7pcYGFnBClfE1ekq"/>
</p:tagLst>
</file>

<file path=ppt/tags/tag65.xml><?xml version="1.0" encoding="utf-8"?>
<p:tagLst xmlns:a="http://schemas.openxmlformats.org/drawingml/2006/main" xmlns:r="http://schemas.openxmlformats.org/officeDocument/2006/relationships" xmlns:p="http://schemas.openxmlformats.org/presentationml/2006/main">
  <p:tag name="DVSHAPEID" val="tbqN7vRGGSW8w3dLg8PM9P"/>
</p:tagLst>
</file>

<file path=ppt/tags/tag66.xml><?xml version="1.0" encoding="utf-8"?>
<p:tagLst xmlns:a="http://schemas.openxmlformats.org/drawingml/2006/main" xmlns:r="http://schemas.openxmlformats.org/officeDocument/2006/relationships" xmlns:p="http://schemas.openxmlformats.org/presentationml/2006/main">
  <p:tag name="DVSECTIONID" val="8IYYh1vvujL6nYUyGkhOKa"/>
</p:tagLst>
</file>

<file path=ppt/tags/tag67.xml><?xml version="1.0" encoding="utf-8"?>
<p:tagLst xmlns:a="http://schemas.openxmlformats.org/drawingml/2006/main" xmlns:r="http://schemas.openxmlformats.org/officeDocument/2006/relationships" xmlns:p="http://schemas.openxmlformats.org/presentationml/2006/main">
  <p:tag name="DVSHAPEID" val="tbqN7vRGGSW8w3dLg8PM9P"/>
</p:tagLst>
</file>

<file path=ppt/tags/tag68.xml><?xml version="1.0" encoding="utf-8"?>
<p:tagLst xmlns:a="http://schemas.openxmlformats.org/drawingml/2006/main" xmlns:r="http://schemas.openxmlformats.org/officeDocument/2006/relationships" xmlns:p="http://schemas.openxmlformats.org/presentationml/2006/main">
  <p:tag name="DVSECTIONID" val="46qBMmPfCtbmJtVyuHT0gI"/>
</p:tagLst>
</file>

<file path=ppt/tags/tag69.xml><?xml version="1.0" encoding="utf-8"?>
<p:tagLst xmlns:a="http://schemas.openxmlformats.org/drawingml/2006/main" xmlns:r="http://schemas.openxmlformats.org/officeDocument/2006/relationships" xmlns:p="http://schemas.openxmlformats.org/presentationml/2006/main">
  <p:tag name="DVSHAPEID" val="rQFC9UTbLUvpSiMPWuGKug"/>
</p:tagLst>
</file>

<file path=ppt/tags/tag7.xml><?xml version="1.0" encoding="utf-8"?>
<p:tagLst xmlns:a="http://schemas.openxmlformats.org/drawingml/2006/main" xmlns:r="http://schemas.openxmlformats.org/officeDocument/2006/relationships" xmlns:p="http://schemas.openxmlformats.org/presentationml/2006/main">
  <p:tag name="DVSECTIONID" val="Cs7O6fOCHb1XtRzUPAf2MY"/>
</p:tagLst>
</file>

<file path=ppt/tags/tag70.xml><?xml version="1.0" encoding="utf-8"?>
<p:tagLst xmlns:a="http://schemas.openxmlformats.org/drawingml/2006/main" xmlns:r="http://schemas.openxmlformats.org/officeDocument/2006/relationships" xmlns:p="http://schemas.openxmlformats.org/presentationml/2006/main">
  <p:tag name="DVSHAPEID" val="tbqN7vRGGSW8w3dLg8PM9P"/>
</p:tagLst>
</file>

<file path=ppt/tags/tag71.xml><?xml version="1.0" encoding="utf-8"?>
<p:tagLst xmlns:a="http://schemas.openxmlformats.org/drawingml/2006/main" xmlns:r="http://schemas.openxmlformats.org/officeDocument/2006/relationships" xmlns:p="http://schemas.openxmlformats.org/presentationml/2006/main">
  <p:tag name="DVSECTIONID" val="46qBMmPfCtbmJtVyuHT0gI"/>
</p:tagLst>
</file>

<file path=ppt/tags/tag72.xml><?xml version="1.0" encoding="utf-8"?>
<p:tagLst xmlns:a="http://schemas.openxmlformats.org/drawingml/2006/main" xmlns:r="http://schemas.openxmlformats.org/officeDocument/2006/relationships" xmlns:p="http://schemas.openxmlformats.org/presentationml/2006/main">
  <p:tag name="DVSHAPEID" val="rQFC9UTbLUvpSiMPWuGKug"/>
</p:tagLst>
</file>

<file path=ppt/tags/tag73.xml><?xml version="1.0" encoding="utf-8"?>
<p:tagLst xmlns:a="http://schemas.openxmlformats.org/drawingml/2006/main" xmlns:r="http://schemas.openxmlformats.org/officeDocument/2006/relationships" xmlns:p="http://schemas.openxmlformats.org/presentationml/2006/main">
  <p:tag name="DVSHAPEID" val="tbqN7vRGGSW8w3dLg8PM9P"/>
</p:tagLst>
</file>

<file path=ppt/tags/tag74.xml><?xml version="1.0" encoding="utf-8"?>
<p:tagLst xmlns:a="http://schemas.openxmlformats.org/drawingml/2006/main" xmlns:r="http://schemas.openxmlformats.org/officeDocument/2006/relationships" xmlns:p="http://schemas.openxmlformats.org/presentationml/2006/main">
  <p:tag name="DVSECTIONID" val="U0fqD8QzUKTm673fc6kkf8"/>
</p:tagLst>
</file>

<file path=ppt/tags/tag75.xml><?xml version="1.0" encoding="utf-8"?>
<p:tagLst xmlns:a="http://schemas.openxmlformats.org/drawingml/2006/main" xmlns:r="http://schemas.openxmlformats.org/officeDocument/2006/relationships" xmlns:p="http://schemas.openxmlformats.org/presentationml/2006/main">
  <p:tag name="DVSHAPEID" val="tbqN7vRGGSW8w3dLg8PM9P"/>
</p:tagLst>
</file>

<file path=ppt/tags/tag76.xml><?xml version="1.0" encoding="utf-8"?>
<p:tagLst xmlns:a="http://schemas.openxmlformats.org/drawingml/2006/main" xmlns:r="http://schemas.openxmlformats.org/officeDocument/2006/relationships" xmlns:p="http://schemas.openxmlformats.org/presentationml/2006/main">
  <p:tag name="DVSECTIONID" val="ELP20OsKk21InxiJ6MrE9Y"/>
</p:tagLst>
</file>

<file path=ppt/tags/tag77.xml><?xml version="1.0" encoding="utf-8"?>
<p:tagLst xmlns:a="http://schemas.openxmlformats.org/drawingml/2006/main" xmlns:r="http://schemas.openxmlformats.org/officeDocument/2006/relationships" xmlns:p="http://schemas.openxmlformats.org/presentationml/2006/main">
  <p:tag name="DVSHAPEID" val="le4kCkwbbVd1aDZCuOfuDS"/>
</p:tagLst>
</file>

<file path=ppt/tags/tag78.xml><?xml version="1.0" encoding="utf-8"?>
<p:tagLst xmlns:a="http://schemas.openxmlformats.org/drawingml/2006/main" xmlns:r="http://schemas.openxmlformats.org/officeDocument/2006/relationships" xmlns:p="http://schemas.openxmlformats.org/presentationml/2006/main">
  <p:tag name="DVSHAPEID" val="tbqN7vRGGSW8w3dLg8PM9P"/>
</p:tagLst>
</file>

<file path=ppt/tags/tag79.xml><?xml version="1.0" encoding="utf-8"?>
<p:tagLst xmlns:a="http://schemas.openxmlformats.org/drawingml/2006/main" xmlns:r="http://schemas.openxmlformats.org/officeDocument/2006/relationships" xmlns:p="http://schemas.openxmlformats.org/presentationml/2006/main">
  <p:tag name="DVSECTIONID" val="ELP20OsKk21InxiJ6MrE9Y"/>
</p:tagLst>
</file>

<file path=ppt/tags/tag8.xml><?xml version="1.0" encoding="utf-8"?>
<p:tagLst xmlns:a="http://schemas.openxmlformats.org/drawingml/2006/main" xmlns:r="http://schemas.openxmlformats.org/officeDocument/2006/relationships" xmlns:p="http://schemas.openxmlformats.org/presentationml/2006/main">
  <p:tag name="DVSHAPEID" val="qVBF5Z3EKG2Xt3RQkPPRhS"/>
</p:tagLst>
</file>

<file path=ppt/tags/tag80.xml><?xml version="1.0" encoding="utf-8"?>
<p:tagLst xmlns:a="http://schemas.openxmlformats.org/drawingml/2006/main" xmlns:r="http://schemas.openxmlformats.org/officeDocument/2006/relationships" xmlns:p="http://schemas.openxmlformats.org/presentationml/2006/main">
  <p:tag name="DVSHAPEID" val="le4kCkwbbVd1aDZCuOfuDS"/>
</p:tagLst>
</file>

<file path=ppt/tags/tag81.xml><?xml version="1.0" encoding="utf-8"?>
<p:tagLst xmlns:a="http://schemas.openxmlformats.org/drawingml/2006/main" xmlns:r="http://schemas.openxmlformats.org/officeDocument/2006/relationships" xmlns:p="http://schemas.openxmlformats.org/presentationml/2006/main">
  <p:tag name="DVSHAPEID" val="tbqN7vRGGSW8w3dLg8PM9P"/>
</p:tagLst>
</file>

<file path=ppt/tags/tag82.xml><?xml version="1.0" encoding="utf-8"?>
<p:tagLst xmlns:a="http://schemas.openxmlformats.org/drawingml/2006/main" xmlns:r="http://schemas.openxmlformats.org/officeDocument/2006/relationships" xmlns:p="http://schemas.openxmlformats.org/presentationml/2006/main">
  <p:tag name="DVSECTIONID" val="ELP20OsKk21InxiJ6MrE9Y"/>
</p:tagLst>
</file>

<file path=ppt/tags/tag83.xml><?xml version="1.0" encoding="utf-8"?>
<p:tagLst xmlns:a="http://schemas.openxmlformats.org/drawingml/2006/main" xmlns:r="http://schemas.openxmlformats.org/officeDocument/2006/relationships" xmlns:p="http://schemas.openxmlformats.org/presentationml/2006/main">
  <p:tag name="DVSHAPEID" val="tbqN7vRGGSW8w3dLg8PM9P"/>
</p:tagLst>
</file>

<file path=ppt/tags/tag84.xml><?xml version="1.0" encoding="utf-8"?>
<p:tagLst xmlns:a="http://schemas.openxmlformats.org/drawingml/2006/main" xmlns:r="http://schemas.openxmlformats.org/officeDocument/2006/relationships" xmlns:p="http://schemas.openxmlformats.org/presentationml/2006/main">
  <p:tag name="DVSHAPEID" val="bHNXpydjIScKxId3PHho0R"/>
</p:tagLst>
</file>

<file path=ppt/tags/tag85.xml><?xml version="1.0" encoding="utf-8"?>
<p:tagLst xmlns:a="http://schemas.openxmlformats.org/drawingml/2006/main" xmlns:r="http://schemas.openxmlformats.org/officeDocument/2006/relationships" xmlns:p="http://schemas.openxmlformats.org/presentationml/2006/main">
  <p:tag name="DVSHAPEID" val="bHNXpydjIScKxId3PHho0R"/>
</p:tagLst>
</file>

<file path=ppt/tags/tag86.xml><?xml version="1.0" encoding="utf-8"?>
<p:tagLst xmlns:a="http://schemas.openxmlformats.org/drawingml/2006/main" xmlns:r="http://schemas.openxmlformats.org/officeDocument/2006/relationships" xmlns:p="http://schemas.openxmlformats.org/presentationml/2006/main">
  <p:tag name="DVSECTIONID" val="Kd4QWyF9RlMDmA3OCvZ5gS"/>
</p:tagLst>
</file>

<file path=ppt/tags/tag87.xml><?xml version="1.0" encoding="utf-8"?>
<p:tagLst xmlns:a="http://schemas.openxmlformats.org/drawingml/2006/main" xmlns:r="http://schemas.openxmlformats.org/officeDocument/2006/relationships" xmlns:p="http://schemas.openxmlformats.org/presentationml/2006/main">
  <p:tag name="DVSHAPEID" val="8sC3G9Tt1CIx6wu9V81MQp"/>
</p:tagLst>
</file>

<file path=ppt/tags/tag88.xml><?xml version="1.0" encoding="utf-8"?>
<p:tagLst xmlns:a="http://schemas.openxmlformats.org/drawingml/2006/main" xmlns:r="http://schemas.openxmlformats.org/officeDocument/2006/relationships" xmlns:p="http://schemas.openxmlformats.org/presentationml/2006/main">
  <p:tag name="DVSHAPEID" val="D0ZVuWItWEVzWIj0et4mCH"/>
</p:tagLst>
</file>

<file path=ppt/tags/tag89.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xml><?xml version="1.0" encoding="utf-8"?>
<p:tagLst xmlns:a="http://schemas.openxmlformats.org/drawingml/2006/main" xmlns:r="http://schemas.openxmlformats.org/officeDocument/2006/relationships" xmlns:p="http://schemas.openxmlformats.org/presentationml/2006/main">
  <p:tag name="DVSHAPEID" val="P5bV3UDYQDjs4Wln7mUDXf"/>
</p:tagLst>
</file>

<file path=ppt/tags/tag90.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1.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2.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3.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4.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5.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6.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7.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8.xml><?xml version="1.0" encoding="utf-8"?>
<p:tagLst xmlns:a="http://schemas.openxmlformats.org/drawingml/2006/main" xmlns:r="http://schemas.openxmlformats.org/officeDocument/2006/relationships" xmlns:p="http://schemas.openxmlformats.org/presentationml/2006/main">
  <p:tag name="DVSHAPEID" val="ohZ5GG3qCxZQrRtJEINLP5"/>
</p:tagLst>
</file>

<file path=ppt/tags/tag99.xml><?xml version="1.0" encoding="utf-8"?>
<p:tagLst xmlns:a="http://schemas.openxmlformats.org/drawingml/2006/main" xmlns:r="http://schemas.openxmlformats.org/officeDocument/2006/relationships" xmlns:p="http://schemas.openxmlformats.org/presentationml/2006/main">
  <p:tag name="DVSECTIONID" val="Sro29kLbfz8FyHnsBgiVFX"/>
</p:tagLst>
</file>

<file path=ppt/theme/theme1.xml><?xml version="1.0" encoding="utf-8"?>
<a:theme xmlns:a="http://schemas.openxmlformats.org/drawingml/2006/main" name="Personalizar design">
  <a:themeElements>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ersonalizar design">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ersonalizar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ersonalizar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ersonalizar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ersonalizar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ersonalizar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ersonalizar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ersonalizar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ersonalizar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ersonalizar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ersonalizar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ersonalizar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strutura padrão">
  <a:themeElements>
    <a:clrScheme name="Estrutura padrã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Estrutura padrã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3917</TotalTime>
  <Words>4989</Words>
  <Application>Microsoft Office PowerPoint</Application>
  <PresentationFormat>Apresentação na tela (4:3)</PresentationFormat>
  <Paragraphs>790</Paragraphs>
  <Slides>115</Slides>
  <Notes>40</Notes>
  <HiddenSlides>0</HiddenSlides>
  <MMClips>0</MMClips>
  <ScaleCrop>false</ScaleCrop>
  <HeadingPairs>
    <vt:vector size="8" baseType="variant">
      <vt:variant>
        <vt:lpstr>Fontes usadas</vt:lpstr>
      </vt:variant>
      <vt:variant>
        <vt:i4>9</vt:i4>
      </vt:variant>
      <vt:variant>
        <vt:lpstr>Tema</vt:lpstr>
      </vt:variant>
      <vt:variant>
        <vt:i4>3</vt:i4>
      </vt:variant>
      <vt:variant>
        <vt:lpstr>Servidores OLE inseridos</vt:lpstr>
      </vt:variant>
      <vt:variant>
        <vt:i4>2</vt:i4>
      </vt:variant>
      <vt:variant>
        <vt:lpstr>Títulos de slides</vt:lpstr>
      </vt:variant>
      <vt:variant>
        <vt:i4>115</vt:i4>
      </vt:variant>
    </vt:vector>
  </HeadingPairs>
  <TitlesOfParts>
    <vt:vector size="129" baseType="lpstr">
      <vt:lpstr>Arial</vt:lpstr>
      <vt:lpstr>Calibri</vt:lpstr>
      <vt:lpstr>Gotham-Bold</vt:lpstr>
      <vt:lpstr>Gotham-Book</vt:lpstr>
      <vt:lpstr>Square721 BT</vt:lpstr>
      <vt:lpstr>Tahoma</vt:lpstr>
      <vt:lpstr>Times New Roman</vt:lpstr>
      <vt:lpstr>Verdana</vt:lpstr>
      <vt:lpstr>Wingdings</vt:lpstr>
      <vt:lpstr>Personalizar design</vt:lpstr>
      <vt:lpstr>Estrutura padrão</vt:lpstr>
      <vt:lpstr>1_Tema do Office</vt:lpstr>
      <vt:lpstr>Documento</vt:lpstr>
      <vt:lpstr>Photo Editor Photo</vt:lpstr>
      <vt:lpstr>Apresentação do PowerPoint</vt:lpstr>
      <vt:lpstr>Apresentação do PowerPoint</vt:lpstr>
      <vt:lpstr>Apresentação do PowerPoint</vt:lpstr>
      <vt:lpstr>Apresentação do PowerPoint</vt:lpstr>
      <vt:lpstr>Apresentação do PowerPoint</vt:lpstr>
      <vt:lpstr>Apresentação do PowerPoint</vt:lpstr>
      <vt:lpstr>BI – Histórico </vt:lpstr>
      <vt:lpstr>Tipos de BI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Arquitetura – Data Warehouse</vt:lpstr>
      <vt:lpstr>Arquitetura – Data Warehouse</vt:lpstr>
      <vt:lpstr>Arquitetura – Data Warehouse</vt:lpstr>
      <vt:lpstr>Arquitetura – Data Warehouse</vt:lpstr>
      <vt:lpstr>Data Warehouse – Pilares  </vt:lpstr>
      <vt:lpstr>Apresentação do PowerPoint</vt:lpstr>
      <vt:lpstr>Data Warehouse – Pilares (Imnon)  </vt:lpstr>
      <vt:lpstr>Apresentação do PowerPoint</vt:lpstr>
      <vt:lpstr>Data Warehouse – Pilares (Imnon)</vt:lpstr>
      <vt:lpstr>Data Warehouse – Pilares (Imnon)</vt:lpstr>
      <vt:lpstr>Não Volátil</vt:lpstr>
      <vt:lpstr>Variável em relação ao tempo</vt:lpstr>
      <vt:lpstr>Abordagem Top-Down - Inmon</vt:lpstr>
      <vt:lpstr>Abordagem Top-Down - Inmon</vt:lpstr>
      <vt:lpstr>Abordagem Top-Down - Inmon</vt:lpstr>
      <vt:lpstr>Data Warehouse – Pilares (Kimball)</vt:lpstr>
      <vt:lpstr>Data Warehouse – Pilares (Kimball)</vt:lpstr>
      <vt:lpstr>Data Warehouse – Pilares (Kimball)</vt:lpstr>
      <vt:lpstr>Abordagem Bottom-up - Kimball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Construindo um Data Warehouse...</vt:lpstr>
      <vt:lpstr>Construindo um Data Warehouse...</vt:lpstr>
      <vt:lpstr>Construindo um Data Warehouse...</vt:lpstr>
      <vt:lpstr>DW - Mapa Mental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correta para cada audiência!</vt:lpstr>
      <vt:lpstr>Apresentação do PowerPoint</vt:lpstr>
      <vt:lpstr>Apresentação do PowerPoint</vt:lpstr>
      <vt:lpstr>Apresentação do PowerPoint</vt:lpstr>
      <vt:lpstr>Arquitetura - Metadados</vt:lpstr>
      <vt:lpstr>Apresentação do PowerPoint</vt:lpstr>
      <vt:lpstr>Apresentação do PowerPoint</vt:lpstr>
      <vt:lpstr>Self Service BI</vt:lpstr>
      <vt:lpstr>Self Service BI</vt:lpstr>
      <vt:lpstr>Self Service BI</vt:lpstr>
      <vt:lpstr>Self Service BI</vt:lpstr>
      <vt:lpstr>Self Service BI</vt:lpstr>
      <vt:lpstr>Self Service BI</vt:lpstr>
      <vt:lpstr>Self Service BI</vt:lpstr>
      <vt:lpstr>Self Service BI</vt:lpstr>
      <vt:lpstr>Self Service BI</vt:lpstr>
      <vt:lpstr>Apresentação do PowerPoint</vt:lpstr>
      <vt:lpstr>Arquitetura física - Topologias</vt:lpstr>
      <vt:lpstr>Arquitetura física – Conexão com os servidores</vt:lpstr>
      <vt:lpstr>Arquitetura física - Uma camada</vt:lpstr>
      <vt:lpstr>Arquitetura física - Duas camadas</vt:lpstr>
      <vt:lpstr>Arquitetura física - Três camadas</vt:lpstr>
      <vt:lpstr>Arquitetura física –Alternativas</vt:lpstr>
      <vt:lpstr>Arquitetura física – Acesso aos Dados</vt:lpstr>
      <vt:lpstr>Arquitetura física – Acesso aos Dados</vt:lpstr>
      <vt:lpstr>Arquitetura física – Acesso aos Dados</vt:lpstr>
      <vt:lpstr>Arquitetura física – Acesso aos Dados</vt:lpstr>
      <vt:lpstr>Apresentação do PowerPoint</vt:lpstr>
      <vt:lpstr>Apresentação do PowerPoint</vt:lpstr>
      <vt:lpstr>Apresentação do PowerPoint</vt:lpstr>
      <vt:lpstr>Arquitetura Funcional</vt:lpstr>
      <vt:lpstr>Arquitetura Funcional</vt:lpstr>
      <vt:lpstr>Arquitetura Funcional </vt:lpstr>
      <vt:lpstr>Arquitetura Funcional </vt:lpstr>
      <vt:lpstr>Arquitetura Funcional </vt:lpstr>
      <vt:lpstr>Arquitetura Funcional </vt:lpstr>
      <vt:lpstr>Arquitetura Funcional </vt:lpstr>
      <vt:lpstr>Arquitetura Funcional </vt:lpstr>
      <vt:lpstr>Apresentação do PowerPoint</vt:lpstr>
      <vt:lpstr>Possibilidades Arquitetônicas</vt:lpstr>
      <vt:lpstr>Apresentação do PowerPoint</vt:lpstr>
      <vt:lpstr>BI - Quadrante Mágico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Arquitetura com Data Vault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BSC - Parte 1</dc:title>
  <dc:creator>Jorge Surian</dc:creator>
  <cp:lastModifiedBy>Jorge Luiz Surian</cp:lastModifiedBy>
  <cp:revision>272</cp:revision>
  <cp:lastPrinted>2004-03-15T11:42:12Z</cp:lastPrinted>
  <dcterms:created xsi:type="dcterms:W3CDTF">2003-11-24T09:54:29Z</dcterms:created>
  <dcterms:modified xsi:type="dcterms:W3CDTF">2018-11-25T11:39:25Z</dcterms:modified>
</cp:coreProperties>
</file>